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1410" r:id="rId3"/>
    <p:sldId id="1411" r:id="rId4"/>
    <p:sldId id="281" r:id="rId5"/>
    <p:sldId id="282" r:id="rId6"/>
    <p:sldId id="1409" r:id="rId7"/>
    <p:sldId id="1415" r:id="rId8"/>
    <p:sldId id="1417" r:id="rId9"/>
    <p:sldId id="1418" r:id="rId10"/>
    <p:sldId id="1421" r:id="rId11"/>
    <p:sldId id="1422" r:id="rId12"/>
    <p:sldId id="1416" r:id="rId13"/>
    <p:sldId id="1423" r:id="rId14"/>
    <p:sldId id="1419" r:id="rId15"/>
    <p:sldId id="1420" r:id="rId16"/>
    <p:sldId id="1414" r:id="rId17"/>
    <p:sldId id="1424" r:id="rId18"/>
    <p:sldId id="1425" r:id="rId19"/>
    <p:sldId id="1426" r:id="rId20"/>
    <p:sldId id="1427" r:id="rId21"/>
    <p:sldId id="258" r:id="rId22"/>
    <p:sldId id="259" r:id="rId23"/>
    <p:sldId id="260" r:id="rId24"/>
    <p:sldId id="1405" r:id="rId25"/>
    <p:sldId id="266" r:id="rId26"/>
    <p:sldId id="270" r:id="rId27"/>
    <p:sldId id="1378" r:id="rId28"/>
    <p:sldId id="272" r:id="rId29"/>
    <p:sldId id="274" r:id="rId30"/>
    <p:sldId id="275" r:id="rId31"/>
    <p:sldId id="283" r:id="rId32"/>
    <p:sldId id="1396" r:id="rId33"/>
    <p:sldId id="1398" r:id="rId34"/>
    <p:sldId id="1401" r:id="rId35"/>
    <p:sldId id="1403" r:id="rId36"/>
    <p:sldId id="1404" r:id="rId37"/>
    <p:sldId id="278" r:id="rId38"/>
  </p:sldIdLst>
  <p:sldSz cx="9144000" cy="6858000" type="screen4x3"/>
  <p:notesSz cx="7010400" cy="9296400"/>
  <p:embeddedFontLst>
    <p:embeddedFont>
      <p:font typeface="Helvetica" panose="020B0604020202020204" pitchFamily="34"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Noto Sans Symbols"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VUlDKDZgCEIaj/JyN66lHDPBv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1DC"/>
    <a:srgbClr val="FFE994"/>
    <a:srgbClr val="99D757"/>
    <a:srgbClr val="FBFF32"/>
    <a:srgbClr val="E96DDF"/>
    <a:srgbClr val="FF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A7011E-A0A0-4A3D-B772-C0321684020F}">
  <a:tblStyle styleId="{55A7011E-A0A0-4A3D-B772-C0321684020F}" styleName="Table_0">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DD4EA"/>
          </a:solidFill>
        </a:fill>
      </a:tcStyle>
    </a:wholeTbl>
    <a:band1H>
      <a:tcTxStyle b="off" i="off"/>
      <a:tcStyle>
        <a:tcBdr/>
      </a:tcStyle>
    </a:band1H>
    <a:band2H>
      <a:tcTxStyle b="off" i="off"/>
      <a:tcStyle>
        <a:tcBdr/>
        <a:fill>
          <a:solidFill>
            <a:srgbClr val="E8EBF5"/>
          </a:solidFill>
        </a:fill>
      </a:tcStyle>
    </a:band2H>
    <a:band1V>
      <a:tcTxStyle b="off" i="off"/>
      <a:tcStyle>
        <a:tcBdr/>
      </a:tcStyle>
    </a:band1V>
    <a:band2V>
      <a:tcTxStyle b="off" i="off"/>
      <a:tcStyle>
        <a:tcBdr/>
      </a:tcStyle>
    </a:band2V>
    <a:lastCol>
      <a:tcTxStyle b="off" i="off"/>
      <a:tcStyle>
        <a:tcBdr/>
      </a:tcStyle>
    </a:lastCol>
    <a:firstCol>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6"/>
  </p:normalViewPr>
  <p:slideViewPr>
    <p:cSldViewPr snapToGrid="0">
      <p:cViewPr varScale="1">
        <p:scale>
          <a:sx n="60" d="100"/>
          <a:sy n="60" d="100"/>
        </p:scale>
        <p:origin x="13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edlibrary.org/lib/rx/meds/mounjaro/page/5/?utm_source=chatgpt.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49" name="Google Shape;4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9BF654E-B164-D66E-B57E-D9153060C4B3}"/>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D6DCFEB6-0BB3-D849-E5D1-37791695FE3D}"/>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5BE70549-9C6C-9B9B-A7A4-2539435C519D}"/>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359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14B8659-ED7B-7F8A-85A8-69D20C89F004}"/>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C7939C2-E9A8-5A6C-D11E-A9A2AD70628A}"/>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73EC9771-0930-407A-0DE0-6FEFB1397B86}"/>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1635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37069884-D1A8-9C00-D3A1-9B79D4F9053E}"/>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54E6DEE0-6CF8-FEAC-0790-A7DCF9AC1FAF}"/>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A86073FA-7585-0787-8DF6-4A1D50456C3A}"/>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5319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01C196FD-BED1-772E-1B00-05EEAA5768EE}"/>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72B8AD73-3E8E-98D5-3E98-0F1574AD3F47}"/>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73444854-0526-F17B-39CB-68A31FDC0A32}"/>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3980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FD9D94E-5505-6307-DD05-4CAB59DEE029}"/>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2EC73A9-FDCA-7207-99B8-F54CD14387D2}"/>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FE5DE5ED-0493-1C00-E8AF-14AACE482B93}"/>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57384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CD22F0ED-6595-45F8-DA87-E407F4DF95D6}"/>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BD96F621-EFBD-F9FB-FC8D-EEDB3F4977EE}"/>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8B394AEC-64D6-3A80-3A1F-BEBD7DB84FE6}"/>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07257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0244EDB-F36B-1E7E-FC6C-0BD8C1749B0C}"/>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33C02644-6C6D-FC91-B979-A2251ACCF0A4}"/>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5A24271E-C58A-88D2-9460-AC1A9FDA561E}"/>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83778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4B8823D5-C2B9-BFA6-B88D-D9C4A09AE57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26424A4-7CEB-E741-9B20-440A62C63F80}"/>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A7FCE9C9-A899-6ADD-57C0-D583EB65C01B}"/>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5040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82E0C38-49BE-72E9-20B3-4573AD2E5D8D}"/>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0F61190B-8E3A-1612-2CF1-3626FE878182}"/>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582D9101-482F-0D0E-C451-AB765EDABB99}"/>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01612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16CCDE28-BCBF-018D-C74A-0F0266D2999E}"/>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05D4F370-2437-7B31-AD0B-281CFFDF60C0}"/>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9BDA9739-2212-9367-9C45-1277EF55BE0E}"/>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3417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F7583A3C-FDC9-57E8-2D70-A23E1A050770}"/>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E5A043FB-B707-002A-3F40-4F72D15372CA}"/>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443D3AA5-256F-9073-F759-AD2B740E48DA}"/>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55125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6183B338-81AF-17E9-C56A-548DCE8307D3}"/>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60CDD45-2AA0-6367-DA76-6B545985C5AF}"/>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9939331D-19E3-1F2D-5204-A52670BF9659}"/>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0350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84" name="Google Shape;84;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919333" y="4290295"/>
            <a:ext cx="5056326" cy="4064489"/>
          </a:xfrm>
          <a:prstGeom prst="rect">
            <a:avLst/>
          </a:prstGeom>
          <a:noFill/>
          <a:ln>
            <a:noFill/>
          </a:ln>
        </p:spPr>
        <p:txBody>
          <a:bodyPr spcFirstLastPara="1" wrap="square" lIns="90976" tIns="45475" rIns="90976" bIns="45475" anchor="t" anchorCtr="0">
            <a:noAutofit/>
          </a:bodyPr>
          <a:lstStyle/>
          <a:p>
            <a:r>
              <a:rPr lang="en-US" b="1" dirty="0"/>
              <a:t>HbA1c Reduction with Mounjaro:</a:t>
            </a:r>
            <a:endParaRPr lang="en-US" dirty="0"/>
          </a:p>
          <a:p>
            <a:pPr>
              <a:buFont typeface="Arial" panose="020B0604020202020204" pitchFamily="34" charset="0"/>
              <a:buChar char="•"/>
            </a:pPr>
            <a:r>
              <a:rPr lang="en-US" b="1" dirty="0"/>
              <a:t>SURPASS-1 Trial:</a:t>
            </a:r>
            <a:r>
              <a:rPr lang="en-US" dirty="0"/>
              <a:t> In this 40-week study involving patients with type 2 diabetes inadequately controlled with diet and exercise, Mounjaro was administered as monotherapy. The results showed significant reductions in HbA1c levels:</a:t>
            </a:r>
          </a:p>
          <a:p>
            <a:pPr marL="757066" lvl="1" indent="-291179">
              <a:buFont typeface="Arial" panose="020B0604020202020204" pitchFamily="34" charset="0"/>
              <a:buChar char="•"/>
            </a:pPr>
            <a:r>
              <a:rPr lang="en-US" dirty="0"/>
              <a:t>5 mg dose: average reduction of 1.87%</a:t>
            </a:r>
          </a:p>
          <a:p>
            <a:pPr marL="757066" lvl="1" indent="-291179">
              <a:buFont typeface="Arial" panose="020B0604020202020204" pitchFamily="34" charset="0"/>
              <a:buChar char="•"/>
            </a:pPr>
            <a:r>
              <a:rPr lang="en-US" dirty="0"/>
              <a:t>10 mg dose: average reduction of 1.89%</a:t>
            </a:r>
          </a:p>
          <a:p>
            <a:pPr marL="757066" lvl="1" indent="-291179">
              <a:buFont typeface="Arial" panose="020B0604020202020204" pitchFamily="34" charset="0"/>
              <a:buChar char="•"/>
            </a:pPr>
            <a:r>
              <a:rPr lang="en-US" dirty="0"/>
              <a:t>15 mg dose: average reduction of 2.07%</a:t>
            </a:r>
          </a:p>
          <a:p>
            <a:pPr>
              <a:buFont typeface="Arial" panose="020B0604020202020204" pitchFamily="34" charset="0"/>
              <a:buChar char="•"/>
            </a:pPr>
            <a:r>
              <a:rPr lang="en-US" dirty="0"/>
              <a:t>These reductions were significantly greater compared to placebo. </a:t>
            </a:r>
            <a:r>
              <a:rPr lang="en-US" dirty="0">
                <a:hlinkClick r:id="rId3"/>
              </a:rPr>
              <a:t>MedLibrary.org</a:t>
            </a:r>
            <a:endParaRPr lang="en-US" dirty="0"/>
          </a:p>
          <a:p>
            <a:pPr>
              <a:buFont typeface="Arial" panose="020B0604020202020204" pitchFamily="34" charset="0"/>
              <a:buChar char="•"/>
            </a:pPr>
            <a:r>
              <a:rPr lang="en-US" b="1" dirty="0"/>
              <a:t>SURPASS-2 Trial:</a:t>
            </a:r>
            <a:r>
              <a:rPr lang="en-US" dirty="0"/>
              <a:t> This 40-week study compared Mounjaro to semaglutide (1 mg) in patients with type 2 diabetes inadequately controlled with metformin. The findings indicated:</a:t>
            </a:r>
          </a:p>
          <a:p>
            <a:pPr marL="757066" lvl="1" indent="-291179">
              <a:buFont typeface="Arial" panose="020B0604020202020204" pitchFamily="34" charset="0"/>
              <a:buChar char="•"/>
            </a:pPr>
            <a:r>
              <a:rPr lang="en-US" dirty="0"/>
              <a:t>5 mg dose: average HbA1c reduction of 2.01%</a:t>
            </a:r>
          </a:p>
          <a:p>
            <a:pPr marL="757066" lvl="1" indent="-291179">
              <a:buFont typeface="Arial" panose="020B0604020202020204" pitchFamily="34" charset="0"/>
              <a:buChar char="•"/>
            </a:pPr>
            <a:r>
              <a:rPr lang="en-US" dirty="0"/>
              <a:t>10 mg dose: average reduction of 2.24%</a:t>
            </a:r>
          </a:p>
          <a:p>
            <a:pPr marL="757066" lvl="1" indent="-291179">
              <a:buFont typeface="Arial" panose="020B0604020202020204" pitchFamily="34" charset="0"/>
              <a:buChar char="•"/>
            </a:pPr>
            <a:r>
              <a:rPr lang="en-US" dirty="0"/>
              <a:t>15 mg dose: average reduction of 2.30%</a:t>
            </a:r>
          </a:p>
          <a:p>
            <a:pPr>
              <a:buFont typeface="Arial" panose="020B0604020202020204" pitchFamily="34" charset="0"/>
              <a:buChar char="•"/>
            </a:pPr>
            <a:r>
              <a:rPr lang="en-US" dirty="0"/>
              <a:t>All doses of Mounjaro resulted in greater HbA1c reductions compared to semaglutide.</a:t>
            </a:r>
          </a:p>
          <a:p>
            <a:pPr>
              <a:spcBef>
                <a:spcPts val="397"/>
              </a:spcBef>
            </a:pPr>
            <a:endParaRPr dirty="0"/>
          </a:p>
        </p:txBody>
      </p:sp>
      <p:sp>
        <p:nvSpPr>
          <p:cNvPr id="98" name="Google Shape;98;p5:notes"/>
          <p:cNvSpPr>
            <a:spLocks noGrp="1" noRot="1" noChangeAspect="1"/>
          </p:cNvSpPr>
          <p:nvPr>
            <p:ph type="sldImg" idx="2"/>
          </p:nvPr>
        </p:nvSpPr>
        <p:spPr>
          <a:xfrm>
            <a:off x="1187450" y="677863"/>
            <a:ext cx="4518025" cy="33877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06272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3307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177" name="Google Shape;177;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247" name="Google Shape;24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26678" y="4351468"/>
            <a:ext cx="5096721" cy="4122443"/>
          </a:xfrm>
          <a:prstGeom prst="rect">
            <a:avLst/>
          </a:prstGeom>
          <a:noFill/>
          <a:ln>
            <a:noFill/>
          </a:ln>
        </p:spPr>
        <p:txBody>
          <a:bodyPr spcFirstLastPara="1" wrap="square" lIns="92035" tIns="46005" rIns="92035" bIns="46005" anchor="t" anchorCtr="0">
            <a:noAutofit/>
          </a:bodyPr>
          <a:lstStyle/>
          <a:p>
            <a:pPr>
              <a:spcBef>
                <a:spcPts val="403"/>
              </a:spcBef>
            </a:pPr>
            <a:endParaRPr/>
          </a:p>
        </p:txBody>
      </p:sp>
      <p:sp>
        <p:nvSpPr>
          <p:cNvPr id="58" name="Google Shape;58;p2:notes"/>
          <p:cNvSpPr>
            <a:spLocks noGrp="1" noRot="1" noChangeAspect="1"/>
          </p:cNvSpPr>
          <p:nvPr>
            <p:ph type="sldImg" idx="2"/>
          </p:nvPr>
        </p:nvSpPr>
        <p:spPr>
          <a:xfrm>
            <a:off x="1184275" y="687388"/>
            <a:ext cx="4581525" cy="34353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40916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7: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290" name="Google Shape;290;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315" name="Google Shape;315;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9A236C99-9AE6-7A9F-3B54-B1E86919796A}"/>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3C9BBD60-2FD9-4666-6BEE-27EFA2F9FBD6}"/>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D6803BDD-D8A0-2C43-7315-7535E603D0E0}"/>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66394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330" name="Google Shape;330;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301" name="Google Shape;301;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07222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E6EBE-110F-9380-E744-936F80DACB70}"/>
            </a:ext>
          </a:extLst>
        </p:cNvPr>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151F5A3-3532-A4D3-38E1-417629D9C656}"/>
              </a:ext>
            </a:extLst>
          </p:cNvPr>
          <p:cNvSpPr>
            <a:spLocks noGrp="1" noRot="1" noChangeAspect="1" noChangeArrowheads="1" noTextEdit="1"/>
          </p:cNvSpPr>
          <p:nvPr>
            <p:ph type="sldImg"/>
          </p:nvPr>
        </p:nvSpPr>
        <p:spPr>
          <a:xfrm>
            <a:off x="1209675" y="695325"/>
            <a:ext cx="4629150" cy="3471863"/>
          </a:xfrm>
          <a:ln/>
        </p:spPr>
      </p:sp>
      <p:sp>
        <p:nvSpPr>
          <p:cNvPr id="11267" name="Notes Placeholder 2">
            <a:extLst>
              <a:ext uri="{FF2B5EF4-FFF2-40B4-BE49-F238E27FC236}">
                <a16:creationId xmlns:a16="http://schemas.microsoft.com/office/drawing/2014/main" id="{020BB570-9099-6BD2-6BAB-DE03030D5100}"/>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11268" name="Slide Number Placeholder 3">
            <a:extLst>
              <a:ext uri="{FF2B5EF4-FFF2-40B4-BE49-F238E27FC236}">
                <a16:creationId xmlns:a16="http://schemas.microsoft.com/office/drawing/2014/main" id="{E1AE516D-8EE1-63D0-85B0-EE3C1F378D32}"/>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defTabSz="932029">
              <a:spcBef>
                <a:spcPct val="30000"/>
              </a:spcBef>
              <a:defRPr sz="1200">
                <a:solidFill>
                  <a:schemeClr val="tx1"/>
                </a:solidFill>
                <a:latin typeface="Arial" panose="020B0604020202020204" pitchFamily="34" charset="0"/>
              </a:defRPr>
            </a:lvl1pPr>
            <a:lvl2pPr marL="739305" indent="-284348" defTabSz="932029">
              <a:spcBef>
                <a:spcPct val="30000"/>
              </a:spcBef>
              <a:defRPr sz="1200">
                <a:solidFill>
                  <a:schemeClr val="tx1"/>
                </a:solidFill>
                <a:latin typeface="Arial" panose="020B0604020202020204" pitchFamily="34" charset="0"/>
              </a:defRPr>
            </a:lvl2pPr>
            <a:lvl3pPr marL="1137393" indent="-227479" defTabSz="932029">
              <a:spcBef>
                <a:spcPct val="30000"/>
              </a:spcBef>
              <a:defRPr sz="1200">
                <a:solidFill>
                  <a:schemeClr val="tx1"/>
                </a:solidFill>
                <a:latin typeface="Arial" panose="020B0604020202020204" pitchFamily="34" charset="0"/>
              </a:defRPr>
            </a:lvl3pPr>
            <a:lvl4pPr marL="1592349" indent="-227479" defTabSz="932029">
              <a:spcBef>
                <a:spcPct val="30000"/>
              </a:spcBef>
              <a:defRPr sz="1200">
                <a:solidFill>
                  <a:schemeClr val="tx1"/>
                </a:solidFill>
                <a:latin typeface="Arial" panose="020B0604020202020204" pitchFamily="34" charset="0"/>
              </a:defRPr>
            </a:lvl4pPr>
            <a:lvl5pPr marL="2047306" indent="-227479" defTabSz="932029">
              <a:spcBef>
                <a:spcPct val="30000"/>
              </a:spcBef>
              <a:defRPr sz="1200">
                <a:solidFill>
                  <a:schemeClr val="tx1"/>
                </a:solidFill>
                <a:latin typeface="Arial" panose="020B0604020202020204" pitchFamily="34" charset="0"/>
              </a:defRPr>
            </a:lvl5pPr>
            <a:lvl6pPr marL="2502261" indent="-227479" defTabSz="932029" eaLnBrk="0" fontAlgn="base" hangingPunct="0">
              <a:spcBef>
                <a:spcPct val="30000"/>
              </a:spcBef>
              <a:spcAft>
                <a:spcPct val="0"/>
              </a:spcAft>
              <a:defRPr sz="1200">
                <a:solidFill>
                  <a:schemeClr val="tx1"/>
                </a:solidFill>
                <a:latin typeface="Arial" panose="020B0604020202020204" pitchFamily="34" charset="0"/>
              </a:defRPr>
            </a:lvl6pPr>
            <a:lvl7pPr marL="2957219" indent="-227479" defTabSz="932029" eaLnBrk="0" fontAlgn="base" hangingPunct="0">
              <a:spcBef>
                <a:spcPct val="30000"/>
              </a:spcBef>
              <a:spcAft>
                <a:spcPct val="0"/>
              </a:spcAft>
              <a:defRPr sz="1200">
                <a:solidFill>
                  <a:schemeClr val="tx1"/>
                </a:solidFill>
                <a:latin typeface="Arial" panose="020B0604020202020204" pitchFamily="34" charset="0"/>
              </a:defRPr>
            </a:lvl7pPr>
            <a:lvl8pPr marL="3412176" indent="-227479" defTabSz="932029" eaLnBrk="0" fontAlgn="base" hangingPunct="0">
              <a:spcBef>
                <a:spcPct val="30000"/>
              </a:spcBef>
              <a:spcAft>
                <a:spcPct val="0"/>
              </a:spcAft>
              <a:defRPr sz="1200">
                <a:solidFill>
                  <a:schemeClr val="tx1"/>
                </a:solidFill>
                <a:latin typeface="Arial" panose="020B0604020202020204" pitchFamily="34" charset="0"/>
              </a:defRPr>
            </a:lvl8pPr>
            <a:lvl9pPr marL="3867133" indent="-227479" defTabSz="9320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5377E397-4C40-4022-9E54-96A1664EF9FB}" type="slidenum">
              <a:rPr lang="en-US" altLang="en-US">
                <a:solidFill>
                  <a:srgbClr val="000000"/>
                </a:solidFill>
              </a:rPr>
              <a:pPr>
                <a:spcBef>
                  <a:spcPct val="0"/>
                </a:spcBef>
                <a:defRPr/>
              </a:pPr>
              <a:t>32</a:t>
            </a:fld>
            <a:endParaRPr lang="en-US" altLang="en-US">
              <a:solidFill>
                <a:srgbClr val="000000"/>
              </a:solidFill>
            </a:endParaRPr>
          </a:p>
        </p:txBody>
      </p:sp>
    </p:spTree>
    <p:extLst>
      <p:ext uri="{BB962C8B-B14F-4D97-AF65-F5344CB8AC3E}">
        <p14:creationId xmlns:p14="http://schemas.microsoft.com/office/powerpoint/2010/main" val="885211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5256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7571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3237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8266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3: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366" name="Google Shape;366;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83C3A8D9-2F54-5623-F0AF-F3117504D0DC}"/>
            </a:ext>
          </a:extLst>
        </p:cNvPr>
        <p:cNvGrpSpPr/>
        <p:nvPr/>
      </p:nvGrpSpPr>
      <p:grpSpPr>
        <a:xfrm>
          <a:off x="0" y="0"/>
          <a:ext cx="0" cy="0"/>
          <a:chOff x="0" y="0"/>
          <a:chExt cx="0" cy="0"/>
        </a:xfrm>
      </p:grpSpPr>
      <p:sp>
        <p:nvSpPr>
          <p:cNvPr id="57" name="Google Shape;57;p2:notes">
            <a:extLst>
              <a:ext uri="{FF2B5EF4-FFF2-40B4-BE49-F238E27FC236}">
                <a16:creationId xmlns:a16="http://schemas.microsoft.com/office/drawing/2014/main" id="{3581FBA3-5EA1-8E79-96D2-03EF8D73DE3A}"/>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58" name="Google Shape;58;p2:notes">
            <a:extLst>
              <a:ext uri="{FF2B5EF4-FFF2-40B4-BE49-F238E27FC236}">
                <a16:creationId xmlns:a16="http://schemas.microsoft.com/office/drawing/2014/main" id="{3C61DD37-A096-B329-70F4-A8B18EC694C8}"/>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946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BBAAE297-5693-A01E-BCF6-2F68D3FBE3EB}"/>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CA871D8-15CF-3026-EECC-0E1526E09F9E}"/>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3BAF48A2-829C-3DAB-0E98-B336CF6E1086}"/>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7769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E18A38F-01D9-9A56-2389-2556B88B07A7}"/>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D479617A-603B-47C5-3C30-D014F609E3F7}"/>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A78FD537-931D-D3A2-618D-7D0AA2053B91}"/>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4314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AF99C4A-CBD7-A0DE-CD1A-9C5A8554BF9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00B4B8DD-B2DF-CE68-7262-6FDD5598A182}"/>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E4CDD449-D624-F0D6-8FFA-A594166AC754}"/>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0675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B45F2E87-6049-A035-C78E-BBFB1D7B30E3}"/>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94523A4-42A5-102F-FCFF-1A8240045239}"/>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defTabSz="931774">
              <a:spcBef>
                <a:spcPts val="408"/>
              </a:spcBef>
            </a:pPr>
            <a:r>
              <a:rPr lang="en-US" dirty="0"/>
              <a:t>Congenital Sucrase-</a:t>
            </a:r>
            <a:r>
              <a:rPr lang="en-US" dirty="0" err="1"/>
              <a:t>Isomaltase</a:t>
            </a:r>
            <a:r>
              <a:rPr lang="en-US" dirty="0"/>
              <a:t> Deficiency (CSID)</a:t>
            </a:r>
          </a:p>
          <a:p>
            <a:pPr marL="0" indent="0">
              <a:spcBef>
                <a:spcPts val="408"/>
              </a:spcBef>
            </a:pPr>
            <a:endParaRPr dirty="0"/>
          </a:p>
        </p:txBody>
      </p:sp>
      <p:sp>
        <p:nvSpPr>
          <p:cNvPr id="72" name="Google Shape;72;p3:notes">
            <a:extLst>
              <a:ext uri="{FF2B5EF4-FFF2-40B4-BE49-F238E27FC236}">
                <a16:creationId xmlns:a16="http://schemas.microsoft.com/office/drawing/2014/main" id="{4FFF858B-D00B-358F-6372-3FC1648D4445}"/>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962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F999BC9A-74EE-BBD4-FEE3-454FCA661341}"/>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499A159-0C2D-EDD2-E875-537CB64134E8}"/>
              </a:ext>
            </a:extLst>
          </p:cNvPr>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spcBef>
                <a:spcPts val="408"/>
              </a:spcBef>
            </a:pPr>
            <a:endParaRPr/>
          </a:p>
        </p:txBody>
      </p:sp>
      <p:sp>
        <p:nvSpPr>
          <p:cNvPr id="72" name="Google Shape;72;p3:notes">
            <a:extLst>
              <a:ext uri="{FF2B5EF4-FFF2-40B4-BE49-F238E27FC236}">
                <a16:creationId xmlns:a16="http://schemas.microsoft.com/office/drawing/2014/main" id="{1C69E66B-1B2B-466A-15AB-CFB3FF6D6024}"/>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6075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9"/>
        <p:cNvGrpSpPr/>
        <p:nvPr/>
      </p:nvGrpSpPr>
      <p:grpSpPr>
        <a:xfrm>
          <a:off x="0" y="0"/>
          <a:ext cx="0" cy="0"/>
          <a:chOff x="0" y="0"/>
          <a:chExt cx="0" cy="0"/>
        </a:xfrm>
      </p:grpSpPr>
      <p:sp>
        <p:nvSpPr>
          <p:cNvPr id="10" name="Google Shape;10;p25"/>
          <p:cNvSpPr txBox="1">
            <a:spLocks noGrp="1"/>
          </p:cNvSpPr>
          <p:nvPr>
            <p:ph type="sldNum" idx="12"/>
          </p:nvPr>
        </p:nvSpPr>
        <p:spPr>
          <a:xfrm>
            <a:off x="8295355" y="6423345"/>
            <a:ext cx="220000" cy="23113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2"/>
        <p:cNvGrpSpPr/>
        <p:nvPr/>
      </p:nvGrpSpPr>
      <p:grpSpPr>
        <a:xfrm>
          <a:off x="0" y="0"/>
          <a:ext cx="0" cy="0"/>
          <a:chOff x="0" y="0"/>
          <a:chExt cx="0" cy="0"/>
        </a:xfrm>
      </p:grpSpPr>
      <p:sp>
        <p:nvSpPr>
          <p:cNvPr id="43" name="Google Shape;43;p34"/>
          <p:cNvSpPr txBox="1">
            <a:spLocks noGrp="1"/>
          </p:cNvSpPr>
          <p:nvPr>
            <p:ph type="title"/>
          </p:nvPr>
        </p:nvSpPr>
        <p:spPr>
          <a:xfrm>
            <a:off x="629841" y="457200"/>
            <a:ext cx="2949178"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0"/>
              <a:buFont typeface="Calibri"/>
              <a:buNone/>
              <a:defRPr sz="2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4" name="Google Shape;44;p34"/>
          <p:cNvSpPr>
            <a:spLocks noGrp="1"/>
          </p:cNvSpPr>
          <p:nvPr>
            <p:ph type="pic" idx="2"/>
          </p:nvPr>
        </p:nvSpPr>
        <p:spPr>
          <a:xfrm>
            <a:off x="3887391" y="987425"/>
            <a:ext cx="4629152" cy="4873627"/>
          </a:xfrm>
          <a:prstGeom prst="rect">
            <a:avLst/>
          </a:prstGeom>
          <a:noFill/>
          <a:ln>
            <a:noFill/>
          </a:ln>
        </p:spPr>
      </p:sp>
      <p:sp>
        <p:nvSpPr>
          <p:cNvPr id="45" name="Google Shape;45;p34"/>
          <p:cNvSpPr txBox="1">
            <a:spLocks noGrp="1"/>
          </p:cNvSpPr>
          <p:nvPr>
            <p:ph type="body" idx="1"/>
          </p:nvPr>
        </p:nvSpPr>
        <p:spPr>
          <a:xfrm>
            <a:off x="629841" y="2057400"/>
            <a:ext cx="2949178"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0"/>
              </a:spcBef>
              <a:spcAft>
                <a:spcPts val="0"/>
              </a:spcAft>
              <a:buClr>
                <a:srgbClr val="000000"/>
              </a:buClr>
              <a:buSzPts val="1200"/>
              <a:buFont typeface="Calibri"/>
              <a:buNone/>
              <a:defRPr sz="1200"/>
            </a:lvl1pPr>
            <a:lvl2pPr marL="914400" lvl="1" indent="-228600" algn="l">
              <a:lnSpc>
                <a:spcPct val="90000"/>
              </a:lnSpc>
              <a:spcBef>
                <a:spcPts val="700"/>
              </a:spcBef>
              <a:spcAft>
                <a:spcPts val="0"/>
              </a:spcAft>
              <a:buClr>
                <a:srgbClr val="000000"/>
              </a:buClr>
              <a:buSzPts val="1200"/>
              <a:buFont typeface="Calibri"/>
              <a:buNone/>
              <a:defRPr sz="1200"/>
            </a:lvl2pPr>
            <a:lvl3pPr marL="1371600" lvl="2" indent="-228600" algn="l">
              <a:lnSpc>
                <a:spcPct val="90000"/>
              </a:lnSpc>
              <a:spcBef>
                <a:spcPts val="700"/>
              </a:spcBef>
              <a:spcAft>
                <a:spcPts val="0"/>
              </a:spcAft>
              <a:buClr>
                <a:srgbClr val="000000"/>
              </a:buClr>
              <a:buSzPts val="1200"/>
              <a:buFont typeface="Calibri"/>
              <a:buNone/>
              <a:defRPr sz="1200"/>
            </a:lvl3pPr>
            <a:lvl4pPr marL="1828800" lvl="3" indent="-228600" algn="l">
              <a:lnSpc>
                <a:spcPct val="90000"/>
              </a:lnSpc>
              <a:spcBef>
                <a:spcPts val="700"/>
              </a:spcBef>
              <a:spcAft>
                <a:spcPts val="0"/>
              </a:spcAft>
              <a:buClr>
                <a:srgbClr val="000000"/>
              </a:buClr>
              <a:buSzPts val="1200"/>
              <a:buFont typeface="Calibri"/>
              <a:buNone/>
              <a:defRPr sz="1200"/>
            </a:lvl4pPr>
            <a:lvl5pPr marL="2286000" lvl="4" indent="-228600" algn="l">
              <a:lnSpc>
                <a:spcPct val="90000"/>
              </a:lnSpc>
              <a:spcBef>
                <a:spcPts val="700"/>
              </a:spcBef>
              <a:spcAft>
                <a:spcPts val="0"/>
              </a:spcAft>
              <a:buClr>
                <a:srgbClr val="000000"/>
              </a:buClr>
              <a:buSzPts val="1200"/>
              <a:buFont typeface="Calibri"/>
              <a:buNone/>
              <a:defRPr sz="1200"/>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46" name="Google Shape;46;p34"/>
          <p:cNvSpPr txBox="1">
            <a:spLocks noGrp="1"/>
          </p:cNvSpPr>
          <p:nvPr>
            <p:ph type="sldNum" idx="12"/>
          </p:nvPr>
        </p:nvSpPr>
        <p:spPr>
          <a:xfrm>
            <a:off x="8295355" y="6423345"/>
            <a:ext cx="220000" cy="23113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996583-D051-D14B-8C20-6F033A37CE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E086A928-BA5F-4444-BC4E-A9B6275E186A}"/>
              </a:ext>
            </a:extLst>
          </p:cNvPr>
          <p:cNvSpPr/>
          <p:nvPr userDrawn="1"/>
        </p:nvSpPr>
        <p:spPr>
          <a:xfrm>
            <a:off x="438151" y="6096000"/>
            <a:ext cx="1614170" cy="68853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41BC7D4B-E5FB-0D42-9819-02583993E1E3}"/>
              </a:ext>
            </a:extLst>
          </p:cNvPr>
          <p:cNvGrpSpPr/>
          <p:nvPr userDrawn="1"/>
        </p:nvGrpSpPr>
        <p:grpSpPr>
          <a:xfrm>
            <a:off x="367030" y="6094097"/>
            <a:ext cx="1614170" cy="611505"/>
            <a:chOff x="0" y="0"/>
            <a:chExt cx="3436103" cy="1301766"/>
          </a:xfrm>
        </p:grpSpPr>
        <p:pic>
          <p:nvPicPr>
            <p:cNvPr id="3" name="Picture 2">
              <a:extLst>
                <a:ext uri="{FF2B5EF4-FFF2-40B4-BE49-F238E27FC236}">
                  <a16:creationId xmlns:a16="http://schemas.microsoft.com/office/drawing/2014/main" id="{28AD6766-3F9C-0D48-8856-F59C797DC37B}"/>
                </a:ext>
              </a:extLst>
            </p:cNvPr>
            <p:cNvPicPr>
              <a:picLocks noChangeAspect="1"/>
            </p:cNvPicPr>
            <p:nvPr userDrawn="1"/>
          </p:nvPicPr>
          <p:blipFill>
            <a:blip r:embed="rId3"/>
            <a:stretch>
              <a:fillRect/>
            </a:stretch>
          </p:blipFill>
          <p:spPr>
            <a:xfrm>
              <a:off x="0" y="0"/>
              <a:ext cx="3436103" cy="1145368"/>
            </a:xfrm>
            <a:prstGeom prst="rect">
              <a:avLst/>
            </a:prstGeom>
          </p:spPr>
        </p:pic>
        <p:sp>
          <p:nvSpPr>
            <p:cNvPr id="4" name="TextBox 7">
              <a:extLst>
                <a:ext uri="{FF2B5EF4-FFF2-40B4-BE49-F238E27FC236}">
                  <a16:creationId xmlns:a16="http://schemas.microsoft.com/office/drawing/2014/main" id="{8062429B-B975-2C4F-BC40-641F7D38F95F}"/>
                </a:ext>
              </a:extLst>
            </p:cNvPr>
            <p:cNvSpPr txBox="1"/>
            <p:nvPr userDrawn="1"/>
          </p:nvSpPr>
          <p:spPr>
            <a:xfrm>
              <a:off x="993636" y="723486"/>
              <a:ext cx="2412729" cy="578280"/>
            </a:xfrm>
            <a:prstGeom prst="rect">
              <a:avLst/>
            </a:prstGeom>
            <a:noFill/>
          </p:spPr>
          <p:txBody>
            <a:bodyPr wrap="square" rtlCol="0">
              <a:noAutofit/>
            </a:bodyPr>
            <a:lstStyle/>
            <a:p>
              <a:pPr marL="0" marR="0" algn="r">
                <a:spcBef>
                  <a:spcPts val="0"/>
                </a:spcBef>
                <a:spcAft>
                  <a:spcPts val="0"/>
                </a:spcAft>
              </a:pPr>
              <a:r>
                <a:rPr lang="en-US" sz="1000" kern="1200" dirty="0">
                  <a:solidFill>
                    <a:srgbClr val="A6A6A6"/>
                  </a:solidFill>
                  <a:effectLst/>
                  <a:latin typeface="Helvetica" pitchFamily="2" charset="0"/>
                  <a:ea typeface="Calibri" panose="020F0502020204030204" pitchFamily="34" charset="0"/>
                  <a:cs typeface="Times New Roman" panose="02020603050405020304" pitchFamily="18" charset="0"/>
                </a:rPr>
                <a:t>Leading Change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CC310C90-4159-F846-93DF-CE2E36F14ABE}"/>
              </a:ext>
            </a:extLst>
          </p:cNvPr>
          <p:cNvSpPr txBox="1"/>
          <p:nvPr userDrawn="1"/>
        </p:nvSpPr>
        <p:spPr>
          <a:xfrm>
            <a:off x="8496300" y="6420350"/>
            <a:ext cx="533400" cy="276999"/>
          </a:xfrm>
          <a:prstGeom prst="rect">
            <a:avLst/>
          </a:prstGeom>
          <a:noFill/>
        </p:spPr>
        <p:txBody>
          <a:bodyPr wrap="square" rtlCol="0">
            <a:spAutoFit/>
          </a:bodyPr>
          <a:lstStyle/>
          <a:p>
            <a:pPr algn="ctr"/>
            <a:fld id="{B5950C13-C245-D742-A9DB-2B717C24E2E5}" type="slidenum">
              <a:rPr lang="en-US" sz="1200" smtClean="0">
                <a:solidFill>
                  <a:schemeClr val="bg1"/>
                </a:solidFill>
                <a:latin typeface="Helvetica" pitchFamily="2" charset="0"/>
              </a:rPr>
              <a:pPr algn="ctr"/>
              <a:t>‹#›</a:t>
            </a:fld>
            <a:endParaRPr lang="en-US" sz="1200" dirty="0">
              <a:solidFill>
                <a:schemeClr val="bg1"/>
              </a:solidFill>
              <a:latin typeface="Helvetica" pitchFamily="2" charset="0"/>
            </a:endParaRPr>
          </a:p>
        </p:txBody>
      </p:sp>
    </p:spTree>
    <p:extLst>
      <p:ext uri="{BB962C8B-B14F-4D97-AF65-F5344CB8AC3E}">
        <p14:creationId xmlns:p14="http://schemas.microsoft.com/office/powerpoint/2010/main" val="113823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ge">
  <p:cSld name="Page">
    <p:spTree>
      <p:nvGrpSpPr>
        <p:cNvPr id="1" name="Shape 11"/>
        <p:cNvGrpSpPr/>
        <p:nvPr/>
      </p:nvGrpSpPr>
      <p:grpSpPr>
        <a:xfrm>
          <a:off x="0" y="0"/>
          <a:ext cx="0" cy="0"/>
          <a:chOff x="0" y="0"/>
          <a:chExt cx="0" cy="0"/>
        </a:xfrm>
      </p:grpSpPr>
      <p:sp>
        <p:nvSpPr>
          <p:cNvPr id="12" name="Google Shape;12;p26"/>
          <p:cNvSpPr txBox="1">
            <a:spLocks noGrp="1"/>
          </p:cNvSpPr>
          <p:nvPr>
            <p:ph type="sldNum" idx="12"/>
          </p:nvPr>
        </p:nvSpPr>
        <p:spPr>
          <a:xfrm>
            <a:off x="8653000" y="6420348"/>
            <a:ext cx="220000" cy="205910"/>
          </a:xfrm>
          <a:prstGeom prst="rect">
            <a:avLst/>
          </a:prstGeom>
          <a:noFill/>
          <a:ln>
            <a:noFill/>
          </a:ln>
        </p:spPr>
        <p:txBody>
          <a:bodyPr spcFirstLastPara="1" wrap="square" lIns="45700" tIns="45700" rIns="45700" bIns="45700" anchor="t" anchorCtr="0">
            <a:spAutoFit/>
          </a:bodyPr>
          <a:lstStyle>
            <a:lvl1pPr marL="0" marR="0" lvl="0"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solidFill>
                <a:srgbClr val="88888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27"/>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7"/>
          <p:cNvSpPr txBox="1">
            <a:spLocks noGrp="1"/>
          </p:cNvSpPr>
          <p:nvPr>
            <p:ph type="body" idx="1"/>
          </p:nvPr>
        </p:nvSpPr>
        <p:spPr>
          <a:xfrm>
            <a:off x="628650" y="1825625"/>
            <a:ext cx="78867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16" name="Google Shape;16;p27"/>
          <p:cNvSpPr txBox="1">
            <a:spLocks noGrp="1"/>
          </p:cNvSpPr>
          <p:nvPr>
            <p:ph type="sldNum" idx="12"/>
          </p:nvPr>
        </p:nvSpPr>
        <p:spPr>
          <a:xfrm>
            <a:off x="8295355" y="6423345"/>
            <a:ext cx="220000" cy="23113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1143000" y="1122362"/>
            <a:ext cx="6858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4500"/>
              <a:buFont typeface="Calibri"/>
              <a:buNone/>
              <a:defRPr sz="45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8"/>
          <p:cNvSpPr txBox="1">
            <a:spLocks noGrp="1"/>
          </p:cNvSpPr>
          <p:nvPr>
            <p:ph type="body" idx="1"/>
          </p:nvPr>
        </p:nvSpPr>
        <p:spPr>
          <a:xfrm>
            <a:off x="1143000" y="3602037"/>
            <a:ext cx="6858000" cy="1655772"/>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700"/>
              </a:spcBef>
              <a:spcAft>
                <a:spcPts val="0"/>
              </a:spcAft>
              <a:buClr>
                <a:srgbClr val="000000"/>
              </a:buClr>
              <a:buSzPts val="1800"/>
              <a:buFont typeface="Calibri"/>
              <a:buNone/>
              <a:defRPr sz="1800"/>
            </a:lvl1pPr>
            <a:lvl2pPr marL="914400" lvl="1" indent="-228600" algn="ctr">
              <a:lnSpc>
                <a:spcPct val="90000"/>
              </a:lnSpc>
              <a:spcBef>
                <a:spcPts val="700"/>
              </a:spcBef>
              <a:spcAft>
                <a:spcPts val="0"/>
              </a:spcAft>
              <a:buClr>
                <a:srgbClr val="000000"/>
              </a:buClr>
              <a:buSzPts val="1800"/>
              <a:buFont typeface="Calibri"/>
              <a:buNone/>
              <a:defRPr sz="1800"/>
            </a:lvl2pPr>
            <a:lvl3pPr marL="1371600" lvl="2" indent="-228600" algn="ctr">
              <a:lnSpc>
                <a:spcPct val="90000"/>
              </a:lnSpc>
              <a:spcBef>
                <a:spcPts val="700"/>
              </a:spcBef>
              <a:spcAft>
                <a:spcPts val="0"/>
              </a:spcAft>
              <a:buClr>
                <a:srgbClr val="000000"/>
              </a:buClr>
              <a:buSzPts val="1800"/>
              <a:buFont typeface="Calibri"/>
              <a:buNone/>
              <a:defRPr sz="1800"/>
            </a:lvl3pPr>
            <a:lvl4pPr marL="1828800" lvl="3" indent="-228600" algn="ctr">
              <a:lnSpc>
                <a:spcPct val="90000"/>
              </a:lnSpc>
              <a:spcBef>
                <a:spcPts val="700"/>
              </a:spcBef>
              <a:spcAft>
                <a:spcPts val="0"/>
              </a:spcAft>
              <a:buClr>
                <a:srgbClr val="000000"/>
              </a:buClr>
              <a:buSzPts val="1800"/>
              <a:buFont typeface="Calibri"/>
              <a:buNone/>
              <a:defRPr sz="1800"/>
            </a:lvl4pPr>
            <a:lvl5pPr marL="2286000" lvl="4" indent="-228600" algn="ctr">
              <a:lnSpc>
                <a:spcPct val="90000"/>
              </a:lnSpc>
              <a:spcBef>
                <a:spcPts val="700"/>
              </a:spcBef>
              <a:spcAft>
                <a:spcPts val="0"/>
              </a:spcAft>
              <a:buClr>
                <a:srgbClr val="000000"/>
              </a:buClr>
              <a:buSzPts val="1800"/>
              <a:buFont typeface="Calibri"/>
              <a:buNone/>
              <a:defRPr sz="1800"/>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0" name="Google Shape;20;p28"/>
          <p:cNvSpPr txBox="1">
            <a:spLocks noGrp="1"/>
          </p:cNvSpPr>
          <p:nvPr>
            <p:ph type="sldNum" idx="12"/>
          </p:nvPr>
        </p:nvSpPr>
        <p:spPr>
          <a:xfrm>
            <a:off x="8295352" y="6423345"/>
            <a:ext cx="219999" cy="23113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623887" y="1709739"/>
            <a:ext cx="7886701"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4500"/>
              <a:buFont typeface="Calibri"/>
              <a:buNone/>
              <a:defRPr sz="45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9"/>
          <p:cNvSpPr txBox="1">
            <a:spLocks noGrp="1"/>
          </p:cNvSpPr>
          <p:nvPr>
            <p:ph type="body" idx="1"/>
          </p:nvPr>
        </p:nvSpPr>
        <p:spPr>
          <a:xfrm>
            <a:off x="623887" y="4589464"/>
            <a:ext cx="7886701" cy="150019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700"/>
              </a:spcBef>
              <a:spcAft>
                <a:spcPts val="0"/>
              </a:spcAft>
              <a:buClr>
                <a:srgbClr val="888888"/>
              </a:buClr>
              <a:buSzPts val="1800"/>
              <a:buFont typeface="Calibri"/>
              <a:buNone/>
              <a:defRPr sz="1800">
                <a:solidFill>
                  <a:srgbClr val="888888"/>
                </a:solidFill>
              </a:defRPr>
            </a:lvl1pPr>
            <a:lvl2pPr marL="914400" lvl="1" indent="-228600" algn="l">
              <a:lnSpc>
                <a:spcPct val="90000"/>
              </a:lnSpc>
              <a:spcBef>
                <a:spcPts val="700"/>
              </a:spcBef>
              <a:spcAft>
                <a:spcPts val="0"/>
              </a:spcAft>
              <a:buClr>
                <a:srgbClr val="888888"/>
              </a:buClr>
              <a:buSzPts val="1800"/>
              <a:buFont typeface="Calibri"/>
              <a:buNone/>
              <a:defRPr sz="1800">
                <a:solidFill>
                  <a:srgbClr val="888888"/>
                </a:solidFill>
              </a:defRPr>
            </a:lvl2pPr>
            <a:lvl3pPr marL="1371600" lvl="2" indent="-228600" algn="l">
              <a:lnSpc>
                <a:spcPct val="90000"/>
              </a:lnSpc>
              <a:spcBef>
                <a:spcPts val="700"/>
              </a:spcBef>
              <a:spcAft>
                <a:spcPts val="0"/>
              </a:spcAft>
              <a:buClr>
                <a:srgbClr val="888888"/>
              </a:buClr>
              <a:buSzPts val="1800"/>
              <a:buFont typeface="Calibri"/>
              <a:buNone/>
              <a:defRPr sz="1800">
                <a:solidFill>
                  <a:srgbClr val="888888"/>
                </a:solidFill>
              </a:defRPr>
            </a:lvl3pPr>
            <a:lvl4pPr marL="1828800" lvl="3" indent="-228600" algn="l">
              <a:lnSpc>
                <a:spcPct val="90000"/>
              </a:lnSpc>
              <a:spcBef>
                <a:spcPts val="700"/>
              </a:spcBef>
              <a:spcAft>
                <a:spcPts val="0"/>
              </a:spcAft>
              <a:buClr>
                <a:srgbClr val="888888"/>
              </a:buClr>
              <a:buSzPts val="1800"/>
              <a:buFont typeface="Calibri"/>
              <a:buNone/>
              <a:defRPr sz="1800">
                <a:solidFill>
                  <a:srgbClr val="888888"/>
                </a:solidFill>
              </a:defRPr>
            </a:lvl4pPr>
            <a:lvl5pPr marL="2286000" lvl="4" indent="-228600" algn="l">
              <a:lnSpc>
                <a:spcPct val="90000"/>
              </a:lnSpc>
              <a:spcBef>
                <a:spcPts val="700"/>
              </a:spcBef>
              <a:spcAft>
                <a:spcPts val="0"/>
              </a:spcAft>
              <a:buClr>
                <a:srgbClr val="888888"/>
              </a:buClr>
              <a:buSzPts val="1800"/>
              <a:buFont typeface="Calibri"/>
              <a:buNone/>
              <a:defRPr sz="1800">
                <a:solidFill>
                  <a:srgbClr val="888888"/>
                </a:solidFill>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4" name="Google Shape;24;p29"/>
          <p:cNvSpPr txBox="1">
            <a:spLocks noGrp="1"/>
          </p:cNvSpPr>
          <p:nvPr>
            <p:ph type="sldNum" idx="12"/>
          </p:nvPr>
        </p:nvSpPr>
        <p:spPr>
          <a:xfrm>
            <a:off x="8295352" y="6423345"/>
            <a:ext cx="219999" cy="23113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30"/>
          <p:cNvSpPr txBox="1">
            <a:spLocks noGrp="1"/>
          </p:cNvSpPr>
          <p:nvPr>
            <p:ph type="body" idx="1"/>
          </p:nvPr>
        </p:nvSpPr>
        <p:spPr>
          <a:xfrm>
            <a:off x="628650" y="1825625"/>
            <a:ext cx="38862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8" name="Google Shape;28;p30"/>
          <p:cNvSpPr txBox="1">
            <a:spLocks noGrp="1"/>
          </p:cNvSpPr>
          <p:nvPr>
            <p:ph type="sldNum" idx="12"/>
          </p:nvPr>
        </p:nvSpPr>
        <p:spPr>
          <a:xfrm>
            <a:off x="8295352" y="6423345"/>
            <a:ext cx="219999" cy="23113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629841" y="365125"/>
            <a:ext cx="7886701"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1" name="Google Shape;31;p31"/>
          <p:cNvSpPr txBox="1">
            <a:spLocks noGrp="1"/>
          </p:cNvSpPr>
          <p:nvPr>
            <p:ph type="body" idx="1"/>
          </p:nvPr>
        </p:nvSpPr>
        <p:spPr>
          <a:xfrm>
            <a:off x="629841" y="1681163"/>
            <a:ext cx="3868343" cy="823922"/>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700"/>
              </a:spcBef>
              <a:spcAft>
                <a:spcPts val="0"/>
              </a:spcAft>
              <a:buClr>
                <a:srgbClr val="000000"/>
              </a:buClr>
              <a:buSzPts val="1800"/>
              <a:buFont typeface="Calibri"/>
              <a:buNone/>
              <a:defRPr sz="1800" b="1"/>
            </a:lvl1pPr>
            <a:lvl2pPr marL="914400" lvl="1" indent="-228600" algn="l">
              <a:lnSpc>
                <a:spcPct val="90000"/>
              </a:lnSpc>
              <a:spcBef>
                <a:spcPts val="700"/>
              </a:spcBef>
              <a:spcAft>
                <a:spcPts val="0"/>
              </a:spcAft>
              <a:buClr>
                <a:srgbClr val="000000"/>
              </a:buClr>
              <a:buSzPts val="1800"/>
              <a:buFont typeface="Calibri"/>
              <a:buNone/>
              <a:defRPr sz="1800" b="1"/>
            </a:lvl2pPr>
            <a:lvl3pPr marL="1371600" lvl="2" indent="-228600" algn="l">
              <a:lnSpc>
                <a:spcPct val="90000"/>
              </a:lnSpc>
              <a:spcBef>
                <a:spcPts val="700"/>
              </a:spcBef>
              <a:spcAft>
                <a:spcPts val="0"/>
              </a:spcAft>
              <a:buClr>
                <a:srgbClr val="000000"/>
              </a:buClr>
              <a:buSzPts val="1800"/>
              <a:buFont typeface="Calibri"/>
              <a:buNone/>
              <a:defRPr sz="1800" b="1"/>
            </a:lvl3pPr>
            <a:lvl4pPr marL="1828800" lvl="3" indent="-228600" algn="l">
              <a:lnSpc>
                <a:spcPct val="90000"/>
              </a:lnSpc>
              <a:spcBef>
                <a:spcPts val="700"/>
              </a:spcBef>
              <a:spcAft>
                <a:spcPts val="0"/>
              </a:spcAft>
              <a:buClr>
                <a:srgbClr val="000000"/>
              </a:buClr>
              <a:buSzPts val="1800"/>
              <a:buFont typeface="Calibri"/>
              <a:buNone/>
              <a:defRPr sz="1800" b="1"/>
            </a:lvl4pPr>
            <a:lvl5pPr marL="2286000" lvl="4" indent="-228600" algn="l">
              <a:lnSpc>
                <a:spcPct val="90000"/>
              </a:lnSpc>
              <a:spcBef>
                <a:spcPts val="700"/>
              </a:spcBef>
              <a:spcAft>
                <a:spcPts val="0"/>
              </a:spcAft>
              <a:buClr>
                <a:srgbClr val="000000"/>
              </a:buClr>
              <a:buSzPts val="1800"/>
              <a:buFont typeface="Calibri"/>
              <a:buNone/>
              <a:defRPr sz="1800" b="1"/>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2" name="Google Shape;32;p31"/>
          <p:cNvSpPr txBox="1">
            <a:spLocks noGrp="1"/>
          </p:cNvSpPr>
          <p:nvPr>
            <p:ph type="body" idx="2"/>
          </p:nvPr>
        </p:nvSpPr>
        <p:spPr>
          <a:xfrm>
            <a:off x="4629148" y="1681163"/>
            <a:ext cx="3887397" cy="823914"/>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3" name="Google Shape;33;p31"/>
          <p:cNvSpPr txBox="1">
            <a:spLocks noGrp="1"/>
          </p:cNvSpPr>
          <p:nvPr>
            <p:ph type="sldNum" idx="12"/>
          </p:nvPr>
        </p:nvSpPr>
        <p:spPr>
          <a:xfrm>
            <a:off x="8295352" y="6423345"/>
            <a:ext cx="219999" cy="23113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6" name="Google Shape;36;p32"/>
          <p:cNvSpPr txBox="1">
            <a:spLocks noGrp="1"/>
          </p:cNvSpPr>
          <p:nvPr>
            <p:ph type="sldNum" idx="12"/>
          </p:nvPr>
        </p:nvSpPr>
        <p:spPr>
          <a:xfrm>
            <a:off x="8295352" y="6423345"/>
            <a:ext cx="219999" cy="23113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629841" y="457200"/>
            <a:ext cx="2949178"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2400"/>
              <a:buFont typeface="Calibri"/>
              <a:buNone/>
              <a:defRPr sz="2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9" name="Google Shape;39;p33"/>
          <p:cNvSpPr txBox="1">
            <a:spLocks noGrp="1"/>
          </p:cNvSpPr>
          <p:nvPr>
            <p:ph type="body" idx="1"/>
          </p:nvPr>
        </p:nvSpPr>
        <p:spPr>
          <a:xfrm>
            <a:off x="3887391" y="987425"/>
            <a:ext cx="4629152" cy="4873627"/>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700"/>
              </a:spcBef>
              <a:spcAft>
                <a:spcPts val="0"/>
              </a:spcAft>
              <a:buClr>
                <a:srgbClr val="000000"/>
              </a:buClr>
              <a:buSzPts val="2400"/>
              <a:buChar char="•"/>
              <a:defRPr sz="2400"/>
            </a:lvl1pPr>
            <a:lvl2pPr marL="914400" lvl="1" indent="-381000" algn="l">
              <a:lnSpc>
                <a:spcPct val="90000"/>
              </a:lnSpc>
              <a:spcBef>
                <a:spcPts val="700"/>
              </a:spcBef>
              <a:spcAft>
                <a:spcPts val="0"/>
              </a:spcAft>
              <a:buClr>
                <a:srgbClr val="000000"/>
              </a:buClr>
              <a:buSzPts val="2400"/>
              <a:buChar char="•"/>
              <a:defRPr sz="2400"/>
            </a:lvl2pPr>
            <a:lvl3pPr marL="1371600" lvl="2" indent="-381000" algn="l">
              <a:lnSpc>
                <a:spcPct val="90000"/>
              </a:lnSpc>
              <a:spcBef>
                <a:spcPts val="700"/>
              </a:spcBef>
              <a:spcAft>
                <a:spcPts val="0"/>
              </a:spcAft>
              <a:buClr>
                <a:srgbClr val="000000"/>
              </a:buClr>
              <a:buSzPts val="2400"/>
              <a:buChar char="•"/>
              <a:defRPr sz="2400"/>
            </a:lvl3pPr>
            <a:lvl4pPr marL="1828800" lvl="3" indent="-381000" algn="l">
              <a:lnSpc>
                <a:spcPct val="90000"/>
              </a:lnSpc>
              <a:spcBef>
                <a:spcPts val="700"/>
              </a:spcBef>
              <a:spcAft>
                <a:spcPts val="0"/>
              </a:spcAft>
              <a:buClr>
                <a:srgbClr val="000000"/>
              </a:buClr>
              <a:buSzPts val="2400"/>
              <a:buChar char="•"/>
              <a:defRPr sz="2400"/>
            </a:lvl4pPr>
            <a:lvl5pPr marL="2286000" lvl="4" indent="-381000" algn="l">
              <a:lnSpc>
                <a:spcPct val="90000"/>
              </a:lnSpc>
              <a:spcBef>
                <a:spcPts val="700"/>
              </a:spcBef>
              <a:spcAft>
                <a:spcPts val="0"/>
              </a:spcAft>
              <a:buClr>
                <a:srgbClr val="000000"/>
              </a:buClr>
              <a:buSzPts val="2400"/>
              <a:buChar char="•"/>
              <a:defRPr sz="2400"/>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40" name="Google Shape;40;p33"/>
          <p:cNvSpPr txBox="1">
            <a:spLocks noGrp="1"/>
          </p:cNvSpPr>
          <p:nvPr>
            <p:ph type="body" idx="2"/>
          </p:nvPr>
        </p:nvSpPr>
        <p:spPr>
          <a:xfrm>
            <a:off x="629838" y="2057400"/>
            <a:ext cx="2949183"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41" name="Google Shape;41;p33"/>
          <p:cNvSpPr txBox="1">
            <a:spLocks noGrp="1"/>
          </p:cNvSpPr>
          <p:nvPr>
            <p:ph type="sldNum" idx="12"/>
          </p:nvPr>
        </p:nvSpPr>
        <p:spPr>
          <a:xfrm>
            <a:off x="8295355" y="6423345"/>
            <a:ext cx="220000" cy="23113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628650" y="365125"/>
            <a:ext cx="7886700" cy="1325564"/>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3300"/>
              <a:buFont typeface="Calibri"/>
              <a:buNone/>
              <a:defRPr sz="3300" b="0" i="0" u="none" strike="noStrike" cap="none">
                <a:solidFill>
                  <a:srgbClr val="000000"/>
                </a:solidFill>
                <a:latin typeface="Calibri"/>
                <a:ea typeface="Calibri"/>
                <a:cs typeface="Calibri"/>
                <a:sym typeface="Calibri"/>
              </a:defRPr>
            </a:lvl9pPr>
          </a:lstStyle>
          <a:p>
            <a:endParaRPr/>
          </a:p>
        </p:txBody>
      </p:sp>
      <p:sp>
        <p:nvSpPr>
          <p:cNvPr id="7" name="Google Shape;7;p24"/>
          <p:cNvSpPr txBox="1">
            <a:spLocks noGrp="1"/>
          </p:cNvSpPr>
          <p:nvPr>
            <p:ph type="body" idx="1"/>
          </p:nvPr>
        </p:nvSpPr>
        <p:spPr>
          <a:xfrm>
            <a:off x="628650" y="1825625"/>
            <a:ext cx="7886700" cy="4351338"/>
          </a:xfrm>
          <a:prstGeom prst="rect">
            <a:avLst/>
          </a:prstGeom>
          <a:noFill/>
          <a:ln>
            <a:noFill/>
          </a:ln>
        </p:spPr>
        <p:txBody>
          <a:bodyPr spcFirstLastPara="1" wrap="square" lIns="45700" tIns="45700" rIns="45700" bIns="45700" anchor="t" anchorCtr="0">
            <a:normAutofit/>
          </a:bodyPr>
          <a:lstStyle>
            <a:lvl1pPr marL="457200" marR="0" lvl="0"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1pPr>
            <a:lvl2pPr marL="914400" marR="0" lvl="1"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2pPr>
            <a:lvl3pPr marL="1371600" marR="0" lvl="2"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3pPr>
            <a:lvl4pPr marL="1828800" marR="0" lvl="3"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4pPr>
            <a:lvl5pPr marL="2286000" marR="0" lvl="4"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5pPr>
            <a:lvl6pPr marL="2743200" marR="0" lvl="5"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6pPr>
            <a:lvl7pPr marL="3200400" marR="0" lvl="6"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7pPr>
            <a:lvl8pPr marL="3657600" marR="0" lvl="7"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8pPr>
            <a:lvl9pPr marL="4114800" marR="0" lvl="8" indent="-361950" algn="l" rtl="0">
              <a:lnSpc>
                <a:spcPct val="90000"/>
              </a:lnSpc>
              <a:spcBef>
                <a:spcPts val="700"/>
              </a:spcBef>
              <a:spcAft>
                <a:spcPts val="0"/>
              </a:spcAft>
              <a:buClr>
                <a:srgbClr val="000000"/>
              </a:buClr>
              <a:buSzPts val="2100"/>
              <a:buFont typeface="Arial"/>
              <a:buChar char="•"/>
              <a:defRPr sz="2100" b="0" i="0" u="none" strike="noStrike" cap="none">
                <a:solidFill>
                  <a:srgbClr val="000000"/>
                </a:solidFill>
                <a:latin typeface="Calibri"/>
                <a:ea typeface="Calibri"/>
                <a:cs typeface="Calibri"/>
                <a:sym typeface="Calibri"/>
              </a:defRPr>
            </a:lvl9pPr>
          </a:lstStyle>
          <a:p>
            <a:endParaRPr/>
          </a:p>
        </p:txBody>
      </p:sp>
      <p:sp>
        <p:nvSpPr>
          <p:cNvPr id="8" name="Google Shape;8;p24"/>
          <p:cNvSpPr txBox="1">
            <a:spLocks noGrp="1"/>
          </p:cNvSpPr>
          <p:nvPr>
            <p:ph type="sldNum" idx="12"/>
          </p:nvPr>
        </p:nvSpPr>
        <p:spPr>
          <a:xfrm>
            <a:off x="8295355" y="6423345"/>
            <a:ext cx="220000" cy="231137"/>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penpaymentsdata.cms.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1" descr="Picture 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2" name="Google Shape;52;p1"/>
          <p:cNvSpPr txBox="1"/>
          <p:nvPr/>
        </p:nvSpPr>
        <p:spPr>
          <a:xfrm>
            <a:off x="956734" y="3818716"/>
            <a:ext cx="4766734" cy="280072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dirty="0">
                <a:solidFill>
                  <a:srgbClr val="FFFFFF"/>
                </a:solidFill>
                <a:latin typeface="Calibri"/>
                <a:ea typeface="Calibri"/>
                <a:cs typeface="Calibri"/>
                <a:sym typeface="Calibri"/>
              </a:rPr>
              <a:t>Clinical Update Controversial Thoughts</a:t>
            </a:r>
          </a:p>
          <a:p>
            <a:pPr marL="0" marR="0" lvl="0" indent="0" algn="l" rtl="0">
              <a:lnSpc>
                <a:spcPct val="100000"/>
              </a:lnSpc>
              <a:spcBef>
                <a:spcPts val="0"/>
              </a:spcBef>
              <a:spcAft>
                <a:spcPts val="0"/>
              </a:spcAft>
              <a:buClr>
                <a:srgbClr val="FFFFFF"/>
              </a:buClr>
              <a:buSzPts val="4400"/>
              <a:buFont typeface="Calibri"/>
              <a:buNone/>
            </a:pPr>
            <a:r>
              <a:rPr lang="en-US" sz="4400" dirty="0">
                <a:solidFill>
                  <a:srgbClr val="FFFFFF"/>
                </a:solidFill>
                <a:latin typeface="Calibri"/>
                <a:ea typeface="Calibri"/>
                <a:cs typeface="Calibri"/>
                <a:sym typeface="Calibri"/>
              </a:rPr>
              <a:t>Taeho Oh, MS, RPh</a:t>
            </a:r>
            <a:endParaRPr sz="1400" b="0" i="0" u="none" strike="noStrike" cap="none" dirty="0">
              <a:solidFill>
                <a:srgbClr val="000000"/>
              </a:solidFill>
              <a:latin typeface="Arial"/>
              <a:ea typeface="Arial"/>
              <a:cs typeface="Arial"/>
              <a:sym typeface="Arial"/>
            </a:endParaRPr>
          </a:p>
        </p:txBody>
      </p:sp>
      <p:grpSp>
        <p:nvGrpSpPr>
          <p:cNvPr id="53" name="Google Shape;53;p1"/>
          <p:cNvGrpSpPr/>
          <p:nvPr/>
        </p:nvGrpSpPr>
        <p:grpSpPr>
          <a:xfrm>
            <a:off x="5181582" y="5486382"/>
            <a:ext cx="3474137" cy="1158030"/>
            <a:chOff x="-1" y="-1"/>
            <a:chExt cx="3474135" cy="1158028"/>
          </a:xfrm>
        </p:grpSpPr>
        <p:pic>
          <p:nvPicPr>
            <p:cNvPr id="54" name="Google Shape;54;p1" descr="Picture 12"/>
            <p:cNvPicPr preferRelativeResize="0"/>
            <p:nvPr/>
          </p:nvPicPr>
          <p:blipFill rotWithShape="1">
            <a:blip r:embed="rId4">
              <a:alphaModFix/>
            </a:blip>
            <a:srcRect/>
            <a:stretch/>
          </p:blipFill>
          <p:spPr>
            <a:xfrm>
              <a:off x="-1" y="-1"/>
              <a:ext cx="3474135" cy="1158028"/>
            </a:xfrm>
            <a:prstGeom prst="rect">
              <a:avLst/>
            </a:prstGeom>
            <a:noFill/>
            <a:ln>
              <a:noFill/>
            </a:ln>
          </p:spPr>
        </p:pic>
        <p:sp>
          <p:nvSpPr>
            <p:cNvPr id="55" name="Google Shape;55;p1"/>
            <p:cNvSpPr txBox="1"/>
            <p:nvPr/>
          </p:nvSpPr>
          <p:spPr>
            <a:xfrm>
              <a:off x="934823" y="684454"/>
              <a:ext cx="2347992" cy="33308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Leading Change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EE4EF74A-5B07-25D1-1C31-BB0C3B161798}"/>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DE9AB153-EAEF-6E67-A939-A08D12AD8E98}"/>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D6831C84-2471-64C1-FE82-976F0C72015C}"/>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D0B861D7-7881-6C51-6660-DFB42E4BAEBA}"/>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4000" b="0" i="0" u="none" strike="noStrike" kern="1200" cap="none" spc="0" normalizeH="0" baseline="0" noProof="0" dirty="0">
                <a:ln>
                  <a:noFill/>
                </a:ln>
                <a:solidFill>
                  <a:schemeClr val="bg1"/>
                </a:solidFill>
                <a:effectLst/>
                <a:uLnTx/>
                <a:uFillTx/>
                <a:latin typeface="Aptos Display" panose="02110004020202020204"/>
                <a:ea typeface="+mj-ea"/>
                <a:cs typeface="+mj-cs"/>
              </a:rPr>
              <a:t>Examples of overuse of expensive drugs</a:t>
            </a:r>
            <a:endParaRPr sz="40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1DB43179-B123-E204-0ECA-B8A477E1C57F}"/>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F9729B3B-506D-770F-B7E3-D71D4857C53F}"/>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5741379A-0F12-8207-DC79-B54A8C2101FF}"/>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A6EF25A6-0A9D-0A7A-7B1A-9590FFC0F8E8}"/>
              </a:ext>
            </a:extLst>
          </p:cNvPr>
          <p:cNvSpPr txBox="1">
            <a:spLocks/>
          </p:cNvSpPr>
          <p:nvPr/>
        </p:nvSpPr>
        <p:spPr>
          <a:xfrm>
            <a:off x="838200" y="1825625"/>
            <a:ext cx="79332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7000"/>
              </a:lnSpc>
              <a:buFont typeface="Symbol" panose="05050102010706020507" pitchFamily="18" charset="2"/>
              <a:buChar char=""/>
            </a:pPr>
            <a:r>
              <a:rPr lang="en-US" sz="1500" b="1" dirty="0">
                <a:effectLst/>
                <a:latin typeface="Aptos" panose="020B0004020202020204" pitchFamily="34" charset="0"/>
                <a:ea typeface="Calibri" panose="020F0502020204030204" pitchFamily="34" charset="0"/>
                <a:cs typeface="Times New Roman" panose="02020603050405020304" pitchFamily="18" charset="0"/>
              </a:rPr>
              <a:t>Specialty Drugs for Hepatitis C:</a:t>
            </a:r>
            <a:endParaRPr lang="en-US" sz="1500" dirty="0">
              <a:effectLst/>
              <a:latin typeface="Aptos" panose="020B000402020202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Drugs</a:t>
            </a:r>
            <a:r>
              <a:rPr lang="en-US" sz="1500" dirty="0">
                <a:effectLst/>
                <a:latin typeface="Aptos" panose="020B0004020202020204" pitchFamily="34" charset="0"/>
                <a:ea typeface="Calibri" panose="020F0502020204030204" pitchFamily="34" charset="0"/>
                <a:cs typeface="Times New Roman" panose="02020603050405020304" pitchFamily="18" charset="0"/>
              </a:rPr>
              <a:t>: Sofosbuvir (Sovaldi), Ledipasvir-Sofosbuvir (Harvoni).</a:t>
            </a: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Issue</a:t>
            </a:r>
            <a:r>
              <a:rPr lang="en-US" sz="1500" dirty="0">
                <a:effectLst/>
                <a:latin typeface="Aptos" panose="020B0004020202020204" pitchFamily="34" charset="0"/>
                <a:ea typeface="Calibri" panose="020F0502020204030204" pitchFamily="34" charset="0"/>
                <a:cs typeface="Times New Roman" panose="02020603050405020304" pitchFamily="18" charset="0"/>
              </a:rPr>
              <a:t>: Prescribed in situations where immediate treatment might not be necessary (e.g., stable cases with minimal liver damage).</a:t>
            </a: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Cost</a:t>
            </a:r>
            <a:r>
              <a:rPr lang="en-US" sz="1500" dirty="0">
                <a:effectLst/>
                <a:latin typeface="Aptos" panose="020B0004020202020204" pitchFamily="34" charset="0"/>
                <a:ea typeface="Calibri" panose="020F0502020204030204" pitchFamily="34" charset="0"/>
                <a:cs typeface="Times New Roman" panose="02020603050405020304" pitchFamily="18" charset="0"/>
              </a:rPr>
              <a:t>: Up to $90,000 for a treatment course.</a:t>
            </a: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Alternative</a:t>
            </a:r>
            <a:r>
              <a:rPr lang="en-US" sz="1500" dirty="0">
                <a:effectLst/>
                <a:latin typeface="Aptos" panose="020B0004020202020204" pitchFamily="34" charset="0"/>
                <a:ea typeface="Calibri" panose="020F0502020204030204" pitchFamily="34" charset="0"/>
                <a:cs typeface="Times New Roman" panose="02020603050405020304" pitchFamily="18" charset="0"/>
              </a:rPr>
              <a:t>: Strategic timing of treatment based on disease progression.</a:t>
            </a:r>
          </a:p>
          <a:p>
            <a:pPr marL="342900" marR="0" lvl="0" indent="-342900">
              <a:lnSpc>
                <a:spcPct val="107000"/>
              </a:lnSpc>
              <a:buFont typeface="Symbol" panose="05050102010706020507" pitchFamily="18" charset="2"/>
              <a:buChar char=""/>
            </a:pPr>
            <a:r>
              <a:rPr lang="en-US" sz="1500" b="1" dirty="0">
                <a:effectLst/>
                <a:latin typeface="Aptos" panose="020B0004020202020204" pitchFamily="34" charset="0"/>
                <a:ea typeface="Calibri" panose="020F0502020204030204" pitchFamily="34" charset="0"/>
                <a:cs typeface="Times New Roman" panose="02020603050405020304" pitchFamily="18" charset="0"/>
              </a:rPr>
              <a:t>Overuse of Erythropoiesis-Stimulating Agents (ESAs):</a:t>
            </a:r>
            <a:endParaRPr lang="en-US" sz="1500" dirty="0">
              <a:effectLst/>
              <a:latin typeface="Aptos" panose="020B000402020202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Drugs</a:t>
            </a:r>
            <a:r>
              <a:rPr lang="en-US" sz="1500" dirty="0">
                <a:effectLst/>
                <a:latin typeface="Aptos" panose="020B0004020202020204" pitchFamily="34" charset="0"/>
                <a:ea typeface="Calibri" panose="020F0502020204030204" pitchFamily="34" charset="0"/>
                <a:cs typeface="Times New Roman" panose="02020603050405020304" pitchFamily="18" charset="0"/>
              </a:rPr>
              <a:t>: Epoetin alfa (Epogen), Darbepoetin alfa (Aranesp).</a:t>
            </a: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Issue</a:t>
            </a:r>
            <a:r>
              <a:rPr lang="en-US" sz="1500" dirty="0">
                <a:effectLst/>
                <a:latin typeface="Aptos" panose="020B0004020202020204" pitchFamily="34" charset="0"/>
                <a:ea typeface="Calibri" panose="020F0502020204030204" pitchFamily="34" charset="0"/>
                <a:cs typeface="Times New Roman" panose="02020603050405020304" pitchFamily="18" charset="0"/>
              </a:rPr>
              <a:t>: Used in anemia management beyond evidence-supported thresholds.</a:t>
            </a: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Cost</a:t>
            </a:r>
            <a:r>
              <a:rPr lang="en-US" sz="1500" dirty="0">
                <a:effectLst/>
                <a:latin typeface="Aptos" panose="020B0004020202020204" pitchFamily="34" charset="0"/>
                <a:ea typeface="Calibri" panose="020F0502020204030204" pitchFamily="34" charset="0"/>
                <a:cs typeface="Times New Roman" panose="02020603050405020304" pitchFamily="18" charset="0"/>
              </a:rPr>
              <a:t>: Hundreds to thousands of dollars per dose.</a:t>
            </a: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Alternative</a:t>
            </a:r>
            <a:r>
              <a:rPr lang="en-US" sz="1500" dirty="0">
                <a:effectLst/>
                <a:latin typeface="Aptos" panose="020B0004020202020204" pitchFamily="34" charset="0"/>
                <a:ea typeface="Calibri" panose="020F0502020204030204" pitchFamily="34" charset="0"/>
                <a:cs typeface="Times New Roman" panose="02020603050405020304" pitchFamily="18" charset="0"/>
              </a:rPr>
              <a:t>: Conservative anemia management strategies or iron supplementation.</a:t>
            </a:r>
          </a:p>
        </p:txBody>
      </p:sp>
    </p:spTree>
    <p:extLst>
      <p:ext uri="{BB962C8B-B14F-4D97-AF65-F5344CB8AC3E}">
        <p14:creationId xmlns:p14="http://schemas.microsoft.com/office/powerpoint/2010/main" val="13605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9FBEFC0-F966-CB89-0EC1-13A15D5F05FC}"/>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375CCC4A-5DAD-1CF7-9505-092FE98C4501}"/>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3D692E0B-F61A-A1D3-80FD-FB0938D946B6}"/>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723D8846-2065-16B3-8993-878465662FEE}"/>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4000" b="0" i="0" u="none" strike="noStrike" kern="1200" cap="none" spc="0" normalizeH="0" baseline="0" noProof="0" dirty="0">
                <a:ln>
                  <a:noFill/>
                </a:ln>
                <a:solidFill>
                  <a:schemeClr val="bg1"/>
                </a:solidFill>
                <a:effectLst/>
                <a:uLnTx/>
                <a:uFillTx/>
                <a:latin typeface="Aptos Display" panose="02110004020202020204"/>
                <a:ea typeface="+mj-ea"/>
                <a:cs typeface="+mj-cs"/>
              </a:rPr>
              <a:t>Examples of overuse of expensive drugs</a:t>
            </a:r>
            <a:endParaRPr sz="40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E2962D00-0400-A9BA-A249-BA36D59F403A}"/>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D10FCBB1-A21E-5F5F-E235-A8A0511C3C5C}"/>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F6398A54-68B3-0F4E-863A-3D209BD67D16}"/>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973CE9CF-825B-A4B5-1D0B-D9E8843ACEF2}"/>
              </a:ext>
            </a:extLst>
          </p:cNvPr>
          <p:cNvSpPr txBox="1">
            <a:spLocks/>
          </p:cNvSpPr>
          <p:nvPr/>
        </p:nvSpPr>
        <p:spPr>
          <a:xfrm>
            <a:off x="838200" y="1825625"/>
            <a:ext cx="7933267"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7000"/>
              </a:lnSpc>
              <a:buFont typeface="Symbol" panose="05050102010706020507" pitchFamily="18" charset="2"/>
              <a:buChar char=""/>
            </a:pPr>
            <a:r>
              <a:rPr lang="en-US" sz="1400" b="1" dirty="0">
                <a:effectLst/>
                <a:latin typeface="Aptos" panose="020B0004020202020204" pitchFamily="34" charset="0"/>
                <a:ea typeface="Calibri" panose="020F0502020204030204" pitchFamily="34" charset="0"/>
                <a:cs typeface="Times New Roman" panose="02020603050405020304" pitchFamily="18" charset="0"/>
              </a:rPr>
              <a:t>Expensive Cholesterol-Lowering Drugs:</a:t>
            </a:r>
            <a:endParaRPr lang="en-US" sz="1400" dirty="0">
              <a:effectLst/>
              <a:latin typeface="Aptos" panose="020B000402020202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Drugs</a:t>
            </a:r>
            <a:r>
              <a:rPr lang="en-US" sz="1400" dirty="0">
                <a:effectLst/>
                <a:latin typeface="Aptos" panose="020B0004020202020204" pitchFamily="34" charset="0"/>
                <a:ea typeface="Calibri" panose="020F0502020204030204" pitchFamily="34" charset="0"/>
                <a:cs typeface="Times New Roman" panose="02020603050405020304" pitchFamily="18" charset="0"/>
              </a:rPr>
              <a:t>: PCSK9 inhibitors (e.g., Alirocumab, </a:t>
            </a:r>
            <a:r>
              <a:rPr lang="en-US" sz="1400" dirty="0" err="1">
                <a:effectLst/>
                <a:latin typeface="Aptos" panose="020B0004020202020204" pitchFamily="34" charset="0"/>
                <a:ea typeface="Calibri" panose="020F0502020204030204" pitchFamily="34" charset="0"/>
                <a:cs typeface="Times New Roman" panose="02020603050405020304" pitchFamily="18" charset="0"/>
              </a:rPr>
              <a:t>Evolocumab</a:t>
            </a:r>
            <a:r>
              <a:rPr lang="en-US" sz="1400" dirty="0">
                <a:effectLst/>
                <a:latin typeface="Aptos" panose="020B0004020202020204" pitchFamily="34" charset="0"/>
                <a:ea typeface="Calibri" panose="020F0502020204030204" pitchFamily="34" charset="0"/>
                <a:cs typeface="Times New Roman" panose="02020603050405020304" pitchFamily="18" charset="0"/>
              </a:rPr>
              <a:t>).</a:t>
            </a:r>
          </a:p>
          <a:p>
            <a:pPr marL="742950" marR="0" lvl="1" indent="-285750">
              <a:lnSpc>
                <a:spcPct val="107000"/>
              </a:lnSpc>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Issue</a:t>
            </a:r>
            <a:r>
              <a:rPr lang="en-US" sz="1400" dirty="0">
                <a:effectLst/>
                <a:latin typeface="Aptos" panose="020B0004020202020204" pitchFamily="34" charset="0"/>
                <a:ea typeface="Calibri" panose="020F0502020204030204" pitchFamily="34" charset="0"/>
                <a:cs typeface="Times New Roman" panose="02020603050405020304" pitchFamily="18" charset="0"/>
              </a:rPr>
              <a:t>: Used in patients with mild cholesterol issues who do not meet strict criteria for use.</a:t>
            </a:r>
          </a:p>
          <a:p>
            <a:pPr marL="742950" marR="0" lvl="1" indent="-285750">
              <a:lnSpc>
                <a:spcPct val="107000"/>
              </a:lnSpc>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Cost</a:t>
            </a:r>
            <a:r>
              <a:rPr lang="en-US" sz="1400" dirty="0">
                <a:effectLst/>
                <a:latin typeface="Aptos" panose="020B0004020202020204" pitchFamily="34" charset="0"/>
                <a:ea typeface="Calibri" panose="020F0502020204030204" pitchFamily="34" charset="0"/>
                <a:cs typeface="Times New Roman" panose="02020603050405020304" pitchFamily="18" charset="0"/>
              </a:rPr>
              <a:t>: Over $14,000 per year.</a:t>
            </a:r>
          </a:p>
          <a:p>
            <a:pPr marL="742950" marR="0" lvl="1" indent="-285750">
              <a:lnSpc>
                <a:spcPct val="107000"/>
              </a:lnSpc>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Alternative</a:t>
            </a:r>
            <a:r>
              <a:rPr lang="en-US" sz="1400" dirty="0">
                <a:effectLst/>
                <a:latin typeface="Aptos" panose="020B0004020202020204" pitchFamily="34" charset="0"/>
                <a:ea typeface="Calibri" panose="020F0502020204030204" pitchFamily="34" charset="0"/>
                <a:cs typeface="Times New Roman" panose="02020603050405020304" pitchFamily="18" charset="0"/>
              </a:rPr>
              <a:t>: Statins or lifestyle changes for many patients.</a:t>
            </a:r>
          </a:p>
          <a:p>
            <a:pPr marL="342900" marR="0" lvl="0" indent="-342900">
              <a:lnSpc>
                <a:spcPct val="107000"/>
              </a:lnSpc>
              <a:buFont typeface="Symbol" panose="05050102010706020507" pitchFamily="18" charset="2"/>
              <a:buChar char=""/>
            </a:pPr>
            <a:r>
              <a:rPr lang="en-US" sz="1400" b="1" dirty="0">
                <a:effectLst/>
                <a:latin typeface="Aptos" panose="020B0004020202020204" pitchFamily="34" charset="0"/>
                <a:ea typeface="Calibri" panose="020F0502020204030204" pitchFamily="34" charset="0"/>
                <a:cs typeface="Times New Roman" panose="02020603050405020304" pitchFamily="18" charset="0"/>
              </a:rPr>
              <a:t>Expensive Antipsychotic Medications:</a:t>
            </a:r>
            <a:endParaRPr lang="en-US" sz="1400" dirty="0">
              <a:effectLst/>
              <a:latin typeface="Aptos" panose="020B000402020202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Drugs</a:t>
            </a:r>
            <a:r>
              <a:rPr lang="en-US" sz="1400" dirty="0">
                <a:effectLst/>
                <a:latin typeface="Aptos" panose="020B0004020202020204" pitchFamily="34" charset="0"/>
                <a:ea typeface="Calibri" panose="020F0502020204030204" pitchFamily="34" charset="0"/>
                <a:cs typeface="Times New Roman" panose="02020603050405020304" pitchFamily="18" charset="0"/>
              </a:rPr>
              <a:t>: Long-acting injectables like Risperdal </a:t>
            </a:r>
            <a:r>
              <a:rPr lang="en-US" sz="1400" dirty="0" err="1">
                <a:effectLst/>
                <a:latin typeface="Aptos" panose="020B0004020202020204" pitchFamily="34" charset="0"/>
                <a:ea typeface="Calibri" panose="020F0502020204030204" pitchFamily="34" charset="0"/>
                <a:cs typeface="Times New Roman" panose="02020603050405020304" pitchFamily="18" charset="0"/>
              </a:rPr>
              <a:t>Consta</a:t>
            </a:r>
            <a:r>
              <a:rPr lang="en-US" sz="1400" dirty="0">
                <a:effectLst/>
                <a:latin typeface="Aptos" panose="020B0004020202020204" pitchFamily="34" charset="0"/>
                <a:ea typeface="Calibri" panose="020F0502020204030204" pitchFamily="34" charset="0"/>
                <a:cs typeface="Times New Roman" panose="02020603050405020304" pitchFamily="18" charset="0"/>
              </a:rPr>
              <a:t>, Abilify </a:t>
            </a:r>
            <a:r>
              <a:rPr lang="en-US" sz="1400" dirty="0" err="1">
                <a:effectLst/>
                <a:latin typeface="Aptos" panose="020B0004020202020204" pitchFamily="34" charset="0"/>
                <a:ea typeface="Calibri" panose="020F0502020204030204" pitchFamily="34" charset="0"/>
                <a:cs typeface="Times New Roman" panose="02020603050405020304" pitchFamily="18" charset="0"/>
              </a:rPr>
              <a:t>Maintena</a:t>
            </a:r>
            <a:r>
              <a:rPr lang="en-US" sz="1400" dirty="0">
                <a:effectLst/>
                <a:latin typeface="Aptos" panose="020B0004020202020204" pitchFamily="34" charset="0"/>
                <a:ea typeface="Calibri" panose="020F0502020204030204" pitchFamily="34" charset="0"/>
                <a:cs typeface="Times New Roman" panose="02020603050405020304" pitchFamily="18" charset="0"/>
              </a:rPr>
              <a:t>.</a:t>
            </a:r>
          </a:p>
          <a:p>
            <a:pPr marL="742950" marR="0" lvl="1" indent="-285750">
              <a:lnSpc>
                <a:spcPct val="107000"/>
              </a:lnSpc>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Issue</a:t>
            </a:r>
            <a:r>
              <a:rPr lang="en-US" sz="1400" dirty="0">
                <a:effectLst/>
                <a:latin typeface="Aptos" panose="020B0004020202020204" pitchFamily="34" charset="0"/>
                <a:ea typeface="Calibri" panose="020F0502020204030204" pitchFamily="34" charset="0"/>
                <a:cs typeface="Times New Roman" panose="02020603050405020304" pitchFamily="18" charset="0"/>
              </a:rPr>
              <a:t>: Used in mild cases of mental illness or off-label when less expensive oral options could suffice.</a:t>
            </a:r>
          </a:p>
          <a:p>
            <a:pPr marL="742950" marR="0" lvl="1" indent="-285750">
              <a:lnSpc>
                <a:spcPct val="107000"/>
              </a:lnSpc>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Cost</a:t>
            </a:r>
            <a:r>
              <a:rPr lang="en-US" sz="1400" dirty="0">
                <a:effectLst/>
                <a:latin typeface="Aptos" panose="020B0004020202020204" pitchFamily="34" charset="0"/>
                <a:ea typeface="Calibri" panose="020F0502020204030204" pitchFamily="34" charset="0"/>
                <a:cs typeface="Times New Roman" panose="02020603050405020304" pitchFamily="18" charset="0"/>
              </a:rPr>
              <a:t>: Thousands of dollars annually.</a:t>
            </a:r>
          </a:p>
          <a:p>
            <a:pPr marL="742950" marR="0" lvl="1" indent="-285750">
              <a:lnSpc>
                <a:spcPct val="107000"/>
              </a:lnSpc>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Alternative</a:t>
            </a:r>
            <a:r>
              <a:rPr lang="en-US" sz="1400" dirty="0">
                <a:effectLst/>
                <a:latin typeface="Aptos" panose="020B0004020202020204" pitchFamily="34" charset="0"/>
                <a:ea typeface="Calibri" panose="020F0502020204030204" pitchFamily="34" charset="0"/>
                <a:cs typeface="Times New Roman" panose="02020603050405020304" pitchFamily="18" charset="0"/>
              </a:rPr>
              <a:t>: Generic oral antipsychotics when appropriate.</a:t>
            </a:r>
          </a:p>
          <a:p>
            <a:pPr marL="342900" marR="0" lvl="0" indent="-342900">
              <a:lnSpc>
                <a:spcPct val="107000"/>
              </a:lnSpc>
              <a:buFont typeface="Symbol" panose="05050102010706020507" pitchFamily="18" charset="2"/>
              <a:buChar char=""/>
            </a:pPr>
            <a:r>
              <a:rPr lang="en-US" sz="1400" b="1" dirty="0">
                <a:effectLst/>
                <a:latin typeface="Aptos" panose="020B0004020202020204" pitchFamily="34" charset="0"/>
                <a:ea typeface="Calibri" panose="020F0502020204030204" pitchFamily="34" charset="0"/>
                <a:cs typeface="Times New Roman" panose="02020603050405020304" pitchFamily="18" charset="0"/>
              </a:rPr>
              <a:t>Overuse of Newer Diabetes Medications:</a:t>
            </a:r>
            <a:endParaRPr lang="en-US" sz="1400" dirty="0">
              <a:effectLst/>
              <a:latin typeface="Aptos" panose="020B000402020202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Drugs</a:t>
            </a:r>
            <a:r>
              <a:rPr lang="en-US" sz="1400" dirty="0">
                <a:effectLst/>
                <a:latin typeface="Aptos" panose="020B0004020202020204" pitchFamily="34" charset="0"/>
                <a:ea typeface="Calibri" panose="020F0502020204030204" pitchFamily="34" charset="0"/>
                <a:cs typeface="Times New Roman" panose="02020603050405020304" pitchFamily="18" charset="0"/>
              </a:rPr>
              <a:t>: SGLT2 inhibitors (e.g., Canagliflozin, Empagliflozin), GLP-1 agonists (e.g., Semaglutide, Dulaglutide).</a:t>
            </a:r>
          </a:p>
          <a:p>
            <a:pPr marL="742950" marR="0" lvl="1" indent="-285750">
              <a:lnSpc>
                <a:spcPct val="107000"/>
              </a:lnSpc>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Issue</a:t>
            </a:r>
            <a:r>
              <a:rPr lang="en-US" sz="1400" dirty="0">
                <a:effectLst/>
                <a:latin typeface="Aptos" panose="020B0004020202020204" pitchFamily="34" charset="0"/>
                <a:ea typeface="Calibri" panose="020F0502020204030204" pitchFamily="34" charset="0"/>
                <a:cs typeface="Times New Roman" panose="02020603050405020304" pitchFamily="18" charset="0"/>
              </a:rPr>
              <a:t>: Used as first-line treatments instead of less costly metformin or sulfonylureas.</a:t>
            </a:r>
          </a:p>
          <a:p>
            <a:pPr marL="742950" marR="0" lvl="1" indent="-285750">
              <a:lnSpc>
                <a:spcPct val="107000"/>
              </a:lnSpc>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Cost</a:t>
            </a:r>
            <a:r>
              <a:rPr lang="en-US" sz="1400" dirty="0">
                <a:effectLst/>
                <a:latin typeface="Aptos" panose="020B0004020202020204" pitchFamily="34" charset="0"/>
                <a:ea typeface="Calibri" panose="020F0502020204030204" pitchFamily="34" charset="0"/>
                <a:cs typeface="Times New Roman" panose="02020603050405020304" pitchFamily="18" charset="0"/>
              </a:rPr>
              <a:t>: Hundreds to thousands of dollars per month.</a:t>
            </a:r>
          </a:p>
          <a:p>
            <a:pPr marL="742950" marR="0" lvl="1" indent="-285750">
              <a:lnSpc>
                <a:spcPct val="107000"/>
              </a:lnSpc>
              <a:spcAft>
                <a:spcPts val="800"/>
              </a:spcAft>
              <a:buFont typeface="Courier New" panose="02070309020205020404" pitchFamily="49" charset="0"/>
              <a:buChar char="o"/>
            </a:pPr>
            <a:r>
              <a:rPr lang="en-US" sz="1400" b="1" dirty="0">
                <a:effectLst/>
                <a:latin typeface="Aptos" panose="020B0004020202020204" pitchFamily="34" charset="0"/>
                <a:ea typeface="Calibri" panose="020F0502020204030204" pitchFamily="34" charset="0"/>
                <a:cs typeface="Times New Roman" panose="02020603050405020304" pitchFamily="18" charset="0"/>
              </a:rPr>
              <a:t>Alternative</a:t>
            </a:r>
            <a:r>
              <a:rPr lang="en-US" sz="1400" dirty="0">
                <a:effectLst/>
                <a:latin typeface="Aptos" panose="020B0004020202020204" pitchFamily="34" charset="0"/>
                <a:ea typeface="Calibri" panose="020F0502020204030204" pitchFamily="34" charset="0"/>
                <a:cs typeface="Times New Roman" panose="02020603050405020304" pitchFamily="18" charset="0"/>
              </a:rPr>
              <a:t>: First-line use of metformin or lifestyle interventions.</a:t>
            </a:r>
          </a:p>
        </p:txBody>
      </p:sp>
    </p:spTree>
    <p:extLst>
      <p:ext uri="{BB962C8B-B14F-4D97-AF65-F5344CB8AC3E}">
        <p14:creationId xmlns:p14="http://schemas.microsoft.com/office/powerpoint/2010/main" val="175768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D34F121-3407-7D9A-7FB8-62170A19F5E8}"/>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7D6B585D-60AC-4CD9-2BC1-52FCE1ED6563}"/>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E9BC172A-C2BE-4D8E-357E-BB3C002FD509}"/>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8F5650BE-5FB4-137E-1A65-15709717D97D}"/>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4400" b="0" i="0" u="none" strike="noStrike" kern="1200" cap="none" spc="0" normalizeH="0" baseline="0" noProof="0" dirty="0">
                <a:ln>
                  <a:noFill/>
                </a:ln>
                <a:solidFill>
                  <a:schemeClr val="bg1"/>
                </a:solidFill>
                <a:effectLst/>
                <a:uLnTx/>
                <a:uFillTx/>
                <a:latin typeface="Aptos Display" panose="02110004020202020204"/>
                <a:ea typeface="+mj-ea"/>
                <a:cs typeface="+mj-cs"/>
              </a:rPr>
              <a:t>Highest Cost Therapies</a:t>
            </a:r>
            <a:endParaRPr sz="28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774185CF-C076-6086-8171-292FA98BA076}"/>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11F4E8EC-44F1-A644-229D-7FDEC8D2AFDA}"/>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F58B2C1D-13B7-E962-203F-7D6D2D168DB7}"/>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856C6A3C-6EE6-A7E2-7697-C2A97BA25EF0}"/>
              </a:ext>
            </a:extLst>
          </p:cNvPr>
          <p:cNvSpPr txBox="1">
            <a:spLocks/>
          </p:cNvSpPr>
          <p:nvPr/>
        </p:nvSpPr>
        <p:spPr>
          <a:xfrm>
            <a:off x="838200" y="1825625"/>
            <a:ext cx="79332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5CF48A45-76D4-5333-07D4-8CAAC2102938}"/>
              </a:ext>
            </a:extLst>
          </p:cNvPr>
          <p:cNvPicPr>
            <a:picLocks noChangeAspect="1"/>
          </p:cNvPicPr>
          <p:nvPr/>
        </p:nvPicPr>
        <p:blipFill>
          <a:blip r:embed="rId4"/>
          <a:stretch>
            <a:fillRect/>
          </a:stretch>
        </p:blipFill>
        <p:spPr>
          <a:xfrm>
            <a:off x="121063" y="1575226"/>
            <a:ext cx="8949267" cy="4653995"/>
          </a:xfrm>
          <a:prstGeom prst="rect">
            <a:avLst/>
          </a:prstGeom>
        </p:spPr>
      </p:pic>
    </p:spTree>
    <p:extLst>
      <p:ext uri="{BB962C8B-B14F-4D97-AF65-F5344CB8AC3E}">
        <p14:creationId xmlns:p14="http://schemas.microsoft.com/office/powerpoint/2010/main" val="73741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0D2CB1D9-2061-1CF2-5E93-3C151C7B4FAB}"/>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52417AF9-5F71-5823-D94F-7BFB3A03D50A}"/>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5DD46A9E-B6F5-1F89-E362-ED67A0316851}"/>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B4F9A71D-0ADA-8FB5-2B01-B875206DAE31}"/>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3600" b="0" i="0" u="none" strike="noStrike" kern="1200" cap="none" spc="0" normalizeH="0" baseline="0" noProof="0" dirty="0">
                <a:ln>
                  <a:noFill/>
                </a:ln>
                <a:solidFill>
                  <a:schemeClr val="bg1"/>
                </a:solidFill>
                <a:effectLst/>
                <a:uLnTx/>
                <a:uFillTx/>
                <a:latin typeface="Aptos Display" panose="02110004020202020204"/>
                <a:ea typeface="+mj-ea"/>
                <a:cs typeface="+mj-cs"/>
              </a:rPr>
              <a:t>How do we manage these super expensive therapies – Criteria so important</a:t>
            </a:r>
            <a:endParaRPr sz="36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7CC54FEC-1401-F892-44A0-602808FEA830}"/>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2A66DAD2-6DEE-85AD-3830-C81E18BFE5BF}"/>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7D055529-0B1B-3501-F5E8-82C1AC3DC337}"/>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93E28334-BCD5-D19B-2C42-0D8607E5346E}"/>
              </a:ext>
            </a:extLst>
          </p:cNvPr>
          <p:cNvSpPr txBox="1">
            <a:spLocks/>
          </p:cNvSpPr>
          <p:nvPr/>
        </p:nvSpPr>
        <p:spPr>
          <a:xfrm>
            <a:off x="838200" y="1825625"/>
            <a:ext cx="7933267"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Develop Clear Medical Necessity Criteria</a:t>
            </a:r>
          </a:p>
          <a:p>
            <a:pPr lvl="1"/>
            <a:r>
              <a:rPr lang="en-US" sz="1800" dirty="0">
                <a:effectLst/>
                <a:latin typeface="Aptos" panose="020B0004020202020204" pitchFamily="34" charset="0"/>
                <a:ea typeface="Calibri" panose="020F0502020204030204" pitchFamily="34" charset="0"/>
                <a:cs typeface="Times New Roman" panose="02020603050405020304" pitchFamily="18" charset="0"/>
              </a:rPr>
              <a:t>Approved indications </a:t>
            </a:r>
          </a:p>
          <a:p>
            <a:pPr lvl="1"/>
            <a:r>
              <a:rPr lang="en-US" sz="1800" dirty="0">
                <a:effectLst/>
                <a:latin typeface="Aptos" panose="020B0004020202020204" pitchFamily="34" charset="0"/>
                <a:ea typeface="Calibri" panose="020F0502020204030204" pitchFamily="34" charset="0"/>
                <a:cs typeface="Times New Roman" panose="02020603050405020304" pitchFamily="18" charset="0"/>
              </a:rPr>
              <a:t>Patient eligibility criteria (genetic confirmation of diagnosis, disease severity, and stage).</a:t>
            </a:r>
          </a:p>
          <a:p>
            <a:pPr lvl="1"/>
            <a:r>
              <a:rPr lang="en-US" sz="1800" dirty="0">
                <a:effectLst/>
                <a:latin typeface="Aptos" panose="020B0004020202020204" pitchFamily="34" charset="0"/>
                <a:ea typeface="Calibri" panose="020F0502020204030204" pitchFamily="34" charset="0"/>
                <a:cs typeface="Times New Roman" panose="02020603050405020304" pitchFamily="18" charset="0"/>
              </a:rPr>
              <a:t>Exclusions based on contraindications or risks.</a:t>
            </a:r>
          </a:p>
          <a:p>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Pre-Authorization Requirements</a:t>
            </a:r>
          </a:p>
          <a:p>
            <a:pPr lvl="1"/>
            <a:r>
              <a:rPr lang="en-US" sz="1800" dirty="0">
                <a:effectLst/>
                <a:latin typeface="Aptos" panose="020B0004020202020204" pitchFamily="34" charset="0"/>
                <a:ea typeface="Calibri" panose="020F0502020204030204" pitchFamily="34" charset="0"/>
                <a:cs typeface="Times New Roman" panose="02020603050405020304" pitchFamily="18" charset="0"/>
              </a:rPr>
              <a:t>Require documentation of diagnosis, genetic test results, and clinical history.</a:t>
            </a:r>
          </a:p>
          <a:p>
            <a:pPr lvl="1"/>
            <a:r>
              <a:rPr lang="en-US" sz="1800" dirty="0">
                <a:effectLst/>
                <a:latin typeface="Aptos" panose="020B0004020202020204" pitchFamily="34" charset="0"/>
                <a:ea typeface="Calibri" panose="020F0502020204030204" pitchFamily="34" charset="0"/>
                <a:cs typeface="Times New Roman" panose="02020603050405020304" pitchFamily="18" charset="0"/>
              </a:rPr>
              <a:t>Verify that alternative treatments have been considered or tried.</a:t>
            </a:r>
          </a:p>
          <a:p>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Multidisciplinary Care Team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involve specialist, Pharmacists, Pharmacy and Therapeutics Committee</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p>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Monitor Outcomes and Follow-Up</a:t>
            </a:r>
          </a:p>
          <a:p>
            <a:pPr lvl="1"/>
            <a:r>
              <a:rPr lang="en-US" sz="1800" dirty="0">
                <a:effectLst/>
                <a:latin typeface="Aptos" panose="020B0004020202020204" pitchFamily="34" charset="0"/>
                <a:ea typeface="Calibri" panose="020F0502020204030204" pitchFamily="34" charset="0"/>
                <a:cs typeface="Times New Roman" panose="02020603050405020304" pitchFamily="18" charset="0"/>
              </a:rPr>
              <a:t>Track treatment outcomes and Monitor long-term efficacy and safety.</a:t>
            </a:r>
          </a:p>
          <a:p>
            <a:pPr lvl="1"/>
            <a:r>
              <a:rPr lang="en-US" sz="1800" dirty="0">
                <a:effectLst/>
                <a:latin typeface="Aptos" panose="020B0004020202020204" pitchFamily="34" charset="0"/>
                <a:ea typeface="Calibri" panose="020F0502020204030204" pitchFamily="34" charset="0"/>
                <a:cs typeface="Times New Roman" panose="02020603050405020304" pitchFamily="18" charset="0"/>
              </a:rPr>
              <a:t>Require regular follow-ups to assess disease progression or remission.</a:t>
            </a:r>
          </a:p>
          <a:p>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Patient Education and Support (by prescriber)</a:t>
            </a:r>
          </a:p>
          <a:p>
            <a:pPr lvl="1"/>
            <a:r>
              <a:rPr lang="en-US" sz="1800" dirty="0">
                <a:effectLst/>
                <a:latin typeface="Aptos" panose="020B0004020202020204" pitchFamily="34" charset="0"/>
                <a:ea typeface="Calibri" panose="020F0502020204030204" pitchFamily="34" charset="0"/>
                <a:cs typeface="Times New Roman" panose="02020603050405020304" pitchFamily="18" charset="0"/>
              </a:rPr>
              <a:t>Discuss risks, benefits, and realistic expectations and commitment required</a:t>
            </a:r>
          </a:p>
          <a:p>
            <a:r>
              <a:rPr lang="en-US" sz="2200" b="1" dirty="0">
                <a:latin typeface="Aptos" panose="020B0004020202020204" pitchFamily="34" charset="0"/>
                <a:ea typeface="Calibri" panose="020F0502020204030204" pitchFamily="34" charset="0"/>
                <a:cs typeface="Times New Roman" panose="02020603050405020304" pitchFamily="18" charset="0"/>
              </a:rPr>
              <a:t>US-Rx Care is fighting the tide, Pharma, Guidelines funding, DTC, MD economics, other PBM</a:t>
            </a:r>
            <a:endParaRPr lang="en-US" sz="2200" b="1" dirty="0">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891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B37E3F4F-1DF0-1B08-F577-81B4859BFC2F}"/>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27F011DD-AD8B-D0DE-1855-8C5749C2B732}"/>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85958525-56E4-FA35-4E8B-85FFE0813213}"/>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83884915-F15B-8583-085A-894A89A3DF30}"/>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4000" b="0" i="0" u="none" strike="noStrike" kern="1200" cap="none" spc="0" normalizeH="0" baseline="0" noProof="0" dirty="0">
                <a:ln>
                  <a:noFill/>
                </a:ln>
                <a:solidFill>
                  <a:schemeClr val="bg1"/>
                </a:solidFill>
                <a:effectLst/>
                <a:uLnTx/>
                <a:uFillTx/>
                <a:latin typeface="Aptos Display" panose="02110004020202020204"/>
                <a:ea typeface="+mj-ea"/>
                <a:cs typeface="+mj-cs"/>
              </a:rPr>
              <a:t>Coverage determination -Perspectives</a:t>
            </a:r>
            <a:endParaRPr lang="en-US" sz="40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A4CA14B5-9D13-2AB5-EC5D-ED6377878B52}"/>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410E83CF-B9B7-3FF8-8FCF-F286F71270C0}"/>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A3C5A18A-5FCC-841D-F30A-FBBC910C8619}"/>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5D0DBCEF-2866-B42C-C571-0E743163FDE8}"/>
              </a:ext>
            </a:extLst>
          </p:cNvPr>
          <p:cNvSpPr txBox="1">
            <a:spLocks/>
          </p:cNvSpPr>
          <p:nvPr/>
        </p:nvSpPr>
        <p:spPr>
          <a:xfrm>
            <a:off x="838200" y="1825625"/>
            <a:ext cx="7933267"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ptos" panose="020B0004020202020204" pitchFamily="34" charset="0"/>
              </a:rPr>
              <a:t>Prescriber Perception</a:t>
            </a:r>
          </a:p>
          <a:p>
            <a:pPr lvl="1"/>
            <a:r>
              <a:rPr lang="en-US" dirty="0">
                <a:latin typeface="Aptos" panose="020B0004020202020204" pitchFamily="34" charset="0"/>
              </a:rPr>
              <a:t>Negative </a:t>
            </a:r>
          </a:p>
          <a:p>
            <a:pPr lvl="1"/>
            <a:r>
              <a:rPr lang="en-US" dirty="0">
                <a:latin typeface="Aptos" panose="020B0004020202020204" pitchFamily="34" charset="0"/>
              </a:rPr>
              <a:t>Blocking the patient and doctors from getting proper treatment</a:t>
            </a:r>
          </a:p>
          <a:p>
            <a:pPr lvl="1"/>
            <a:r>
              <a:rPr lang="en-US" dirty="0">
                <a:latin typeface="Aptos" panose="020B0004020202020204" pitchFamily="34" charset="0"/>
              </a:rPr>
              <a:t>Wearing out the doctors and patients</a:t>
            </a:r>
          </a:p>
          <a:p>
            <a:pPr lvl="1"/>
            <a:r>
              <a:rPr lang="en-US" dirty="0">
                <a:latin typeface="Aptos" panose="020B0004020202020204" pitchFamily="34" charset="0"/>
              </a:rPr>
              <a:t>Doctors – “nightmare PA buried in paperwork”</a:t>
            </a:r>
          </a:p>
          <a:p>
            <a:r>
              <a:rPr lang="en-US" dirty="0">
                <a:latin typeface="Aptos" panose="020B0004020202020204" pitchFamily="34" charset="0"/>
              </a:rPr>
              <a:t>Payor Perception</a:t>
            </a:r>
          </a:p>
          <a:p>
            <a:pPr lvl="1"/>
            <a:r>
              <a:rPr lang="en-US" dirty="0">
                <a:latin typeface="Aptos" panose="020B0004020202020204" pitchFamily="34" charset="0"/>
              </a:rPr>
              <a:t>Positive, need cost controls and prevent unnecessary treatment</a:t>
            </a:r>
          </a:p>
          <a:p>
            <a:pPr lvl="1"/>
            <a:r>
              <a:rPr lang="en-US" dirty="0">
                <a:latin typeface="Aptos" panose="020B0004020202020204" pitchFamily="34" charset="0"/>
              </a:rPr>
              <a:t>Ensure the most cost-effective treatment in a step wise fashion</a:t>
            </a:r>
          </a:p>
          <a:p>
            <a:pPr lvl="1"/>
            <a:r>
              <a:rPr lang="en-US" dirty="0">
                <a:latin typeface="Aptos" panose="020B0004020202020204" pitchFamily="34" charset="0"/>
              </a:rPr>
              <a:t>Prescribers getting economic benefit to prescribe new medications</a:t>
            </a:r>
          </a:p>
          <a:p>
            <a:r>
              <a:rPr lang="en-US" dirty="0">
                <a:latin typeface="Aptos" panose="020B0004020202020204" pitchFamily="34" charset="0"/>
              </a:rPr>
              <a:t>Pharma Perception</a:t>
            </a:r>
          </a:p>
          <a:p>
            <a:pPr lvl="1"/>
            <a:r>
              <a:rPr lang="en-US" dirty="0">
                <a:latin typeface="Aptos" panose="020B0004020202020204" pitchFamily="34" charset="0"/>
              </a:rPr>
              <a:t>Block access to cutting edge treatment and needed treatment</a:t>
            </a:r>
          </a:p>
          <a:p>
            <a:pPr lvl="1"/>
            <a:r>
              <a:rPr lang="en-US" dirty="0">
                <a:latin typeface="Aptos" panose="020B0004020202020204" pitchFamily="34" charset="0"/>
              </a:rPr>
              <a:t>No reason to use the older generic medications</a:t>
            </a:r>
          </a:p>
          <a:p>
            <a:r>
              <a:rPr lang="en-US" dirty="0">
                <a:latin typeface="Aptos" panose="020B0004020202020204" pitchFamily="34" charset="0"/>
              </a:rPr>
              <a:t>Patient Perception</a:t>
            </a:r>
          </a:p>
          <a:p>
            <a:pPr lvl="1"/>
            <a:r>
              <a:rPr lang="en-US" dirty="0">
                <a:latin typeface="Aptos" panose="020B0004020202020204" pitchFamily="34" charset="0"/>
              </a:rPr>
              <a:t>Block access to good care</a:t>
            </a:r>
          </a:p>
          <a:p>
            <a:pPr lvl="1"/>
            <a:r>
              <a:rPr lang="en-US" dirty="0">
                <a:latin typeface="Aptos" panose="020B0004020202020204" pitchFamily="34" charset="0"/>
              </a:rPr>
              <a:t>Get generic specialty and pay obscene copay, Brands have copay cards</a:t>
            </a:r>
          </a:p>
        </p:txBody>
      </p:sp>
    </p:spTree>
    <p:extLst>
      <p:ext uri="{BB962C8B-B14F-4D97-AF65-F5344CB8AC3E}">
        <p14:creationId xmlns:p14="http://schemas.microsoft.com/office/powerpoint/2010/main" val="20632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9EFB6253-A39D-E063-DACA-4055AFE66277}"/>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3A8B040F-D686-333A-310A-EA5F382BE53D}"/>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007E90B2-2874-EE1F-5D83-E0F02884A96C}"/>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71E2F85A-4A9D-BF09-6DB5-3B166A304313}"/>
              </a:ext>
            </a:extLst>
          </p:cNvPr>
          <p:cNvSpPr/>
          <p:nvPr/>
        </p:nvSpPr>
        <p:spPr>
          <a:xfrm flipH="1">
            <a:off x="-5" y="19849"/>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3400" b="0" i="0" u="none" strike="noStrike" kern="1200" cap="none" spc="0" normalizeH="0" baseline="0" noProof="0" dirty="0">
                <a:ln>
                  <a:noFill/>
                </a:ln>
                <a:solidFill>
                  <a:schemeClr val="bg1"/>
                </a:solidFill>
                <a:effectLst/>
                <a:uLnTx/>
                <a:uFillTx/>
                <a:latin typeface="Aptos Display" panose="02110004020202020204"/>
                <a:ea typeface="+mj-ea"/>
                <a:cs typeface="+mj-cs"/>
              </a:rPr>
              <a:t>Doctors complain that PA are to prevent approval and give MD a hard time</a:t>
            </a:r>
            <a:endParaRPr lang="en-US" sz="34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DBAC268F-3076-12D1-ED63-C84EC3D5CF3D}"/>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E7E9BC94-96AE-F77A-6584-3DF79034020F}"/>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F51B6B4E-086B-8C5C-25C1-AED0370561DA}"/>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DA0AFE9A-A2D0-9E90-BAC0-FE605E07FE5F}"/>
              </a:ext>
            </a:extLst>
          </p:cNvPr>
          <p:cNvSpPr txBox="1">
            <a:spLocks/>
          </p:cNvSpPr>
          <p:nvPr/>
        </p:nvSpPr>
        <p:spPr>
          <a:xfrm>
            <a:off x="838200" y="1825625"/>
            <a:ext cx="79332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effectLst/>
                <a:latin typeface="Aptos" panose="020B0004020202020204" pitchFamily="34" charset="0"/>
                <a:ea typeface="Times New Roman" panose="02020603050405020304" pitchFamily="18" charset="0"/>
              </a:rPr>
              <a:t>Case; LL is 61-year-old female diagnosed with Psoriasis and Psoriatic arthritis. LL’s physician prescribed Taltz. Per appeal letter, patient was treated with various biologic medication such as Humira, Cosentyx, Stelara, and Rinvoq, but there was no record to prove it. Physician wanted to prescribe only Taltz. We have confirmed facts that this physician has received payment from pharmaceutical company which makes Taltz by searching in Openpayment. </a:t>
            </a:r>
          </a:p>
          <a:p>
            <a:r>
              <a:rPr lang="en-US" sz="1600" dirty="0">
                <a:latin typeface="Aptos" panose="020B0004020202020204" pitchFamily="34" charset="0"/>
              </a:rPr>
              <a:t>Dermatologist get paid the most by Pharma to prescribe their drug</a:t>
            </a:r>
          </a:p>
          <a:p>
            <a:r>
              <a:rPr lang="en-US" sz="1600" dirty="0">
                <a:latin typeface="Aptos" panose="020B0004020202020204" pitchFamily="34" charset="0"/>
              </a:rPr>
              <a:t>Prescribers with the help of Pharma start on samples – now consider continuity of care and pins the members against the PA process. Copay cards for brands but not for generics.</a:t>
            </a:r>
          </a:p>
          <a:p>
            <a:r>
              <a:rPr lang="en-US" sz="1600" dirty="0">
                <a:latin typeface="Aptos" panose="020B0004020202020204" pitchFamily="34" charset="0"/>
              </a:rPr>
              <a:t>That is why we ask doctors for medical records and the information needed to make proper determination</a:t>
            </a:r>
          </a:p>
          <a:p>
            <a:r>
              <a:rPr lang="en-US" sz="1600" dirty="0">
                <a:latin typeface="Aptos" panose="020B0004020202020204" pitchFamily="34" charset="0"/>
              </a:rPr>
              <a:t>We cannot take it lightly for drugs that cost $50,000 to $2 mm per year</a:t>
            </a:r>
          </a:p>
          <a:p>
            <a:r>
              <a:rPr lang="en-US" sz="1600" dirty="0">
                <a:latin typeface="Aptos" panose="020B0004020202020204" pitchFamily="34" charset="0"/>
              </a:rPr>
              <a:t>When we do P2P we tell the prescriber what the drugs cost and the cost of the alternatives. The oncologists are the most reasonable. The allergists and dermatologists are the most difficult to deal with.</a:t>
            </a:r>
          </a:p>
        </p:txBody>
      </p:sp>
    </p:spTree>
    <p:extLst>
      <p:ext uri="{BB962C8B-B14F-4D97-AF65-F5344CB8AC3E}">
        <p14:creationId xmlns:p14="http://schemas.microsoft.com/office/powerpoint/2010/main" val="3793360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A80F5AE5-9E55-06F0-78AA-786149B78E1C}"/>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F760DCEB-431A-451F-43C8-F261ADEA44EB}"/>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DEB4702B-6661-9631-9286-0CD73D047BBE}"/>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163A97F1-6A0F-373E-22BF-30D9C795F6DA}"/>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4400" b="0" i="0" u="none" strike="noStrike" kern="1200" cap="none" spc="0" normalizeH="0" baseline="0" noProof="0" dirty="0">
                <a:ln>
                  <a:noFill/>
                </a:ln>
                <a:solidFill>
                  <a:schemeClr val="bg1"/>
                </a:solidFill>
                <a:effectLst/>
                <a:uLnTx/>
                <a:uFillTx/>
                <a:latin typeface="Aptos Display" panose="02110004020202020204"/>
                <a:ea typeface="+mj-ea"/>
                <a:cs typeface="+mj-cs"/>
              </a:rPr>
              <a:t>Guidelines are tainted</a:t>
            </a:r>
            <a:endParaRPr sz="28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22D20A7D-E4ED-D238-560E-3896ECB31B06}"/>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22FE4AE5-6409-A1CA-130E-F5169C6C4CE1}"/>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48E767D9-F23F-96C0-E99C-691167B6F504}"/>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F58B1366-3152-7897-5F53-EEDC4F3FBBAE}"/>
              </a:ext>
            </a:extLst>
          </p:cNvPr>
          <p:cNvSpPr txBox="1">
            <a:spLocks/>
          </p:cNvSpPr>
          <p:nvPr/>
        </p:nvSpPr>
        <p:spPr>
          <a:xfrm>
            <a:off x="838200" y="1825625"/>
            <a:ext cx="79332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838011F2-D6F8-D836-6BE4-9B5CDD44DF7C}"/>
              </a:ext>
            </a:extLst>
          </p:cNvPr>
          <p:cNvPicPr>
            <a:picLocks noChangeAspect="1"/>
          </p:cNvPicPr>
          <p:nvPr/>
        </p:nvPicPr>
        <p:blipFill>
          <a:blip r:embed="rId4"/>
          <a:stretch>
            <a:fillRect/>
          </a:stretch>
        </p:blipFill>
        <p:spPr>
          <a:xfrm>
            <a:off x="624498" y="1594249"/>
            <a:ext cx="7895004" cy="4359018"/>
          </a:xfrm>
          <a:prstGeom prst="rect">
            <a:avLst/>
          </a:prstGeom>
        </p:spPr>
      </p:pic>
    </p:spTree>
    <p:extLst>
      <p:ext uri="{BB962C8B-B14F-4D97-AF65-F5344CB8AC3E}">
        <p14:creationId xmlns:p14="http://schemas.microsoft.com/office/powerpoint/2010/main" val="18659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76C027A4-D4AF-3F99-4951-04129FC1AB7A}"/>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355DC4EB-1266-876B-2FD2-4D299C7DBCCC}"/>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EA55DA8D-7EB3-E03E-23A9-AB2494C5DD7D}"/>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33C46DDF-3A65-0850-0C49-41828BF23D79}"/>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4000" b="0" i="0" u="none" strike="noStrike" kern="1200" cap="none" spc="0" normalizeH="0" baseline="0" noProof="0" dirty="0">
                <a:ln>
                  <a:noFill/>
                </a:ln>
                <a:solidFill>
                  <a:schemeClr val="bg1"/>
                </a:solidFill>
                <a:effectLst/>
                <a:uLnTx/>
                <a:uFillTx/>
                <a:latin typeface="Aptos Display" panose="02110004020202020204"/>
                <a:ea typeface="+mj-ea"/>
                <a:cs typeface="+mj-cs"/>
              </a:rPr>
              <a:t>Autoimmune Diseases – most common</a:t>
            </a:r>
            <a:endParaRPr sz="40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B099C74D-4FDC-2952-8ECD-3AD9F556CC19}"/>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3F555D1A-3F17-E8FB-C239-4EB116B66F52}"/>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6D475A5E-1AC0-AD2F-6563-4ED20CFF3771}"/>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0312E3EF-C504-7D66-97F3-F2F3F3D9541B}"/>
              </a:ext>
            </a:extLst>
          </p:cNvPr>
          <p:cNvSpPr txBox="1">
            <a:spLocks/>
          </p:cNvSpPr>
          <p:nvPr/>
        </p:nvSpPr>
        <p:spPr>
          <a:xfrm>
            <a:off x="838200" y="1825625"/>
            <a:ext cx="7933267"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rheumatoid arthritis, Ankylosing Spondylitis, Juvenile Idiopathic Arthritis, uveitis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psoriasis, psoriatic arthritis,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type 1 diabetes,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inflammatory bowel disease (IBD),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Crohn’s disease,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celiac disease,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multiple sclerosis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Systemic lupus erythematosus</a:t>
            </a:r>
          </a:p>
        </p:txBody>
      </p:sp>
    </p:spTree>
    <p:extLst>
      <p:ext uri="{BB962C8B-B14F-4D97-AF65-F5344CB8AC3E}">
        <p14:creationId xmlns:p14="http://schemas.microsoft.com/office/powerpoint/2010/main" val="226937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6208D0C6-111C-6D4C-1A3B-1DF174789139}"/>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C3B1381F-0C31-7A58-2292-772B914147EE}"/>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1758DE3E-800C-9FA3-C9C8-EF26F07B023C}"/>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87004597-C586-C523-8FB3-AFD1E6B6552C}"/>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3600" b="0" i="0" u="none" strike="noStrike" kern="1200" cap="none" spc="0" normalizeH="0" baseline="0" noProof="0" dirty="0">
                <a:ln>
                  <a:noFill/>
                </a:ln>
                <a:solidFill>
                  <a:schemeClr val="bg1"/>
                </a:solidFill>
                <a:effectLst/>
                <a:uLnTx/>
                <a:uFillTx/>
                <a:latin typeface="Aptos Display" panose="02110004020202020204"/>
                <a:ea typeface="+mj-ea"/>
                <a:cs typeface="+mj-cs"/>
              </a:rPr>
              <a:t>Immunosuppressant for autoimmune disease</a:t>
            </a:r>
            <a:endParaRPr sz="36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C17EB57B-581B-0B14-4B24-458027C206C1}"/>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9438C967-371F-DA0A-FA25-775192666EE9}"/>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AEA4423A-2D80-C033-7163-4E2BE1A1BAA0}"/>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FF42C358-D2F2-68CD-9656-A18C452E2C64}"/>
              </a:ext>
            </a:extLst>
          </p:cNvPr>
          <p:cNvSpPr txBox="1">
            <a:spLocks/>
          </p:cNvSpPr>
          <p:nvPr/>
        </p:nvSpPr>
        <p:spPr>
          <a:xfrm>
            <a:off x="838200" y="1825625"/>
            <a:ext cx="7933267"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ptos" panose="020B0004020202020204" pitchFamily="34" charset="0"/>
              </a:rPr>
              <a:t>DMARDs – methotrexate, Cyclosporine, azathioprine, hydroxychloroquine, sulfasalazine, leflunomide, cyclophosphamide, </a:t>
            </a:r>
          </a:p>
          <a:p>
            <a:r>
              <a:rPr lang="en-US" dirty="0">
                <a:latin typeface="Aptos" panose="020B0004020202020204" pitchFamily="34" charset="0"/>
              </a:rPr>
              <a:t>Glucocorticosteroid – prednisone</a:t>
            </a:r>
          </a:p>
          <a:p>
            <a:r>
              <a:rPr lang="en-US" dirty="0">
                <a:latin typeface="Aptos" panose="020B0004020202020204" pitchFamily="34" charset="0"/>
              </a:rPr>
              <a:t>Targeted biological DMARDs</a:t>
            </a:r>
          </a:p>
          <a:p>
            <a:pPr lvl="1"/>
            <a:r>
              <a:rPr lang="en-US" dirty="0">
                <a:latin typeface="Aptos" panose="020B0004020202020204" pitchFamily="34" charset="0"/>
              </a:rPr>
              <a:t>Dupixent – interleukin-4 receptor antagonist</a:t>
            </a:r>
          </a:p>
          <a:p>
            <a:pPr lvl="1"/>
            <a:r>
              <a:rPr lang="en-US" dirty="0">
                <a:latin typeface="Aptos" panose="020B0004020202020204" pitchFamily="34" charset="0"/>
              </a:rPr>
              <a:t>Humira – Anti-TNF alpha blocker</a:t>
            </a:r>
          </a:p>
          <a:p>
            <a:pPr lvl="1"/>
            <a:r>
              <a:rPr lang="en-US" dirty="0">
                <a:latin typeface="Aptos" panose="020B0004020202020204" pitchFamily="34" charset="0"/>
              </a:rPr>
              <a:t>Stelara – IL 12 &amp; 23 inhibitor</a:t>
            </a:r>
          </a:p>
          <a:p>
            <a:pPr lvl="1"/>
            <a:r>
              <a:rPr lang="en-US" dirty="0">
                <a:latin typeface="Aptos" panose="020B0004020202020204" pitchFamily="34" charset="0"/>
              </a:rPr>
              <a:t>Skyrizi –  IL 23 inhibitor</a:t>
            </a:r>
          </a:p>
          <a:p>
            <a:pPr lvl="1"/>
            <a:r>
              <a:rPr lang="en-US" dirty="0" err="1">
                <a:latin typeface="Aptos" panose="020B0004020202020204" pitchFamily="34" charset="0"/>
              </a:rPr>
              <a:t>Ilumya</a:t>
            </a:r>
            <a:r>
              <a:rPr lang="en-US" dirty="0">
                <a:latin typeface="Aptos" panose="020B0004020202020204" pitchFamily="34" charset="0"/>
              </a:rPr>
              <a:t> –  IL 23 inhibitor</a:t>
            </a:r>
          </a:p>
          <a:p>
            <a:pPr lvl="1"/>
            <a:r>
              <a:rPr lang="en-US" dirty="0">
                <a:latin typeface="Aptos" panose="020B0004020202020204" pitchFamily="34" charset="0"/>
              </a:rPr>
              <a:t>Taltz – IL 17A inhibitor</a:t>
            </a:r>
          </a:p>
          <a:p>
            <a:pPr lvl="1"/>
            <a:r>
              <a:rPr lang="en-US" dirty="0">
                <a:latin typeface="Aptos" panose="020B0004020202020204" pitchFamily="34" charset="0"/>
              </a:rPr>
              <a:t>Xeljanz – Janus Kinase Inhibitor</a:t>
            </a:r>
          </a:p>
        </p:txBody>
      </p:sp>
    </p:spTree>
    <p:extLst>
      <p:ext uri="{BB962C8B-B14F-4D97-AF65-F5344CB8AC3E}">
        <p14:creationId xmlns:p14="http://schemas.microsoft.com/office/powerpoint/2010/main" val="236236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DB8AF049-8A2B-0068-6240-669A297ADD2E}"/>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E5E33D89-B89F-9590-2781-632938E6EC0F}"/>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F994EEF8-90A6-F675-6CA9-B0EB864D0D01}"/>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C2D3CF75-A923-A0E4-0531-0D71103AE677}"/>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4400" b="0" i="0" u="none" strike="noStrike" kern="1200" cap="none" spc="0" normalizeH="0" baseline="0" noProof="0" dirty="0">
                <a:ln>
                  <a:noFill/>
                </a:ln>
                <a:solidFill>
                  <a:schemeClr val="bg1"/>
                </a:solidFill>
                <a:effectLst/>
                <a:uLnTx/>
                <a:uFillTx/>
                <a:latin typeface="Aptos Display" panose="02110004020202020204"/>
                <a:ea typeface="+mj-ea"/>
                <a:cs typeface="+mj-cs"/>
              </a:rPr>
              <a:t>Treatment without drugs</a:t>
            </a:r>
            <a:endParaRPr sz="28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921228DF-91A9-6C53-B2F3-BCF515FF8876}"/>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5093AB10-3DBE-DAE2-E20D-478BE1D2BA1F}"/>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E2EDFF8F-E609-B877-46C3-D4A444B6E60D}"/>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643CD857-B942-947E-5CDC-B628CE41504F}"/>
              </a:ext>
            </a:extLst>
          </p:cNvPr>
          <p:cNvSpPr txBox="1">
            <a:spLocks/>
          </p:cNvSpPr>
          <p:nvPr/>
        </p:nvSpPr>
        <p:spPr>
          <a:xfrm>
            <a:off x="838200" y="1825625"/>
            <a:ext cx="7933267"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Autoimmune diseases and are you sensitive. Most people are not.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What is the cause and the triggers that exacerbates your disease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Dairy from A1 beta casein protein – all milk. A2 beta casein milk are labeled A2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Some drugs – sulfa containing drugs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Processed vegetable oils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Some nuts like cashew and seeds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Food additives added sugars, artificial sweeteners, and preservatives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Alcohol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Legumes –beans, lentils, peanuts, peanut butter, soy products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Grains –wheat, barley, oats, rice, quinoa, corn and processed grain products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Some veg – tomatoes' skin &amp; seed, eggplants, peppers, squashes raw or with seeds &amp; skin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Remove lectins (proteins) - Pressure cooking, peeling &amp; removing seeds, fermentation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How can your treat without drugs – </a:t>
            </a:r>
            <a:r>
              <a:rPr kumimoji="0" lang="en-US" sz="2400" b="0" i="0" u="none" strike="noStrike" kern="1200" cap="none" spc="0" normalizeH="0" baseline="0" noProof="0" dirty="0">
                <a:ln>
                  <a:noFill/>
                </a:ln>
                <a:solidFill>
                  <a:prstClr val="black"/>
                </a:solidFill>
                <a:effectLst/>
                <a:highlight>
                  <a:srgbClr val="E9D1DC"/>
                </a:highlight>
                <a:uLnTx/>
                <a:uFillTx/>
                <a:latin typeface="Aptos" panose="02110004020202020204"/>
                <a:ea typeface="+mn-ea"/>
                <a:cs typeface="+mn-cs"/>
              </a:rPr>
              <a:t>find and avoid your triggers</a:t>
            </a:r>
          </a:p>
        </p:txBody>
      </p:sp>
    </p:spTree>
    <p:extLst>
      <p:ext uri="{BB962C8B-B14F-4D97-AF65-F5344CB8AC3E}">
        <p14:creationId xmlns:p14="http://schemas.microsoft.com/office/powerpoint/2010/main" val="391745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69202B7-1307-EAF0-DCDE-297A19400E79}"/>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E1249AE7-4FE0-D106-8D3C-2B34E8A18D24}"/>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C0528ECE-9816-497E-46C6-55DD48316AEB}"/>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83CFA137-B4C6-A37A-67A7-22748B5A3234}"/>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2800" b="0" i="0" u="none" strike="noStrike" kern="1200" cap="none" spc="0" normalizeH="0" baseline="0" noProof="0" dirty="0">
                <a:ln>
                  <a:noFill/>
                </a:ln>
                <a:solidFill>
                  <a:schemeClr val="bg1"/>
                </a:solidFill>
                <a:effectLst/>
                <a:uLnTx/>
                <a:uFillTx/>
                <a:latin typeface="Aptos Display" panose="02110004020202020204"/>
                <a:ea typeface="+mj-ea"/>
                <a:cs typeface="+mj-cs"/>
              </a:rPr>
              <a:t>Blue Zones by Dan Buettner - secrets of longevity and well-being</a:t>
            </a:r>
            <a:endParaRPr sz="28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6547733C-220D-04FB-DE0A-4FA4AB10AC6D}"/>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5BA82325-5B33-B8EE-2907-CE91E4EB738C}"/>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71F1465E-721F-36F7-D77B-C67ACC8407EF}"/>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D49B42BF-821D-82A3-AF9D-96EB0FE753D4}"/>
              </a:ext>
            </a:extLst>
          </p:cNvPr>
          <p:cNvSpPr txBox="1">
            <a:spLocks/>
          </p:cNvSpPr>
          <p:nvPr/>
        </p:nvSpPr>
        <p:spPr>
          <a:xfrm>
            <a:off x="838200" y="1825625"/>
            <a:ext cx="7933267"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Ikaria Greece, Okinawa Japan, Sardinia Italy, Nicoya Peninsula Costa Rica, Loma Linda CA USA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Why Are These Zones Special?</a:t>
            </a:r>
          </a:p>
          <a:p>
            <a:pPr lvl="1">
              <a:spcBef>
                <a:spcPts val="1000"/>
              </a:spcBef>
              <a:buClrTx/>
            </a:pPr>
            <a:r>
              <a:rPr kumimoji="0" lang="en-US" sz="1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Healthy Diet: </a:t>
            </a: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Diets are largely plant-based, with whole, unprocessed foods. Limited consumption of meat and sugar. Rich in antioxidants, fiber, and essential nutrients.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Physical Activity: Daily physical activity is integrated into life through walking, gardening, or manual labor.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Strong Social Connections: A focus on family, community, and social networks helps reduce stress and increase happiness.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Stress Reduction: Practices such as meditation, prayer, or afternoon naps are common.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Purpose in Life: A sense of purpose ("ikigai" in Okinawa or "plan de </a:t>
            </a:r>
            <a:r>
              <a:rPr kumimoji="0" lang="en-US" sz="2200" b="0" i="0" u="none" strike="noStrike" kern="1200" cap="none" spc="0" normalizeH="0" baseline="0" noProof="0" dirty="0" err="1">
                <a:ln>
                  <a:noFill/>
                </a:ln>
                <a:solidFill>
                  <a:sysClr val="windowText" lastClr="000000"/>
                </a:solidFill>
                <a:effectLst/>
                <a:uLnTx/>
                <a:uFillTx/>
                <a:latin typeface="Aptos" panose="02110004020202020204"/>
                <a:ea typeface="+mn-ea"/>
                <a:cs typeface="+mn-cs"/>
              </a:rPr>
              <a:t>vida</a:t>
            </a: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in Nicoya) contributes to mental well-being and longevity.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Moderate Caloric Intake: In Okinawa, for example, the principle of "hara </a:t>
            </a:r>
            <a:r>
              <a:rPr kumimoji="0" lang="en-US" sz="2200" b="0" i="0" u="none" strike="noStrike" kern="1200" cap="none" spc="0" normalizeH="0" baseline="0" noProof="0" dirty="0" err="1">
                <a:ln>
                  <a:noFill/>
                </a:ln>
                <a:solidFill>
                  <a:sysClr val="windowText" lastClr="000000"/>
                </a:solidFill>
                <a:effectLst/>
                <a:uLnTx/>
                <a:uFillTx/>
                <a:latin typeface="Aptos" panose="02110004020202020204"/>
                <a:ea typeface="+mn-ea"/>
                <a:cs typeface="+mn-cs"/>
              </a:rPr>
              <a:t>hachi</a:t>
            </a: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a:t>
            </a:r>
            <a:r>
              <a:rPr kumimoji="0" lang="en-US" sz="2200" b="0" i="0" u="none" strike="noStrike" kern="1200" cap="none" spc="0" normalizeH="0" baseline="0" noProof="0" dirty="0" err="1">
                <a:ln>
                  <a:noFill/>
                </a:ln>
                <a:solidFill>
                  <a:sysClr val="windowText" lastClr="000000"/>
                </a:solidFill>
                <a:effectLst/>
                <a:uLnTx/>
                <a:uFillTx/>
                <a:latin typeface="Aptos" panose="02110004020202020204"/>
                <a:ea typeface="+mn-ea"/>
                <a:cs typeface="+mn-cs"/>
              </a:rPr>
              <a:t>bu</a:t>
            </a: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encourages eating until 80% full, avoiding overeating.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Alcohol in Moderation: Moderate consumption of red wine, such as in Sardinia, is linked to cardiovascular health.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Rural area and moderate caloric intake and low animal proteins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616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72E2E2FC-A60D-0328-A385-C3B89F53FAE6}"/>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95E6CF12-3ECE-2C4B-8BAD-9C2A1BA0F80C}"/>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8C51E054-5FA6-05E9-ACDC-DEC2C7720A11}"/>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3BC716E1-8613-F74B-9B41-430FB42F5585}"/>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4400" b="0" i="0" u="none" strike="noStrike" kern="1200" cap="none" spc="0" normalizeH="0" baseline="0" noProof="0" dirty="0">
                <a:ln>
                  <a:noFill/>
                </a:ln>
                <a:solidFill>
                  <a:schemeClr val="bg1"/>
                </a:solidFill>
                <a:effectLst/>
                <a:uLnTx/>
                <a:uFillTx/>
                <a:latin typeface="Aptos Display" panose="02110004020202020204"/>
                <a:ea typeface="+mj-ea"/>
                <a:cs typeface="+mj-cs"/>
              </a:rPr>
              <a:t>Success stories without medication</a:t>
            </a:r>
            <a:endParaRPr sz="28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9F3067BA-286C-B9EB-51FA-27EF506F7E4D}"/>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D70433DB-5D1F-B3E7-0402-D1BA890A173D}"/>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2D58D46D-362A-5D66-B4B3-DE251BC1390B}"/>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B74242E0-C98C-DD0E-AA7D-04CF27A56494}"/>
              </a:ext>
            </a:extLst>
          </p:cNvPr>
          <p:cNvSpPr txBox="1">
            <a:spLocks/>
          </p:cNvSpPr>
          <p:nvPr/>
        </p:nvSpPr>
        <p:spPr>
          <a:xfrm>
            <a:off x="838200" y="1825625"/>
            <a:ext cx="793326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June O - psoriatic arthritis – decrease drug to removal by removing land animal proteins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Yvonne K – lupus, immunosuppressant with continued symptoms,  stopped after eating only organic chicken (removal of corn and soybeans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Jill W – Crohn's, avoided grains, wheat, barley, oats the foods that caused her symptoms.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Aptos" panose="02110004020202020204"/>
              </a:rPr>
              <a:t>Individualized, start removing high trigger foods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Aptos" panose="02110004020202020204"/>
                <a:ea typeface="+mn-ea"/>
                <a:cs typeface="+mn-cs"/>
              </a:rPr>
              <a:t>Good </a:t>
            </a:r>
            <a:r>
              <a:rPr lang="en-US" sz="2200" b="1" dirty="0">
                <a:solidFill>
                  <a:prstClr val="black"/>
                </a:solidFill>
                <a:latin typeface="Aptos" panose="02110004020202020204"/>
              </a:rPr>
              <a:t>Foods </a:t>
            </a:r>
            <a:r>
              <a:rPr lang="en-US" sz="2200" dirty="0">
                <a:solidFill>
                  <a:prstClr val="black"/>
                </a:solidFill>
                <a:latin typeface="Aptos" panose="02110004020202020204"/>
              </a:rPr>
              <a:t>- </a:t>
            </a: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Whole foods</a:t>
            </a:r>
            <a:r>
              <a:rPr lang="en-US" sz="2200" dirty="0">
                <a:solidFill>
                  <a:prstClr val="black"/>
                </a:solidFill>
                <a:latin typeface="Aptos" panose="02110004020202020204"/>
              </a:rPr>
              <a:t>, not processed foods, fresh foods, fermented foods, olive, coconut, avocado oils, vinegars, honey, maple syrup, green and black tea, tubers – yams, sweet potatoes, taro, artichokes, green plantains, yucca </a:t>
            </a:r>
            <a:endPar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83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3" descr="Picture 2"/>
          <p:cNvPicPr preferRelativeResize="0"/>
          <p:nvPr/>
        </p:nvPicPr>
        <p:blipFill rotWithShape="1">
          <a:blip r:embed="rId3">
            <a:alphaModFix/>
          </a:blip>
          <a:srcRect/>
          <a:stretch/>
        </p:blipFill>
        <p:spPr>
          <a:xfrm>
            <a:off x="5721308" y="3991290"/>
            <a:ext cx="3258221" cy="2187235"/>
          </a:xfrm>
          <a:prstGeom prst="rect">
            <a:avLst/>
          </a:prstGeom>
          <a:noFill/>
          <a:ln>
            <a:noFill/>
          </a:ln>
          <a:effectLst>
            <a:reflection stA="0" endPos="40000" sy="-100000" algn="bl" rotWithShape="0"/>
          </a:effectLst>
        </p:spPr>
      </p:pic>
      <p:sp>
        <p:nvSpPr>
          <p:cNvPr id="75" name="Google Shape;75;p3"/>
          <p:cNvSpPr txBox="1"/>
          <p:nvPr/>
        </p:nvSpPr>
        <p:spPr>
          <a:xfrm>
            <a:off x="488012" y="1850588"/>
            <a:ext cx="8215200" cy="4104005"/>
          </a:xfrm>
          <a:prstGeom prst="rect">
            <a:avLst/>
          </a:prstGeom>
          <a:noFill/>
          <a:ln>
            <a:noFill/>
          </a:ln>
        </p:spPr>
        <p:txBody>
          <a:bodyPr spcFirstLastPara="1" wrap="square" lIns="45700" tIns="45700" rIns="45700" bIns="45700" anchor="t" anchorCtr="0">
            <a:spAutoFit/>
          </a:bodyPr>
          <a:lstStyle/>
          <a:p>
            <a:pPr marL="285750" marR="0" lvl="0" indent="-285750" algn="l" rtl="0">
              <a:lnSpc>
                <a:spcPct val="110000"/>
              </a:lnSpc>
              <a:spcBef>
                <a:spcPts val="0"/>
              </a:spcBef>
              <a:spcAft>
                <a:spcPts val="0"/>
              </a:spcAft>
              <a:buClr>
                <a:srgbClr val="000000"/>
              </a:buClr>
              <a:buSzPts val="1800"/>
              <a:buFont typeface="Arial"/>
              <a:buChar char="•"/>
            </a:pPr>
            <a:r>
              <a:rPr lang="en-US" sz="1700" b="1" i="0" u="none" strike="noStrike" cap="none" dirty="0">
                <a:solidFill>
                  <a:srgbClr val="000000"/>
                </a:solidFill>
                <a:latin typeface="Aptos" panose="020B0004020202020204" pitchFamily="34" charset="0"/>
                <a:ea typeface="Helvetica Neue"/>
                <a:cs typeface="Helvetica Neue"/>
                <a:sym typeface="Helvetica Neue"/>
              </a:rPr>
              <a:t>Over 35 </a:t>
            </a:r>
            <a:r>
              <a:rPr lang="en-US" sz="1600" b="1" i="0" u="none" strike="noStrike" cap="none" dirty="0">
                <a:solidFill>
                  <a:srgbClr val="000000"/>
                </a:solidFill>
                <a:latin typeface="Aptos" panose="020B0004020202020204" pitchFamily="34" charset="0"/>
                <a:ea typeface="Helvetica Neue"/>
                <a:cs typeface="Helvetica Neue"/>
                <a:sym typeface="Helvetica Neue"/>
              </a:rPr>
              <a:t>million</a:t>
            </a:r>
            <a:r>
              <a:rPr lang="en-US" sz="1700" b="1" i="0" u="none" strike="noStrike" cap="none" dirty="0">
                <a:solidFill>
                  <a:srgbClr val="000000"/>
                </a:solidFill>
                <a:latin typeface="Aptos" panose="020B0004020202020204" pitchFamily="34" charset="0"/>
                <a:ea typeface="Helvetica Neue"/>
                <a:cs typeface="Helvetica Neue"/>
                <a:sym typeface="Helvetica Neue"/>
              </a:rPr>
              <a:t> Americans (over 10% of the population) have diabetes</a:t>
            </a:r>
            <a:endParaRPr sz="1300" b="0" i="0" u="none" strike="noStrike" cap="none" dirty="0">
              <a:solidFill>
                <a:srgbClr val="000000"/>
              </a:solidFill>
              <a:latin typeface="Aptos" panose="020B0004020202020204" pitchFamily="34" charset="0"/>
              <a:sym typeface="Arial"/>
            </a:endParaRPr>
          </a:p>
          <a:p>
            <a:pPr marL="698500" marR="0" lvl="1" indent="-285750" algn="l" rtl="0">
              <a:lnSpc>
                <a:spcPct val="100000"/>
              </a:lnSpc>
              <a:spcBef>
                <a:spcPts val="0"/>
              </a:spcBef>
              <a:spcAft>
                <a:spcPts val="0"/>
              </a:spcAft>
              <a:buClr>
                <a:srgbClr val="000000"/>
              </a:buClr>
              <a:buSzPts val="920"/>
              <a:buFont typeface="Noto Sans Symbols"/>
              <a:buChar char="⮚"/>
            </a:pPr>
            <a:r>
              <a:rPr lang="en-US" sz="1600" b="0" i="0" u="none" strike="noStrike" cap="none" dirty="0">
                <a:solidFill>
                  <a:srgbClr val="000000"/>
                </a:solidFill>
                <a:latin typeface="Aptos" panose="020B0004020202020204" pitchFamily="34" charset="0"/>
                <a:ea typeface="Helvetica Neue"/>
                <a:cs typeface="Helvetica Neue"/>
                <a:sym typeface="Helvetica Neue"/>
              </a:rPr>
              <a:t>1.5 million have type 1</a:t>
            </a:r>
            <a:endParaRPr sz="1300" b="0" i="0" u="none" strike="noStrike" cap="none" dirty="0">
              <a:solidFill>
                <a:srgbClr val="000000"/>
              </a:solidFill>
              <a:latin typeface="Aptos" panose="020B0004020202020204" pitchFamily="34" charset="0"/>
              <a:sym typeface="Arial"/>
            </a:endParaRPr>
          </a:p>
          <a:p>
            <a:pPr marL="698500" marR="0" lvl="1" indent="-285750" algn="l" rtl="0">
              <a:lnSpc>
                <a:spcPct val="100000"/>
              </a:lnSpc>
              <a:spcBef>
                <a:spcPts val="0"/>
              </a:spcBef>
              <a:spcAft>
                <a:spcPts val="0"/>
              </a:spcAft>
              <a:buClr>
                <a:srgbClr val="000000"/>
              </a:buClr>
              <a:buSzPts val="920"/>
              <a:buFont typeface="Noto Sans Symbols"/>
              <a:buChar char="⮚"/>
            </a:pPr>
            <a:r>
              <a:rPr lang="en-US" sz="1600" b="0" i="0" u="none" strike="noStrike" cap="none" dirty="0">
                <a:solidFill>
                  <a:srgbClr val="000000"/>
                </a:solidFill>
                <a:latin typeface="Aptos" panose="020B0004020202020204" pitchFamily="34" charset="0"/>
                <a:ea typeface="Helvetica Neue"/>
                <a:cs typeface="Helvetica Neue"/>
                <a:sym typeface="Helvetica Neue"/>
              </a:rPr>
              <a:t>Approximately 1 million new cases annually through 2030</a:t>
            </a:r>
            <a:endParaRPr sz="1300" b="0" i="0" u="none" strike="noStrike" cap="none" dirty="0">
              <a:solidFill>
                <a:srgbClr val="000000"/>
              </a:solidFill>
              <a:latin typeface="Aptos" panose="020B0004020202020204" pitchFamily="34" charset="0"/>
              <a:sym typeface="Arial"/>
            </a:endParaRPr>
          </a:p>
          <a:p>
            <a:pPr marL="292100" marR="0" lvl="0" indent="-285750" algn="l" rtl="0">
              <a:lnSpc>
                <a:spcPct val="100000"/>
              </a:lnSpc>
              <a:spcBef>
                <a:spcPts val="1200"/>
              </a:spcBef>
              <a:spcAft>
                <a:spcPts val="0"/>
              </a:spcAft>
              <a:buClr>
                <a:srgbClr val="000000"/>
              </a:buClr>
              <a:buSzPts val="1700"/>
              <a:buFont typeface="Arial"/>
              <a:buChar char="•"/>
            </a:pPr>
            <a:r>
              <a:rPr lang="en-US" sz="1700" b="1" i="0" u="none" strike="noStrike" cap="none" dirty="0">
                <a:solidFill>
                  <a:srgbClr val="000000"/>
                </a:solidFill>
                <a:latin typeface="Aptos" panose="020B0004020202020204" pitchFamily="34" charset="0"/>
                <a:ea typeface="Helvetica Neue"/>
                <a:cs typeface="Helvetica Neue"/>
                <a:sym typeface="Helvetica Neue"/>
              </a:rPr>
              <a:t>85 million Americans have prediabetes</a:t>
            </a:r>
            <a:endParaRPr sz="1300" b="0" i="0" u="none" strike="noStrike" cap="none" dirty="0">
              <a:solidFill>
                <a:srgbClr val="000000"/>
              </a:solidFill>
              <a:latin typeface="Aptos" panose="020B0004020202020204" pitchFamily="34" charset="0"/>
              <a:sym typeface="Arial"/>
            </a:endParaRPr>
          </a:p>
          <a:p>
            <a:pPr marL="292100" marR="0" lvl="0" indent="-285750" algn="l" rtl="0">
              <a:lnSpc>
                <a:spcPct val="100000"/>
              </a:lnSpc>
              <a:spcBef>
                <a:spcPts val="1200"/>
              </a:spcBef>
              <a:spcAft>
                <a:spcPts val="0"/>
              </a:spcAft>
              <a:buClr>
                <a:srgbClr val="000000"/>
              </a:buClr>
              <a:buSzPts val="1700"/>
              <a:buFont typeface="Arial"/>
              <a:buChar char="•"/>
            </a:pPr>
            <a:r>
              <a:rPr lang="en-US" sz="1700" b="1" i="0" u="none" strike="noStrike" cap="none" dirty="0">
                <a:solidFill>
                  <a:srgbClr val="000000"/>
                </a:solidFill>
                <a:latin typeface="Aptos" panose="020B0004020202020204" pitchFamily="34" charset="0"/>
                <a:ea typeface="Helvetica Neue"/>
                <a:cs typeface="Helvetica Neue"/>
                <a:sym typeface="Helvetica Neue"/>
              </a:rPr>
              <a:t>25% of US diabetics use insulin</a:t>
            </a:r>
            <a:endParaRPr sz="1300" b="0" i="0" u="none" strike="noStrike" cap="none" dirty="0">
              <a:solidFill>
                <a:srgbClr val="000000"/>
              </a:solidFill>
              <a:latin typeface="Aptos" panose="020B0004020202020204" pitchFamily="34" charset="0"/>
              <a:sym typeface="Arial"/>
            </a:endParaRPr>
          </a:p>
          <a:p>
            <a:pPr marL="698500" marR="0" lvl="8" indent="-285750" algn="l" rtl="0">
              <a:lnSpc>
                <a:spcPct val="100000"/>
              </a:lnSpc>
              <a:spcBef>
                <a:spcPts val="0"/>
              </a:spcBef>
              <a:spcAft>
                <a:spcPts val="0"/>
              </a:spcAft>
              <a:buClr>
                <a:srgbClr val="000000"/>
              </a:buClr>
              <a:buSzPts val="920"/>
              <a:buFont typeface="Noto Sans Symbols"/>
              <a:buChar char="⮚"/>
            </a:pPr>
            <a:r>
              <a:rPr lang="en-US" sz="1600" b="0" i="0" u="none" strike="noStrike" cap="none" dirty="0">
                <a:solidFill>
                  <a:srgbClr val="000000"/>
                </a:solidFill>
                <a:latin typeface="Aptos" panose="020B0004020202020204" pitchFamily="34" charset="0"/>
                <a:ea typeface="Helvetica Neue"/>
                <a:cs typeface="Helvetica Neue"/>
                <a:sym typeface="Helvetica Neue"/>
              </a:rPr>
              <a:t>100% of Type 1 diabetics</a:t>
            </a:r>
            <a:endParaRPr sz="1300" b="0" i="0" u="none" strike="noStrike" cap="none" dirty="0">
              <a:solidFill>
                <a:srgbClr val="000000"/>
              </a:solidFill>
              <a:latin typeface="Aptos" panose="020B0004020202020204" pitchFamily="34" charset="0"/>
              <a:sym typeface="Arial"/>
            </a:endParaRPr>
          </a:p>
          <a:p>
            <a:pPr marL="698500" marR="0" lvl="8" indent="-285750" algn="l" rtl="0">
              <a:lnSpc>
                <a:spcPct val="100000"/>
              </a:lnSpc>
              <a:spcBef>
                <a:spcPts val="0"/>
              </a:spcBef>
              <a:spcAft>
                <a:spcPts val="0"/>
              </a:spcAft>
              <a:buClr>
                <a:srgbClr val="000000"/>
              </a:buClr>
              <a:buSzPts val="920"/>
              <a:buFont typeface="Noto Sans Symbols"/>
              <a:buChar char="⮚"/>
            </a:pPr>
            <a:r>
              <a:rPr lang="en-US" sz="1600" b="0" i="0" u="none" strike="noStrike" cap="none" dirty="0">
                <a:solidFill>
                  <a:srgbClr val="000000"/>
                </a:solidFill>
                <a:latin typeface="Aptos" panose="020B0004020202020204" pitchFamily="34" charset="0"/>
                <a:ea typeface="Helvetica Neue"/>
                <a:cs typeface="Helvetica Neue"/>
                <a:sym typeface="Helvetica Neue"/>
              </a:rPr>
              <a:t>21% of Type 2 diabetics</a:t>
            </a:r>
            <a:endParaRPr sz="1300" b="0" i="0" u="none" strike="noStrike" cap="none" dirty="0">
              <a:solidFill>
                <a:srgbClr val="000000"/>
              </a:solidFill>
              <a:latin typeface="Aptos" panose="020B0004020202020204" pitchFamily="34" charset="0"/>
              <a:sym typeface="Arial"/>
            </a:endParaRPr>
          </a:p>
          <a:p>
            <a:pPr marL="756920" marR="0" lvl="6" indent="-285750" algn="l" rtl="0">
              <a:lnSpc>
                <a:spcPct val="100000"/>
              </a:lnSpc>
              <a:spcBef>
                <a:spcPts val="0"/>
              </a:spcBef>
              <a:spcAft>
                <a:spcPts val="0"/>
              </a:spcAft>
              <a:buClr>
                <a:srgbClr val="000000"/>
              </a:buClr>
              <a:buSzPts val="1020"/>
              <a:buFont typeface="Helvetica Neue"/>
              <a:buNone/>
            </a:pPr>
            <a:endParaRPr sz="1600" b="0" i="0" u="none" strike="noStrike" cap="none" dirty="0">
              <a:solidFill>
                <a:srgbClr val="000000"/>
              </a:solidFill>
              <a:latin typeface="Aptos" panose="020B0004020202020204" pitchFamily="34" charset="0"/>
              <a:ea typeface="Helvetica Neue"/>
              <a:cs typeface="Helvetica Neue"/>
              <a:sym typeface="Helvetica Neue"/>
            </a:endParaRPr>
          </a:p>
          <a:p>
            <a:pPr marL="292100" marR="0" lvl="0" indent="-285750" algn="l" rtl="0">
              <a:lnSpc>
                <a:spcPct val="110000"/>
              </a:lnSpc>
              <a:spcBef>
                <a:spcPts val="0"/>
              </a:spcBef>
              <a:spcAft>
                <a:spcPts val="0"/>
              </a:spcAft>
              <a:buClr>
                <a:srgbClr val="000000"/>
              </a:buClr>
              <a:buSzPts val="1700"/>
              <a:buFont typeface="Arial"/>
              <a:buChar char="•"/>
            </a:pPr>
            <a:r>
              <a:rPr lang="en-US" sz="1700" b="1" i="0" u="none" strike="noStrike" cap="none" dirty="0">
                <a:solidFill>
                  <a:srgbClr val="000000"/>
                </a:solidFill>
                <a:latin typeface="Aptos" panose="020B0004020202020204" pitchFamily="34" charset="0"/>
                <a:ea typeface="Helvetica Neue"/>
                <a:cs typeface="Helvetica Neue"/>
                <a:sym typeface="Helvetica Neue"/>
              </a:rPr>
              <a:t>More common in Native American and non-Hispanic black populations</a:t>
            </a:r>
            <a:endParaRPr sz="1700" b="1" i="0" u="none" strike="noStrike" cap="none" dirty="0">
              <a:solidFill>
                <a:srgbClr val="000000"/>
              </a:solidFill>
              <a:latin typeface="Aptos" panose="020B0004020202020204" pitchFamily="34" charset="0"/>
              <a:ea typeface="Helvetica Neue"/>
              <a:cs typeface="Helvetica Neue"/>
              <a:sym typeface="Helvetica Neue"/>
            </a:endParaRPr>
          </a:p>
          <a:p>
            <a:pPr marL="292100" marR="0" lvl="0" indent="-285750" algn="l" rtl="0">
              <a:lnSpc>
                <a:spcPct val="150000"/>
              </a:lnSpc>
              <a:spcBef>
                <a:spcPts val="0"/>
              </a:spcBef>
              <a:spcAft>
                <a:spcPts val="0"/>
              </a:spcAft>
              <a:buClr>
                <a:srgbClr val="000000"/>
              </a:buClr>
              <a:buSzPts val="1700"/>
              <a:buFont typeface="Arial"/>
              <a:buChar char="•"/>
            </a:pPr>
            <a:r>
              <a:rPr lang="en-US" sz="1700" b="1" i="0" u="none" strike="noStrike" cap="none" dirty="0">
                <a:solidFill>
                  <a:srgbClr val="000000"/>
                </a:solidFill>
                <a:latin typeface="Aptos" panose="020B0004020202020204" pitchFamily="34" charset="0"/>
                <a:ea typeface="Helvetica Neue"/>
                <a:cs typeface="Helvetica Neue"/>
                <a:sym typeface="Helvetica Neue"/>
              </a:rPr>
              <a:t>Four major manufacturers of insulins in the US</a:t>
            </a:r>
            <a:endParaRPr sz="1300" b="0" i="0" u="none" strike="noStrike" cap="none" dirty="0">
              <a:solidFill>
                <a:srgbClr val="000000"/>
              </a:solidFill>
              <a:latin typeface="Aptos" panose="020B0004020202020204" pitchFamily="34" charset="0"/>
              <a:sym typeface="Arial"/>
            </a:endParaRPr>
          </a:p>
          <a:p>
            <a:pPr marL="698500" marR="0" lvl="0" indent="-285750" algn="l" rtl="0">
              <a:lnSpc>
                <a:spcPct val="100000"/>
              </a:lnSpc>
              <a:spcBef>
                <a:spcPts val="0"/>
              </a:spcBef>
              <a:spcAft>
                <a:spcPts val="0"/>
              </a:spcAft>
              <a:buClr>
                <a:srgbClr val="000000"/>
              </a:buClr>
              <a:buSzPts val="920"/>
              <a:buFont typeface="Noto Sans Symbols"/>
              <a:buChar char="⮚"/>
            </a:pPr>
            <a:r>
              <a:rPr lang="en-US" sz="1600" b="0" i="0" u="none" strike="noStrike" cap="none" dirty="0">
                <a:solidFill>
                  <a:srgbClr val="000000"/>
                </a:solidFill>
                <a:latin typeface="Aptos" panose="020B0004020202020204" pitchFamily="34" charset="0"/>
                <a:ea typeface="Helvetica Neue"/>
                <a:cs typeface="Helvetica Neue"/>
                <a:sym typeface="Helvetica Neue"/>
              </a:rPr>
              <a:t>Eli Lilly</a:t>
            </a:r>
            <a:endParaRPr sz="1300" b="0" i="0" u="none" strike="noStrike" cap="none" dirty="0">
              <a:solidFill>
                <a:srgbClr val="000000"/>
              </a:solidFill>
              <a:latin typeface="Aptos" panose="020B0004020202020204" pitchFamily="34" charset="0"/>
              <a:sym typeface="Arial"/>
            </a:endParaRPr>
          </a:p>
          <a:p>
            <a:pPr marL="698500" marR="0" lvl="0" indent="-285750" algn="l" rtl="0">
              <a:lnSpc>
                <a:spcPct val="100000"/>
              </a:lnSpc>
              <a:spcBef>
                <a:spcPts val="0"/>
              </a:spcBef>
              <a:spcAft>
                <a:spcPts val="0"/>
              </a:spcAft>
              <a:buClr>
                <a:srgbClr val="000000"/>
              </a:buClr>
              <a:buSzPts val="920"/>
              <a:buFont typeface="Noto Sans Symbols"/>
              <a:buChar char="⮚"/>
            </a:pPr>
            <a:r>
              <a:rPr lang="en-US" sz="1600" b="0" i="0" u="none" strike="noStrike" cap="none" dirty="0">
                <a:solidFill>
                  <a:srgbClr val="000000"/>
                </a:solidFill>
                <a:latin typeface="Aptos" panose="020B0004020202020204" pitchFamily="34" charset="0"/>
                <a:ea typeface="Helvetica Neue"/>
                <a:cs typeface="Helvetica Neue"/>
                <a:sym typeface="Helvetica Neue"/>
              </a:rPr>
              <a:t>Novo Nordisk</a:t>
            </a:r>
            <a:endParaRPr sz="1300" b="0" i="0" u="none" strike="noStrike" cap="none" dirty="0">
              <a:solidFill>
                <a:srgbClr val="000000"/>
              </a:solidFill>
              <a:latin typeface="Aptos" panose="020B0004020202020204" pitchFamily="34" charset="0"/>
              <a:sym typeface="Arial"/>
            </a:endParaRPr>
          </a:p>
          <a:p>
            <a:pPr marL="698500" marR="0" lvl="0" indent="-285750" algn="l" rtl="0">
              <a:lnSpc>
                <a:spcPct val="100000"/>
              </a:lnSpc>
              <a:spcBef>
                <a:spcPts val="0"/>
              </a:spcBef>
              <a:spcAft>
                <a:spcPts val="0"/>
              </a:spcAft>
              <a:buClr>
                <a:srgbClr val="000000"/>
              </a:buClr>
              <a:buSzPts val="920"/>
              <a:buFont typeface="Noto Sans Symbols"/>
              <a:buChar char="⮚"/>
            </a:pPr>
            <a:r>
              <a:rPr lang="en-US" sz="1600" b="0" i="0" u="none" strike="noStrike" cap="none" dirty="0">
                <a:solidFill>
                  <a:srgbClr val="000000"/>
                </a:solidFill>
                <a:latin typeface="Aptos" panose="020B0004020202020204" pitchFamily="34" charset="0"/>
                <a:ea typeface="Helvetica Neue"/>
                <a:cs typeface="Helvetica Neue"/>
                <a:sym typeface="Helvetica Neue"/>
              </a:rPr>
              <a:t>Sanofi</a:t>
            </a:r>
            <a:endParaRPr sz="1300" b="0" i="0" u="none" strike="noStrike" cap="none" dirty="0">
              <a:solidFill>
                <a:srgbClr val="000000"/>
              </a:solidFill>
              <a:latin typeface="Aptos" panose="020B0004020202020204" pitchFamily="34" charset="0"/>
              <a:sym typeface="Arial"/>
            </a:endParaRPr>
          </a:p>
          <a:p>
            <a:pPr marL="698500" marR="0" lvl="0" indent="-285750" algn="l" rtl="0">
              <a:lnSpc>
                <a:spcPct val="100000"/>
              </a:lnSpc>
              <a:spcBef>
                <a:spcPts val="0"/>
              </a:spcBef>
              <a:spcAft>
                <a:spcPts val="0"/>
              </a:spcAft>
              <a:buClr>
                <a:srgbClr val="000000"/>
              </a:buClr>
              <a:buSzPts val="920"/>
              <a:buFont typeface="Noto Sans Symbols"/>
              <a:buChar char="⮚"/>
            </a:pPr>
            <a:r>
              <a:rPr lang="en-US" sz="1600" b="0" i="0" u="none" strike="noStrike" cap="none" dirty="0">
                <a:solidFill>
                  <a:srgbClr val="000000"/>
                </a:solidFill>
                <a:latin typeface="Aptos" panose="020B0004020202020204" pitchFamily="34" charset="0"/>
                <a:ea typeface="Helvetica Neue"/>
                <a:cs typeface="Helvetica Neue"/>
                <a:sym typeface="Helvetica Neue"/>
              </a:rPr>
              <a:t>Biocon</a:t>
            </a:r>
            <a:endParaRPr sz="1300" b="0" i="0" u="none" strike="noStrike" cap="none" dirty="0">
              <a:solidFill>
                <a:srgbClr val="000000"/>
              </a:solidFill>
              <a:latin typeface="Aptos" panose="020B0004020202020204" pitchFamily="34" charset="0"/>
              <a:sym typeface="Arial"/>
            </a:endParaRPr>
          </a:p>
        </p:txBody>
      </p:sp>
      <p:sp>
        <p:nvSpPr>
          <p:cNvPr id="76" name="Google Shape;76;p3"/>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 name="Google Shape;79;p3"/>
          <p:cNvSpPr txBox="1"/>
          <p:nvPr/>
        </p:nvSpPr>
        <p:spPr>
          <a:xfrm>
            <a:off x="467360" y="476885"/>
            <a:ext cx="4606290" cy="58229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200"/>
              <a:buFont typeface="Helvetica Neue"/>
              <a:buNone/>
            </a:pPr>
            <a:r>
              <a:rPr lang="en-US" sz="3200" b="0" i="0" u="none" strike="noStrike" cap="none">
                <a:solidFill>
                  <a:srgbClr val="FFFFFF"/>
                </a:solidFill>
                <a:latin typeface="Helvetica Neue"/>
                <a:ea typeface="Helvetica Neue"/>
                <a:cs typeface="Helvetica Neue"/>
                <a:sym typeface="Helvetica Neue"/>
              </a:rPr>
              <a:t>Diabetes Statistics</a:t>
            </a:r>
            <a:endParaRPr sz="1400" b="0" i="0" u="none" strike="noStrike" cap="none">
              <a:solidFill>
                <a:srgbClr val="000000"/>
              </a:solidFill>
              <a:latin typeface="Arial"/>
              <a:ea typeface="Arial"/>
              <a:cs typeface="Arial"/>
              <a:sym typeface="Arial"/>
            </a:endParaRPr>
          </a:p>
        </p:txBody>
      </p:sp>
      <p:sp>
        <p:nvSpPr>
          <p:cNvPr id="80" name="Google Shape;80;p3"/>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p:cNvPicPr preferRelativeResize="0"/>
          <p:nvPr/>
        </p:nvPicPr>
        <p:blipFill rotWithShape="1">
          <a:blip r:embed="rId4">
            <a:alphaModFix/>
          </a:blip>
          <a:srcRect/>
          <a:stretch/>
        </p:blipFill>
        <p:spPr>
          <a:xfrm>
            <a:off x="324164" y="6210286"/>
            <a:ext cx="2070101" cy="6477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7" name="Google Shape;87;p4"/>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8" name="Google Shape;88;p4"/>
          <p:cNvSpPr/>
          <p:nvPr/>
        </p:nvSpPr>
        <p:spPr>
          <a:xfrm flipH="1">
            <a:off x="-6" y="19938"/>
            <a:ext cx="9144011" cy="1574311"/>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 name="Google Shape;89;p4"/>
          <p:cNvSpPr txBox="1"/>
          <p:nvPr/>
        </p:nvSpPr>
        <p:spPr>
          <a:xfrm>
            <a:off x="459740" y="519430"/>
            <a:ext cx="3277870" cy="58229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200"/>
              <a:buFont typeface="Helvetica Neue"/>
              <a:buNone/>
            </a:pPr>
            <a:r>
              <a:rPr lang="en-US" sz="3200" b="0" i="0" u="none" strike="noStrike" cap="none">
                <a:solidFill>
                  <a:srgbClr val="FFFFFF"/>
                </a:solidFill>
                <a:latin typeface="Helvetica Neue"/>
                <a:ea typeface="Helvetica Neue"/>
                <a:cs typeface="Helvetica Neue"/>
                <a:sym typeface="Helvetica Neue"/>
              </a:rPr>
              <a:t>Obesity Stats</a:t>
            </a:r>
            <a:endParaRPr sz="3200" b="0" i="0" u="none" strike="noStrike" cap="none">
              <a:solidFill>
                <a:srgbClr val="000000"/>
              </a:solidFill>
              <a:latin typeface="Arial"/>
              <a:ea typeface="Arial"/>
              <a:cs typeface="Arial"/>
              <a:sym typeface="Arial"/>
            </a:endParaRPr>
          </a:p>
        </p:txBody>
      </p:sp>
      <p:pic>
        <p:nvPicPr>
          <p:cNvPr id="90" name="Google Shape;90;p4" descr="Picture 2"/>
          <p:cNvPicPr preferRelativeResize="0"/>
          <p:nvPr/>
        </p:nvPicPr>
        <p:blipFill rotWithShape="1">
          <a:blip r:embed="rId3">
            <a:alphaModFix/>
          </a:blip>
          <a:srcRect/>
          <a:stretch/>
        </p:blipFill>
        <p:spPr>
          <a:xfrm flipH="1">
            <a:off x="3384468" y="2997144"/>
            <a:ext cx="5405057" cy="3622068"/>
          </a:xfrm>
          <a:prstGeom prst="rect">
            <a:avLst/>
          </a:prstGeom>
          <a:noFill/>
          <a:ln>
            <a:noFill/>
          </a:ln>
        </p:spPr>
      </p:pic>
      <p:sp>
        <p:nvSpPr>
          <p:cNvPr id="91" name="Google Shape;91;p4"/>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2" name="Google Shape;92;p4" descr="Picture 7"/>
          <p:cNvPicPr preferRelativeResize="0"/>
          <p:nvPr/>
        </p:nvPicPr>
        <p:blipFill rotWithShape="1">
          <a:blip r:embed="rId4">
            <a:alphaModFix/>
          </a:blip>
          <a:srcRect/>
          <a:stretch/>
        </p:blipFill>
        <p:spPr>
          <a:xfrm>
            <a:off x="324164" y="6210286"/>
            <a:ext cx="2070101" cy="647721"/>
          </a:xfrm>
          <a:prstGeom prst="rect">
            <a:avLst/>
          </a:prstGeom>
          <a:noFill/>
          <a:ln>
            <a:noFill/>
          </a:ln>
        </p:spPr>
      </p:pic>
      <p:sp>
        <p:nvSpPr>
          <p:cNvPr id="93" name="Google Shape;93;p4"/>
          <p:cNvSpPr txBox="1"/>
          <p:nvPr/>
        </p:nvSpPr>
        <p:spPr>
          <a:xfrm>
            <a:off x="4580757" y="2001579"/>
            <a:ext cx="459575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1" i="0" u="none" strike="noStrike" cap="none">
                <a:solidFill>
                  <a:srgbClr val="000000"/>
                </a:solidFill>
                <a:latin typeface="Helvetica Neue"/>
                <a:ea typeface="Helvetica Neue"/>
                <a:cs typeface="Helvetica Neue"/>
                <a:sym typeface="Helvetica Neue"/>
              </a:rPr>
              <a:t>Child and Adolescent Population</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Helvetica Neue"/>
                <a:ea typeface="Helvetica Neue"/>
                <a:cs typeface="Helvetica Neue"/>
                <a:sym typeface="Helvetica Neue"/>
              </a:rPr>
              <a:t>19% obese (6% severely obese)</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Helvetica Neue"/>
                <a:ea typeface="Helvetica Neue"/>
                <a:cs typeface="Helvetica Neue"/>
                <a:sym typeface="Helvetica Neue"/>
              </a:rPr>
              <a:t>17% overweight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4"/>
          <p:cNvSpPr txBox="1"/>
          <p:nvPr/>
        </p:nvSpPr>
        <p:spPr>
          <a:xfrm>
            <a:off x="576075" y="2026105"/>
            <a:ext cx="4595750" cy="1061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1" i="0" u="none" strike="noStrike" cap="none">
                <a:solidFill>
                  <a:srgbClr val="000000"/>
                </a:solidFill>
                <a:latin typeface="Helvetica Neue"/>
                <a:ea typeface="Helvetica Neue"/>
                <a:cs typeface="Helvetica Neue"/>
                <a:sym typeface="Helvetica Neue"/>
              </a:rPr>
              <a:t>Adult population</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Helvetica Neue"/>
                <a:ea typeface="Helvetica Neue"/>
                <a:cs typeface="Helvetica Neue"/>
                <a:sym typeface="Helvetica Neue"/>
              </a:rPr>
              <a:t>40% obese (8% severely obese)</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Helvetica Neue"/>
                <a:ea typeface="Helvetica Neue"/>
                <a:cs typeface="Helvetica Neue"/>
                <a:sym typeface="Helvetica Neue"/>
              </a:rPr>
              <a:t>32% overweight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4"/>
          <p:cNvSpPr txBox="1"/>
          <p:nvPr/>
        </p:nvSpPr>
        <p:spPr>
          <a:xfrm>
            <a:off x="576075" y="3486119"/>
            <a:ext cx="4595750" cy="15542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1" i="0" u="none" strike="noStrike" cap="none" dirty="0">
                <a:solidFill>
                  <a:srgbClr val="000000"/>
                </a:solidFill>
                <a:latin typeface="Helvetica Neue"/>
                <a:ea typeface="Helvetica Neue"/>
                <a:cs typeface="Helvetica Neue"/>
                <a:sym typeface="Helvetica Neue"/>
              </a:rPr>
              <a:t>Influence of Race</a:t>
            </a:r>
            <a:endParaRPr dirty="0"/>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Helvetica Neue"/>
                <a:ea typeface="Helvetica Neue"/>
                <a:cs typeface="Helvetica Neue"/>
                <a:sym typeface="Helvetica Neue"/>
              </a:rPr>
              <a:t>Black and Hispanic women</a:t>
            </a:r>
            <a:endParaRPr dirty="0"/>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Helvetica Neue"/>
                <a:ea typeface="Helvetica Neue"/>
                <a:cs typeface="Helvetica Neue"/>
                <a:sym typeface="Helvetica Neue"/>
              </a:rPr>
              <a:t>Hispanic men, in the South and Midwest and in nonmetropolitan counties</a:t>
            </a:r>
            <a:endParaRPr dirty="0"/>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Helvetica Neue"/>
                <a:ea typeface="Helvetica Neue"/>
                <a:cs typeface="Helvetica Neue"/>
                <a:sym typeface="Helvetica Neue"/>
              </a:rPr>
              <a:t>Tends to increase with age.</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p:nvPr/>
        </p:nvSpPr>
        <p:spPr>
          <a:xfrm rot="10800000" flipH="1">
            <a:off x="0" y="-4"/>
            <a:ext cx="9144001" cy="1575967"/>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1" name="Google Shape;101;p5"/>
          <p:cNvSpPr/>
          <p:nvPr/>
        </p:nvSpPr>
        <p:spPr>
          <a:xfrm>
            <a:off x="-4" y="-2"/>
            <a:ext cx="6096650" cy="1575465"/>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5"/>
          <p:cNvSpPr/>
          <p:nvPr/>
        </p:nvSpPr>
        <p:spPr>
          <a:xfrm flipH="1">
            <a:off x="-7" y="-1"/>
            <a:ext cx="9144011" cy="1574311"/>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103" name="Google Shape;103;p5"/>
          <p:cNvGraphicFramePr/>
          <p:nvPr>
            <p:extLst>
              <p:ext uri="{D42A27DB-BD31-4B8C-83A1-F6EECF244321}">
                <p14:modId xmlns:p14="http://schemas.microsoft.com/office/powerpoint/2010/main" val="2435934402"/>
              </p:ext>
            </p:extLst>
          </p:nvPr>
        </p:nvGraphicFramePr>
        <p:xfrm>
          <a:off x="448266" y="1674055"/>
          <a:ext cx="8404588" cy="4095399"/>
        </p:xfrm>
        <a:graphic>
          <a:graphicData uri="http://schemas.openxmlformats.org/drawingml/2006/table">
            <a:tbl>
              <a:tblPr firstRow="1" bandRow="1">
                <a:noFill/>
              </a:tblPr>
              <a:tblGrid>
                <a:gridCol w="1657250">
                  <a:extLst>
                    <a:ext uri="{9D8B030D-6E8A-4147-A177-3AD203B41FA5}">
                      <a16:colId xmlns:a16="http://schemas.microsoft.com/office/drawing/2014/main" val="20000"/>
                    </a:ext>
                  </a:extLst>
                </a:gridCol>
                <a:gridCol w="1237825">
                  <a:extLst>
                    <a:ext uri="{9D8B030D-6E8A-4147-A177-3AD203B41FA5}">
                      <a16:colId xmlns:a16="http://schemas.microsoft.com/office/drawing/2014/main" val="20001"/>
                    </a:ext>
                  </a:extLst>
                </a:gridCol>
                <a:gridCol w="1308300">
                  <a:extLst>
                    <a:ext uri="{9D8B030D-6E8A-4147-A177-3AD203B41FA5}">
                      <a16:colId xmlns:a16="http://schemas.microsoft.com/office/drawing/2014/main" val="20002"/>
                    </a:ext>
                  </a:extLst>
                </a:gridCol>
                <a:gridCol w="1658900">
                  <a:extLst>
                    <a:ext uri="{9D8B030D-6E8A-4147-A177-3AD203B41FA5}">
                      <a16:colId xmlns:a16="http://schemas.microsoft.com/office/drawing/2014/main" val="20003"/>
                    </a:ext>
                  </a:extLst>
                </a:gridCol>
                <a:gridCol w="1380300">
                  <a:extLst>
                    <a:ext uri="{9D8B030D-6E8A-4147-A177-3AD203B41FA5}">
                      <a16:colId xmlns:a16="http://schemas.microsoft.com/office/drawing/2014/main" val="20004"/>
                    </a:ext>
                  </a:extLst>
                </a:gridCol>
                <a:gridCol w="1162013">
                  <a:extLst>
                    <a:ext uri="{9D8B030D-6E8A-4147-A177-3AD203B41FA5}">
                      <a16:colId xmlns:a16="http://schemas.microsoft.com/office/drawing/2014/main" val="20005"/>
                    </a:ext>
                  </a:extLst>
                </a:gridCol>
              </a:tblGrid>
              <a:tr h="480325">
                <a:tc>
                  <a:txBody>
                    <a:bodyPr/>
                    <a:lstStyle/>
                    <a:p>
                      <a:pPr marL="0" marR="0" lvl="0" indent="0" algn="ctr" rtl="0">
                        <a:lnSpc>
                          <a:spcPct val="100000"/>
                        </a:lnSpc>
                        <a:spcBef>
                          <a:spcPts val="0"/>
                        </a:spcBef>
                        <a:spcAft>
                          <a:spcPts val="0"/>
                        </a:spcAft>
                        <a:buClr>
                          <a:srgbClr val="FFFFFF"/>
                        </a:buClr>
                        <a:buSzPts val="1300"/>
                        <a:buFont typeface="Arial"/>
                        <a:buNone/>
                      </a:pPr>
                      <a:r>
                        <a:rPr lang="en-US" sz="1300" b="1" u="none" strike="noStrike" cap="none" dirty="0">
                          <a:solidFill>
                            <a:srgbClr val="FFFFFF"/>
                          </a:solidFill>
                          <a:latin typeface="Aptos" panose="020B0004020202020204" pitchFamily="34" charset="0"/>
                        </a:rPr>
                        <a:t>Category</a:t>
                      </a:r>
                      <a:endParaRPr sz="1400" u="none" strike="noStrike" cap="none" dirty="0">
                        <a:latin typeface="Aptos" panose="020B0004020202020204" pitchFamily="34" charset="0"/>
                      </a:endParaRPr>
                    </a:p>
                  </a:txBody>
                  <a:tcPr marL="10300" marR="10300" marT="10300" marB="10300" anchor="ctr">
                    <a:solidFill>
                      <a:schemeClr val="accent1"/>
                    </a:solidFill>
                  </a:tcPr>
                </a:tc>
                <a:tc>
                  <a:txBody>
                    <a:bodyPr/>
                    <a:lstStyle/>
                    <a:p>
                      <a:pPr marL="0" marR="0" lvl="0" indent="0" algn="ctr" rtl="0">
                        <a:lnSpc>
                          <a:spcPct val="100000"/>
                        </a:lnSpc>
                        <a:spcBef>
                          <a:spcPts val="0"/>
                        </a:spcBef>
                        <a:spcAft>
                          <a:spcPts val="0"/>
                        </a:spcAft>
                        <a:buClr>
                          <a:srgbClr val="FFFFFF"/>
                        </a:buClr>
                        <a:buSzPts val="1300"/>
                        <a:buFont typeface="Arial"/>
                        <a:buNone/>
                      </a:pPr>
                      <a:r>
                        <a:rPr lang="en-US" sz="1300" b="1" u="none" strike="noStrike" cap="none" dirty="0">
                          <a:solidFill>
                            <a:srgbClr val="FFFFFF"/>
                          </a:solidFill>
                          <a:latin typeface="Aptos" panose="020B0004020202020204" pitchFamily="34" charset="0"/>
                        </a:rPr>
                        <a:t>Brand</a:t>
                      </a:r>
                      <a:endParaRPr sz="1400" u="none" strike="noStrike" cap="none" dirty="0">
                        <a:latin typeface="Aptos" panose="020B0004020202020204" pitchFamily="34" charset="0"/>
                      </a:endParaRPr>
                    </a:p>
                  </a:txBody>
                  <a:tcPr marL="10300" marR="10300" marT="10300" marB="10300" anchor="ctr">
                    <a:solidFill>
                      <a:schemeClr val="accent1"/>
                    </a:solidFill>
                  </a:tcPr>
                </a:tc>
                <a:tc>
                  <a:txBody>
                    <a:bodyPr/>
                    <a:lstStyle/>
                    <a:p>
                      <a:pPr marL="0" marR="0" lvl="0" indent="0" algn="ctr" rtl="0">
                        <a:lnSpc>
                          <a:spcPct val="100000"/>
                        </a:lnSpc>
                        <a:spcBef>
                          <a:spcPts val="0"/>
                        </a:spcBef>
                        <a:spcAft>
                          <a:spcPts val="0"/>
                        </a:spcAft>
                        <a:buClr>
                          <a:srgbClr val="FFFFFF"/>
                        </a:buClr>
                        <a:buSzPts val="1300"/>
                        <a:buFont typeface="Arial"/>
                        <a:buNone/>
                      </a:pPr>
                      <a:r>
                        <a:rPr lang="en-US" sz="1300" b="1" u="none" strike="noStrike" cap="none" dirty="0">
                          <a:solidFill>
                            <a:srgbClr val="FFFFFF"/>
                          </a:solidFill>
                          <a:latin typeface="Aptos" panose="020B0004020202020204" pitchFamily="34" charset="0"/>
                        </a:rPr>
                        <a:t>Generic</a:t>
                      </a:r>
                      <a:endParaRPr sz="1400" u="none" strike="noStrike" cap="none" dirty="0">
                        <a:latin typeface="Aptos" panose="020B0004020202020204" pitchFamily="34" charset="0"/>
                      </a:endParaRPr>
                    </a:p>
                  </a:txBody>
                  <a:tcPr marL="10300" marR="10300" marT="10300" marB="10300" anchor="ctr">
                    <a:solidFill>
                      <a:schemeClr val="accent1"/>
                    </a:solidFill>
                  </a:tcPr>
                </a:tc>
                <a:tc>
                  <a:txBody>
                    <a:bodyPr/>
                    <a:lstStyle/>
                    <a:p>
                      <a:pPr marL="0" marR="0" lvl="0" indent="0" algn="ctr" rtl="0">
                        <a:lnSpc>
                          <a:spcPct val="100000"/>
                        </a:lnSpc>
                        <a:spcBef>
                          <a:spcPts val="0"/>
                        </a:spcBef>
                        <a:spcAft>
                          <a:spcPts val="0"/>
                        </a:spcAft>
                        <a:buClr>
                          <a:srgbClr val="FFFFFF"/>
                        </a:buClr>
                        <a:buSzPts val="1300"/>
                        <a:buFont typeface="Arial"/>
                        <a:buNone/>
                      </a:pPr>
                      <a:r>
                        <a:rPr lang="en-US" sz="1300" b="1" u="none" strike="noStrike" cap="none" dirty="0">
                          <a:solidFill>
                            <a:srgbClr val="FFFFFF"/>
                          </a:solidFill>
                          <a:latin typeface="Aptos" panose="020B0004020202020204" pitchFamily="34" charset="0"/>
                        </a:rPr>
                        <a:t>PI - </a:t>
                      </a:r>
                      <a:r>
                        <a:rPr lang="en-US" sz="1300" b="1" u="none" strike="noStrike" cap="none" dirty="0" err="1">
                          <a:solidFill>
                            <a:srgbClr val="FFFFFF"/>
                          </a:solidFill>
                          <a:latin typeface="Aptos" panose="020B0004020202020204" pitchFamily="34" charset="0"/>
                        </a:rPr>
                        <a:t>HbAIc</a:t>
                      </a:r>
                      <a:r>
                        <a:rPr lang="en-US" sz="1300" b="1" u="none" strike="noStrike" cap="none" dirty="0">
                          <a:solidFill>
                            <a:srgbClr val="FFFFFF"/>
                          </a:solidFill>
                          <a:latin typeface="Aptos" panose="020B0004020202020204" pitchFamily="34" charset="0"/>
                        </a:rPr>
                        <a:t> Reduction</a:t>
                      </a:r>
                      <a:endParaRPr sz="1400" u="none" strike="noStrike" cap="none" dirty="0">
                        <a:latin typeface="Aptos" panose="020B0004020202020204" pitchFamily="34" charset="0"/>
                      </a:endParaRPr>
                    </a:p>
                  </a:txBody>
                  <a:tcPr marL="10300" marR="10300" marT="10300" marB="10300" anchor="ctr">
                    <a:solidFill>
                      <a:schemeClr val="accent1"/>
                    </a:solidFill>
                  </a:tcPr>
                </a:tc>
                <a:tc>
                  <a:txBody>
                    <a:bodyPr/>
                    <a:lstStyle/>
                    <a:p>
                      <a:pPr marL="0" marR="0" lvl="0" indent="0" algn="ctr" rtl="0">
                        <a:lnSpc>
                          <a:spcPct val="100000"/>
                        </a:lnSpc>
                        <a:spcBef>
                          <a:spcPts val="0"/>
                        </a:spcBef>
                        <a:spcAft>
                          <a:spcPts val="0"/>
                        </a:spcAft>
                        <a:buClr>
                          <a:srgbClr val="FFFFFF"/>
                        </a:buClr>
                        <a:buSzPts val="1300"/>
                        <a:buFont typeface="Arial"/>
                        <a:buNone/>
                      </a:pPr>
                      <a:r>
                        <a:rPr lang="en-US" sz="1300" b="1" u="none" strike="noStrike" cap="none" dirty="0">
                          <a:solidFill>
                            <a:srgbClr val="FFFFFF"/>
                          </a:solidFill>
                          <a:latin typeface="Aptos" panose="020B0004020202020204" pitchFamily="34" charset="0"/>
                        </a:rPr>
                        <a:t>WAC Cost/mo.</a:t>
                      </a:r>
                      <a:endParaRPr sz="1400" u="none" strike="noStrike" cap="none" dirty="0">
                        <a:latin typeface="Aptos" panose="020B0004020202020204" pitchFamily="34" charset="0"/>
                      </a:endParaRPr>
                    </a:p>
                  </a:txBody>
                  <a:tcPr marL="10300" marR="10300" marT="10300" marB="10300" anchor="ctr">
                    <a:solidFill>
                      <a:schemeClr val="accent1"/>
                    </a:solidFill>
                  </a:tcPr>
                </a:tc>
                <a:tc>
                  <a:txBody>
                    <a:bodyPr/>
                    <a:lstStyle/>
                    <a:p>
                      <a:pPr marL="0" marR="0" lvl="0" indent="0" algn="ctr" rtl="0">
                        <a:lnSpc>
                          <a:spcPct val="100000"/>
                        </a:lnSpc>
                        <a:spcBef>
                          <a:spcPts val="0"/>
                        </a:spcBef>
                        <a:spcAft>
                          <a:spcPts val="0"/>
                        </a:spcAft>
                        <a:buClr>
                          <a:schemeClr val="dk1"/>
                        </a:buClr>
                        <a:buSzPts val="1300"/>
                        <a:buFont typeface="Arial"/>
                        <a:buNone/>
                      </a:pPr>
                      <a:r>
                        <a:rPr lang="en-US" sz="1300" b="1" u="none" strike="noStrike" cap="none" dirty="0">
                          <a:solidFill>
                            <a:schemeClr val="lt1"/>
                          </a:solidFill>
                          <a:latin typeface="Aptos" panose="020B0004020202020204" pitchFamily="34" charset="0"/>
                        </a:rPr>
                        <a:t>Cost of lower </a:t>
                      </a:r>
                      <a:endParaRPr sz="1400" b="1" u="none" strike="noStrike" cap="none" dirty="0">
                        <a:solidFill>
                          <a:schemeClr val="lt1"/>
                        </a:solidFill>
                        <a:latin typeface="Aptos" panose="020B0004020202020204" pitchFamily="34" charset="0"/>
                      </a:endParaRPr>
                    </a:p>
                    <a:p>
                      <a:pPr marL="0" marR="0" lvl="0" indent="0" algn="ctr" rtl="0">
                        <a:lnSpc>
                          <a:spcPct val="100000"/>
                        </a:lnSpc>
                        <a:spcBef>
                          <a:spcPts val="0"/>
                        </a:spcBef>
                        <a:spcAft>
                          <a:spcPts val="0"/>
                        </a:spcAft>
                        <a:buClr>
                          <a:schemeClr val="dk1"/>
                        </a:buClr>
                        <a:buSzPts val="1300"/>
                        <a:buFont typeface="Arial"/>
                        <a:buNone/>
                      </a:pPr>
                      <a:r>
                        <a:rPr lang="en-US" sz="1300" b="1" u="none" strike="noStrike" cap="none" dirty="0">
                          <a:solidFill>
                            <a:schemeClr val="lt1"/>
                          </a:solidFill>
                          <a:latin typeface="Aptos" panose="020B0004020202020204" pitchFamily="34" charset="0"/>
                        </a:rPr>
                        <a:t>HbA1c x 1</a:t>
                      </a:r>
                      <a:endParaRPr sz="1400" b="1" u="none" strike="noStrike" cap="none" dirty="0">
                        <a:solidFill>
                          <a:schemeClr val="lt1"/>
                        </a:solidFill>
                        <a:latin typeface="Aptos" panose="020B0004020202020204" pitchFamily="34" charset="0"/>
                      </a:endParaRPr>
                    </a:p>
                  </a:txBody>
                  <a:tcPr marL="10300" marR="10300" marT="10300" marB="10300" anchor="ctr">
                    <a:solidFill>
                      <a:schemeClr val="accent1"/>
                    </a:solidFill>
                  </a:tcPr>
                </a:tc>
                <a:extLst>
                  <a:ext uri="{0D108BD9-81ED-4DB2-BD59-A6C34878D82A}">
                    <a16:rowId xmlns:a16="http://schemas.microsoft.com/office/drawing/2014/main" val="10000"/>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Biguanide</a:t>
                      </a:r>
                      <a:endParaRPr sz="1400" u="none" strike="noStrike" cap="none" dirty="0">
                        <a:latin typeface="Aptos" panose="020B0004020202020204" pitchFamily="34" charset="0"/>
                      </a:endParaRPr>
                    </a:p>
                  </a:txBody>
                  <a:tcPr marL="10300" marR="10300" marT="10300" marB="10300" anchor="ctr">
                    <a:solidFill>
                      <a:srgbClr val="E9D1DC"/>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Metformin</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Metformin</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1-2</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 $10 </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solidFill>
                            <a:schemeClr val="dk1"/>
                          </a:solidFill>
                          <a:latin typeface="Aptos" panose="020B0004020202020204" pitchFamily="34" charset="0"/>
                        </a:rPr>
                        <a:t> $5 </a:t>
                      </a:r>
                      <a:endParaRPr sz="1400" u="none" strike="noStrike" cap="none" dirty="0">
                        <a:solidFill>
                          <a:schemeClr val="dk1"/>
                        </a:solidFill>
                        <a:latin typeface="Aptos" panose="020B0004020202020204" pitchFamily="34" charset="0"/>
                      </a:endParaRPr>
                    </a:p>
                  </a:txBody>
                  <a:tcPr marL="10300" marR="10300" marT="10300" marB="10300" anchor="b">
                    <a:solidFill>
                      <a:srgbClr val="E9D1DC"/>
                    </a:solidFill>
                  </a:tcPr>
                </a:tc>
                <a:extLst>
                  <a:ext uri="{0D108BD9-81ED-4DB2-BD59-A6C34878D82A}">
                    <a16:rowId xmlns:a16="http://schemas.microsoft.com/office/drawing/2014/main" val="10001"/>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Sulfonylurea</a:t>
                      </a:r>
                      <a:endParaRPr sz="1400" u="none" strike="noStrike" cap="none" dirty="0">
                        <a:latin typeface="Aptos" panose="020B0004020202020204" pitchFamily="34" charset="0"/>
                      </a:endParaRPr>
                    </a:p>
                  </a:txBody>
                  <a:tcPr marL="10300" marR="10300" marT="10300" marB="10300" anchor="b">
                    <a:solidFill>
                      <a:srgbClr val="E9D1DC"/>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Glucotrol</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Glipizide</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1-2</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 $10 </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solidFill>
                            <a:schemeClr val="dk1"/>
                          </a:solidFill>
                          <a:latin typeface="Aptos" panose="020B0004020202020204" pitchFamily="34" charset="0"/>
                        </a:rPr>
                        <a:t> $5 </a:t>
                      </a:r>
                      <a:endParaRPr sz="1400" u="none" strike="noStrike" cap="none" dirty="0">
                        <a:solidFill>
                          <a:schemeClr val="dk1"/>
                        </a:solidFill>
                        <a:latin typeface="Aptos" panose="020B0004020202020204" pitchFamily="34" charset="0"/>
                      </a:endParaRPr>
                    </a:p>
                  </a:txBody>
                  <a:tcPr marL="10300" marR="10300" marT="10300" marB="10300" anchor="b">
                    <a:solidFill>
                      <a:srgbClr val="E9D1DC"/>
                    </a:solidFill>
                  </a:tcPr>
                </a:tc>
                <a:extLst>
                  <a:ext uri="{0D108BD9-81ED-4DB2-BD59-A6C34878D82A}">
                    <a16:rowId xmlns:a16="http://schemas.microsoft.com/office/drawing/2014/main" val="10002"/>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Thiazolidinedione</a:t>
                      </a:r>
                      <a:endParaRPr sz="1400" u="none" strike="noStrike" cap="none" dirty="0">
                        <a:latin typeface="Aptos" panose="020B0004020202020204" pitchFamily="34" charset="0"/>
                      </a:endParaRPr>
                    </a:p>
                  </a:txBody>
                  <a:tcPr marL="10300" marR="10300" marT="10300" marB="10300" anchor="b">
                    <a:solidFill>
                      <a:srgbClr val="E9D1DC"/>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Actos </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Pioglitazone</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1</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 $10 </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solidFill>
                            <a:schemeClr val="dk1"/>
                          </a:solidFill>
                          <a:latin typeface="Aptos" panose="020B0004020202020204" pitchFamily="34" charset="0"/>
                        </a:rPr>
                        <a:t> $10 </a:t>
                      </a:r>
                      <a:endParaRPr sz="1400" u="none" strike="noStrike" cap="none" dirty="0">
                        <a:solidFill>
                          <a:schemeClr val="dk1"/>
                        </a:solidFill>
                        <a:latin typeface="Aptos" panose="020B0004020202020204" pitchFamily="34" charset="0"/>
                      </a:endParaRPr>
                    </a:p>
                  </a:txBody>
                  <a:tcPr marL="10300" marR="10300" marT="10300" marB="10300" anchor="b">
                    <a:solidFill>
                      <a:srgbClr val="E9D1DC"/>
                    </a:solidFill>
                  </a:tcPr>
                </a:tc>
                <a:extLst>
                  <a:ext uri="{0D108BD9-81ED-4DB2-BD59-A6C34878D82A}">
                    <a16:rowId xmlns:a16="http://schemas.microsoft.com/office/drawing/2014/main" val="10003"/>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dpp4</a:t>
                      </a:r>
                      <a:endParaRPr sz="1400" u="none" strike="noStrike" cap="none" dirty="0">
                        <a:latin typeface="Aptos" panose="020B0004020202020204" pitchFamily="34" charset="0"/>
                      </a:endParaRPr>
                    </a:p>
                  </a:txBody>
                  <a:tcPr marL="10300" marR="10300" marT="10300" marB="10300" anchor="b">
                    <a:solidFill>
                      <a:srgbClr val="FFE994">
                        <a:alpha val="98039"/>
                      </a:srgb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Januvia</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Sitagliptin</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0.5-0.8</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highlight>
                            <a:srgbClr val="FFFF00"/>
                          </a:highlight>
                          <a:latin typeface="Aptos" panose="020B0004020202020204" pitchFamily="34" charset="0"/>
                        </a:rPr>
                        <a:t> $330</a:t>
                      </a:r>
                      <a:endParaRPr sz="1400" u="none" strike="noStrike" cap="none" dirty="0">
                        <a:highlight>
                          <a:srgbClr val="FFFF00"/>
                        </a:highlight>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$413</a:t>
                      </a:r>
                      <a:endParaRPr sz="1400" u="none" strike="noStrike" cap="none" dirty="0">
                        <a:latin typeface="Aptos" panose="020B0004020202020204" pitchFamily="34" charset="0"/>
                      </a:endParaRPr>
                    </a:p>
                  </a:txBody>
                  <a:tcPr marL="10300" marR="10300" marT="10300" marB="10300" anchor="b">
                    <a:solidFill>
                      <a:srgbClr val="FFE994"/>
                    </a:solidFill>
                  </a:tcPr>
                </a:tc>
                <a:extLst>
                  <a:ext uri="{0D108BD9-81ED-4DB2-BD59-A6C34878D82A}">
                    <a16:rowId xmlns:a16="http://schemas.microsoft.com/office/drawing/2014/main" val="10004"/>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dpp4</a:t>
                      </a:r>
                      <a:endParaRPr sz="1400" u="none" strike="noStrike" cap="none" dirty="0">
                        <a:latin typeface="Aptos" panose="020B0004020202020204" pitchFamily="34" charset="0"/>
                      </a:endParaRPr>
                    </a:p>
                  </a:txBody>
                  <a:tcPr marL="4100" marR="4100" marT="4100" marB="4100" anchor="b">
                    <a:solidFill>
                      <a:srgbClr val="FFE994">
                        <a:alpha val="98039"/>
                      </a:srgb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Tradjenta</a:t>
                      </a:r>
                      <a:endParaRPr sz="1400" u="none" strike="noStrike" cap="none">
                        <a:latin typeface="Aptos" panose="020B0004020202020204" pitchFamily="34" charset="0"/>
                      </a:endParaRPr>
                    </a:p>
                  </a:txBody>
                  <a:tcPr marL="4100" marR="4100" marT="4100" marB="41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Linagliptin</a:t>
                      </a:r>
                      <a:endParaRPr sz="1400" u="none" strike="noStrike" cap="none">
                        <a:latin typeface="Aptos" panose="020B0004020202020204" pitchFamily="34" charset="0"/>
                      </a:endParaRPr>
                    </a:p>
                  </a:txBody>
                  <a:tcPr marL="4100" marR="4100" marT="4100" marB="41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0.4</a:t>
                      </a:r>
                      <a:endParaRPr sz="1400" u="none" strike="noStrike" cap="none" dirty="0">
                        <a:latin typeface="Aptos" panose="020B0004020202020204" pitchFamily="34" charset="0"/>
                      </a:endParaRPr>
                    </a:p>
                  </a:txBody>
                  <a:tcPr marL="4100" marR="4100" marT="4100" marB="41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 $525</a:t>
                      </a:r>
                      <a:endParaRPr sz="1400" u="none" strike="noStrike" cap="none" dirty="0">
                        <a:latin typeface="Aptos" panose="020B0004020202020204" pitchFamily="34" charset="0"/>
                      </a:endParaRPr>
                    </a:p>
                  </a:txBody>
                  <a:tcPr marL="4100" marR="4100" marT="4100" marB="41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$1,313</a:t>
                      </a:r>
                      <a:endParaRPr sz="1400" u="none" strike="noStrike" cap="none" dirty="0">
                        <a:latin typeface="Aptos" panose="020B0004020202020204" pitchFamily="34" charset="0"/>
                      </a:endParaRPr>
                    </a:p>
                  </a:txBody>
                  <a:tcPr marL="4100" marR="4100" marT="4100" marB="4100" anchor="b">
                    <a:solidFill>
                      <a:srgbClr val="FFE994"/>
                    </a:solidFill>
                  </a:tcPr>
                </a:tc>
                <a:extLst>
                  <a:ext uri="{0D108BD9-81ED-4DB2-BD59-A6C34878D82A}">
                    <a16:rowId xmlns:a16="http://schemas.microsoft.com/office/drawing/2014/main" val="10005"/>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glp1</a:t>
                      </a:r>
                      <a:endParaRPr sz="1400" u="none" strike="noStrike" cap="none" dirty="0">
                        <a:latin typeface="Aptos" panose="020B0004020202020204" pitchFamily="34" charset="0"/>
                      </a:endParaRPr>
                    </a:p>
                  </a:txBody>
                  <a:tcPr marL="10300" marR="10300" marT="10300" marB="10300" anchor="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err="1">
                          <a:latin typeface="Aptos" panose="020B0004020202020204" pitchFamily="34" charset="0"/>
                        </a:rPr>
                        <a:t>Bydureon</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Exenatide</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1.6</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 $828</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solidFill>
                            <a:schemeClr val="dk1"/>
                          </a:solidFill>
                          <a:latin typeface="Aptos" panose="020B0004020202020204" pitchFamily="34" charset="0"/>
                        </a:rPr>
                        <a:t> $518 </a:t>
                      </a:r>
                      <a:endParaRPr sz="1400" u="none" strike="noStrike" cap="none" dirty="0">
                        <a:solidFill>
                          <a:schemeClr val="dk1"/>
                        </a:solidFill>
                        <a:latin typeface="Aptos" panose="020B0004020202020204" pitchFamily="34" charset="0"/>
                      </a:endParaRPr>
                    </a:p>
                  </a:txBody>
                  <a:tcPr marL="10300" marR="10300" marT="10300" marB="10300" anchor="b">
                    <a:solidFill>
                      <a:schemeClr val="accent6">
                        <a:lumMod val="40000"/>
                        <a:lumOff val="60000"/>
                      </a:schemeClr>
                    </a:solidFill>
                  </a:tcPr>
                </a:tc>
                <a:extLst>
                  <a:ext uri="{0D108BD9-81ED-4DB2-BD59-A6C34878D82A}">
                    <a16:rowId xmlns:a16="http://schemas.microsoft.com/office/drawing/2014/main" val="10006"/>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glp1</a:t>
                      </a:r>
                      <a:endParaRPr sz="1400" u="none" strike="noStrike" cap="none" dirty="0">
                        <a:latin typeface="Aptos" panose="020B0004020202020204" pitchFamily="34" charset="0"/>
                      </a:endParaRPr>
                    </a:p>
                  </a:txBody>
                  <a:tcPr marL="10300" marR="10300" marT="10300" marB="10300" anchor="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Byetta</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Exenatide</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0.7-0.9</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 $850 </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solidFill>
                            <a:schemeClr val="dk1"/>
                          </a:solidFill>
                          <a:latin typeface="Aptos" panose="020B0004020202020204" pitchFamily="34" charset="0"/>
                        </a:rPr>
                        <a:t> $944</a:t>
                      </a:r>
                      <a:endParaRPr sz="1400" u="none" strike="noStrike" cap="none" dirty="0">
                        <a:solidFill>
                          <a:schemeClr val="dk1"/>
                        </a:solidFill>
                        <a:latin typeface="Aptos" panose="020B0004020202020204" pitchFamily="34" charset="0"/>
                      </a:endParaRPr>
                    </a:p>
                  </a:txBody>
                  <a:tcPr marL="10300" marR="10300" marT="10300" marB="10300" anchor="b">
                    <a:solidFill>
                      <a:schemeClr val="accent6">
                        <a:lumMod val="40000"/>
                        <a:lumOff val="60000"/>
                      </a:schemeClr>
                    </a:solidFill>
                  </a:tcPr>
                </a:tc>
                <a:extLst>
                  <a:ext uri="{0D108BD9-81ED-4DB2-BD59-A6C34878D82A}">
                    <a16:rowId xmlns:a16="http://schemas.microsoft.com/office/drawing/2014/main" val="10007"/>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glp1</a:t>
                      </a:r>
                      <a:endParaRPr sz="1400" u="none" strike="noStrike" cap="none" dirty="0">
                        <a:latin typeface="Aptos" panose="020B0004020202020204" pitchFamily="34" charset="0"/>
                      </a:endParaRPr>
                    </a:p>
                  </a:txBody>
                  <a:tcPr marL="10300" marR="10300" marT="10300" marB="10300" anchor="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Mounjaro</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Tirzepatide </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1.6 (2.3)</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 $1,080</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solidFill>
                            <a:schemeClr val="dk1"/>
                          </a:solidFill>
                          <a:latin typeface="Aptos" panose="020B0004020202020204" pitchFamily="34" charset="0"/>
                        </a:rPr>
                        <a:t> $675 </a:t>
                      </a:r>
                      <a:endParaRPr sz="1400" u="none" strike="noStrike" cap="none" dirty="0">
                        <a:solidFill>
                          <a:schemeClr val="dk1"/>
                        </a:solidFill>
                        <a:latin typeface="Aptos" panose="020B0004020202020204" pitchFamily="34" charset="0"/>
                      </a:endParaRPr>
                    </a:p>
                  </a:txBody>
                  <a:tcPr marL="10300" marR="10300" marT="10300" marB="10300" anchor="b">
                    <a:solidFill>
                      <a:schemeClr val="accent6">
                        <a:lumMod val="40000"/>
                        <a:lumOff val="60000"/>
                      </a:schemeClr>
                    </a:solidFill>
                  </a:tcPr>
                </a:tc>
                <a:extLst>
                  <a:ext uri="{0D108BD9-81ED-4DB2-BD59-A6C34878D82A}">
                    <a16:rowId xmlns:a16="http://schemas.microsoft.com/office/drawing/2014/main" val="10008"/>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glp1</a:t>
                      </a:r>
                      <a:endParaRPr sz="1400" u="none" strike="noStrike" cap="none" dirty="0">
                        <a:latin typeface="Aptos" panose="020B0004020202020204" pitchFamily="34" charset="0"/>
                      </a:endParaRPr>
                    </a:p>
                  </a:txBody>
                  <a:tcPr marL="10300" marR="10300" marT="10300" marB="10300" anchor="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Ozempic</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Semaglutide</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1.4-1.6</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 $998 </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solidFill>
                            <a:schemeClr val="dk1"/>
                          </a:solidFill>
                          <a:latin typeface="Aptos" panose="020B0004020202020204" pitchFamily="34" charset="0"/>
                        </a:rPr>
                        <a:t> $624</a:t>
                      </a:r>
                      <a:endParaRPr sz="1400" u="none" strike="noStrike" cap="none" dirty="0">
                        <a:solidFill>
                          <a:schemeClr val="dk1"/>
                        </a:solidFill>
                        <a:latin typeface="Aptos" panose="020B0004020202020204" pitchFamily="34" charset="0"/>
                      </a:endParaRPr>
                    </a:p>
                  </a:txBody>
                  <a:tcPr marL="10300" marR="10300" marT="10300" marB="10300" anchor="b">
                    <a:solidFill>
                      <a:schemeClr val="accent6">
                        <a:lumMod val="40000"/>
                        <a:lumOff val="60000"/>
                      </a:schemeClr>
                    </a:solidFill>
                  </a:tcPr>
                </a:tc>
                <a:extLst>
                  <a:ext uri="{0D108BD9-81ED-4DB2-BD59-A6C34878D82A}">
                    <a16:rowId xmlns:a16="http://schemas.microsoft.com/office/drawing/2014/main" val="10009"/>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glp1</a:t>
                      </a:r>
                      <a:endParaRPr sz="1400" u="none" strike="noStrike" cap="none" dirty="0">
                        <a:latin typeface="Aptos" panose="020B0004020202020204" pitchFamily="34" charset="0"/>
                      </a:endParaRPr>
                    </a:p>
                  </a:txBody>
                  <a:tcPr marL="10300" marR="10300" marT="10300" marB="10300" anchor="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Trulicity</a:t>
                      </a:r>
                      <a:endParaRPr sz="1400" u="none" strike="noStrike" cap="none">
                        <a:latin typeface="Aptos" panose="020B0004020202020204" pitchFamily="34" charset="0"/>
                      </a:endParaRPr>
                    </a:p>
                  </a:txBody>
                  <a:tcPr marL="10300" marR="10300" marT="10300" marB="10300" anchor="b"/>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Dulaglutide</a:t>
                      </a:r>
                      <a:endParaRPr sz="1400" u="none" strike="noStrike" cap="none">
                        <a:latin typeface="Aptos" panose="020B0004020202020204" pitchFamily="34" charset="0"/>
                      </a:endParaRPr>
                    </a:p>
                  </a:txBody>
                  <a:tcPr marL="10300" marR="10300" marT="10300" marB="10300" anchor="b"/>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0.7-0.8</a:t>
                      </a:r>
                      <a:endParaRPr sz="1400" u="none" strike="noStrike" cap="none">
                        <a:latin typeface="Aptos" panose="020B0004020202020204" pitchFamily="34" charset="0"/>
                      </a:endParaRPr>
                    </a:p>
                  </a:txBody>
                  <a:tcPr marL="10300" marR="10300" marT="10300" marB="10300" anchor="b"/>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 $987 </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solidFill>
                            <a:schemeClr val="dk1"/>
                          </a:solidFill>
                          <a:latin typeface="Aptos" panose="020B0004020202020204" pitchFamily="34" charset="0"/>
                        </a:rPr>
                        <a:t> $1,234</a:t>
                      </a:r>
                      <a:endParaRPr sz="1400" u="none" strike="noStrike" cap="none" dirty="0">
                        <a:solidFill>
                          <a:schemeClr val="dk1"/>
                        </a:solidFill>
                        <a:latin typeface="Aptos" panose="020B0004020202020204" pitchFamily="34" charset="0"/>
                      </a:endParaRPr>
                    </a:p>
                  </a:txBody>
                  <a:tcPr marL="10300" marR="10300" marT="10300" marB="10300" anchor="b">
                    <a:solidFill>
                      <a:schemeClr val="accent6">
                        <a:lumMod val="40000"/>
                        <a:lumOff val="60000"/>
                      </a:schemeClr>
                    </a:solidFill>
                  </a:tcPr>
                </a:tc>
                <a:extLst>
                  <a:ext uri="{0D108BD9-81ED-4DB2-BD59-A6C34878D82A}">
                    <a16:rowId xmlns:a16="http://schemas.microsoft.com/office/drawing/2014/main" val="10010"/>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glp1</a:t>
                      </a:r>
                      <a:endParaRPr sz="1400" u="none" strike="noStrike" cap="none" dirty="0">
                        <a:latin typeface="Aptos" panose="020B0004020202020204" pitchFamily="34" charset="0"/>
                      </a:endParaRPr>
                    </a:p>
                  </a:txBody>
                  <a:tcPr marL="10300" marR="10300" marT="10300" marB="10300" anchor="b">
                    <a:solidFill>
                      <a:schemeClr val="accent6">
                        <a:lumMod val="40000"/>
                        <a:lumOff val="60000"/>
                      </a:scheme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highlight>
                            <a:srgbClr val="FFFF00"/>
                          </a:highlight>
                          <a:latin typeface="Aptos" panose="020B0004020202020204" pitchFamily="34" charset="0"/>
                        </a:rPr>
                        <a:t>Generic</a:t>
                      </a:r>
                      <a:endParaRPr sz="1400" u="none" strike="noStrike" cap="none" dirty="0">
                        <a:highlight>
                          <a:srgbClr val="FFFF00"/>
                        </a:highlight>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Liraglutide</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1.0</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highlight>
                            <a:srgbClr val="FFFF00"/>
                          </a:highlight>
                          <a:latin typeface="Aptos" panose="020B0004020202020204" pitchFamily="34" charset="0"/>
                        </a:rPr>
                        <a:t> $360 </a:t>
                      </a:r>
                      <a:endParaRPr sz="1400" u="none" strike="noStrike" cap="none" dirty="0">
                        <a:highlight>
                          <a:srgbClr val="FFFF00"/>
                        </a:highlight>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solidFill>
                            <a:schemeClr val="dk1"/>
                          </a:solidFill>
                          <a:latin typeface="Aptos" panose="020B0004020202020204" pitchFamily="34" charset="0"/>
                        </a:rPr>
                        <a:t> $360</a:t>
                      </a:r>
                      <a:endParaRPr sz="1400" u="none" strike="noStrike" cap="none" dirty="0">
                        <a:solidFill>
                          <a:schemeClr val="dk1"/>
                        </a:solidFill>
                        <a:latin typeface="Aptos" panose="020B0004020202020204" pitchFamily="34" charset="0"/>
                      </a:endParaRPr>
                    </a:p>
                  </a:txBody>
                  <a:tcPr marL="10300" marR="10300" marT="10300" marB="10300" anchor="b">
                    <a:solidFill>
                      <a:schemeClr val="accent6">
                        <a:lumMod val="40000"/>
                        <a:lumOff val="60000"/>
                      </a:schemeClr>
                    </a:solidFill>
                  </a:tcPr>
                </a:tc>
                <a:extLst>
                  <a:ext uri="{0D108BD9-81ED-4DB2-BD59-A6C34878D82A}">
                    <a16:rowId xmlns:a16="http://schemas.microsoft.com/office/drawing/2014/main" val="10011"/>
                  </a:ext>
                </a:extLst>
              </a:tr>
              <a:tr h="276350">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sglt2</a:t>
                      </a:r>
                      <a:endParaRPr sz="1400" u="none" strike="noStrike" cap="none" dirty="0">
                        <a:latin typeface="Aptos" panose="020B0004020202020204" pitchFamily="34" charset="0"/>
                      </a:endParaRPr>
                    </a:p>
                  </a:txBody>
                  <a:tcPr marL="10300" marR="10300" marT="10300" marB="10300" anchor="b">
                    <a:solidFill>
                      <a:schemeClr val="accent5">
                        <a:lumMod val="60000"/>
                        <a:lumOff val="40000"/>
                      </a:scheme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Jardiance</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Empagliflozin</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a:latin typeface="Aptos" panose="020B0004020202020204" pitchFamily="34" charset="0"/>
                        </a:rPr>
                        <a:t>0.7-0.8</a:t>
                      </a:r>
                      <a:endParaRPr sz="1400" u="none" strike="noStrike" cap="none">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 $630</a:t>
                      </a:r>
                      <a:endParaRPr sz="1400" u="none" strike="noStrike" cap="none" dirty="0">
                        <a:latin typeface="Aptos" panose="020B0004020202020204" pitchFamily="34" charset="0"/>
                      </a:endParaRPr>
                    </a:p>
                  </a:txBody>
                  <a:tcPr marL="10300" marR="10300" marT="10300" marB="103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solidFill>
                            <a:schemeClr val="dk1"/>
                          </a:solidFill>
                          <a:latin typeface="Aptos" panose="020B0004020202020204" pitchFamily="34" charset="0"/>
                        </a:rPr>
                        <a:t> $788</a:t>
                      </a:r>
                      <a:endParaRPr sz="1400" u="none" strike="noStrike" cap="none" dirty="0">
                        <a:solidFill>
                          <a:schemeClr val="dk1"/>
                        </a:solidFill>
                        <a:latin typeface="Aptos" panose="020B0004020202020204" pitchFamily="34" charset="0"/>
                      </a:endParaRPr>
                    </a:p>
                  </a:txBody>
                  <a:tcPr marL="10300" marR="10300" marT="10300" marB="10300" anchor="b">
                    <a:solidFill>
                      <a:schemeClr val="accent5">
                        <a:lumMod val="60000"/>
                        <a:lumOff val="40000"/>
                      </a:schemeClr>
                    </a:solidFill>
                  </a:tcPr>
                </a:tc>
                <a:extLst>
                  <a:ext uri="{0D108BD9-81ED-4DB2-BD59-A6C34878D82A}">
                    <a16:rowId xmlns:a16="http://schemas.microsoft.com/office/drawing/2014/main" val="10012"/>
                  </a:ext>
                </a:extLst>
              </a:tr>
              <a:tr h="298874">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sglt2</a:t>
                      </a:r>
                      <a:endParaRPr sz="1400" u="none" strike="noStrike" cap="none" dirty="0">
                        <a:latin typeface="Aptos" panose="020B0004020202020204" pitchFamily="34" charset="0"/>
                      </a:endParaRPr>
                    </a:p>
                  </a:txBody>
                  <a:tcPr marL="4100" marR="4100" marT="4100" marB="4100" anchor="b">
                    <a:solidFill>
                      <a:schemeClr val="accent5">
                        <a:lumMod val="60000"/>
                        <a:lumOff val="40000"/>
                      </a:schemeClr>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Invokana</a:t>
                      </a:r>
                      <a:endParaRPr sz="1400" u="none" strike="noStrike" cap="none" dirty="0">
                        <a:latin typeface="Aptos" panose="020B0004020202020204" pitchFamily="34" charset="0"/>
                      </a:endParaRPr>
                    </a:p>
                  </a:txBody>
                  <a:tcPr marL="4100" marR="4100" marT="4100" marB="41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Canagliflozin</a:t>
                      </a:r>
                      <a:endParaRPr sz="1400" u="none" strike="noStrike" cap="none" dirty="0">
                        <a:latin typeface="Aptos" panose="020B0004020202020204" pitchFamily="34" charset="0"/>
                      </a:endParaRPr>
                    </a:p>
                  </a:txBody>
                  <a:tcPr marL="4100" marR="4100" marT="4100" marB="41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0.91</a:t>
                      </a:r>
                      <a:endParaRPr sz="1400" u="none" strike="noStrike" cap="none" dirty="0">
                        <a:latin typeface="Aptos" panose="020B0004020202020204" pitchFamily="34" charset="0"/>
                      </a:endParaRPr>
                    </a:p>
                  </a:txBody>
                  <a:tcPr marL="4100" marR="4100" marT="4100" marB="41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latin typeface="Aptos" panose="020B0004020202020204" pitchFamily="34" charset="0"/>
                        </a:rPr>
                        <a:t> $599</a:t>
                      </a:r>
                      <a:endParaRPr sz="1400" u="none" strike="noStrike" cap="none" dirty="0">
                        <a:latin typeface="Aptos" panose="020B0004020202020204" pitchFamily="34" charset="0"/>
                      </a:endParaRPr>
                    </a:p>
                  </a:txBody>
                  <a:tcPr marL="4100" marR="4100" marT="4100" marB="4100"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100" u="none" strike="noStrike" cap="none" dirty="0">
                          <a:solidFill>
                            <a:schemeClr val="dk1"/>
                          </a:solidFill>
                          <a:latin typeface="Aptos" panose="020B0004020202020204" pitchFamily="34" charset="0"/>
                        </a:rPr>
                        <a:t> $658 </a:t>
                      </a:r>
                      <a:endParaRPr sz="1400" u="none" strike="noStrike" cap="none" dirty="0">
                        <a:solidFill>
                          <a:schemeClr val="dk1"/>
                        </a:solidFill>
                        <a:latin typeface="Aptos" panose="020B0004020202020204" pitchFamily="34" charset="0"/>
                      </a:endParaRPr>
                    </a:p>
                  </a:txBody>
                  <a:tcPr marL="4100" marR="4100" marT="4100" marB="4100" anchor="b">
                    <a:solidFill>
                      <a:schemeClr val="accent5">
                        <a:lumMod val="60000"/>
                        <a:lumOff val="40000"/>
                      </a:schemeClr>
                    </a:solidFill>
                  </a:tcPr>
                </a:tc>
                <a:extLst>
                  <a:ext uri="{0D108BD9-81ED-4DB2-BD59-A6C34878D82A}">
                    <a16:rowId xmlns:a16="http://schemas.microsoft.com/office/drawing/2014/main" val="10013"/>
                  </a:ext>
                </a:extLst>
              </a:tr>
            </a:tbl>
          </a:graphicData>
        </a:graphic>
      </p:graphicFrame>
      <p:sp>
        <p:nvSpPr>
          <p:cNvPr id="104" name="Google Shape;104;p5"/>
          <p:cNvSpPr txBox="1"/>
          <p:nvPr/>
        </p:nvSpPr>
        <p:spPr>
          <a:xfrm>
            <a:off x="448266" y="0"/>
            <a:ext cx="7340177" cy="107717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900"/>
              <a:buFont typeface="Helvetica Neue"/>
              <a:buNone/>
            </a:pPr>
            <a:r>
              <a:rPr lang="en-US" sz="3200" dirty="0">
                <a:solidFill>
                  <a:srgbClr val="FFFFFF"/>
                </a:solidFill>
                <a:latin typeface="Aptos Display" panose="020B0004020202020204" pitchFamily="34" charset="0"/>
                <a:sym typeface="Helvetica Neue"/>
              </a:rPr>
              <a:t>Comparison of Anti-Diabetic Agents </a:t>
            </a:r>
            <a:endParaRPr sz="3200" dirty="0">
              <a:solidFill>
                <a:srgbClr val="FFFFFF"/>
              </a:solidFill>
              <a:latin typeface="Aptos Display" panose="020B0004020202020204" pitchFamily="34" charset="0"/>
              <a:sym typeface="Arial"/>
            </a:endParaRPr>
          </a:p>
          <a:p>
            <a:pPr marL="0" marR="0" lvl="0" indent="0" algn="l" rtl="0">
              <a:lnSpc>
                <a:spcPct val="100000"/>
              </a:lnSpc>
              <a:spcBef>
                <a:spcPts val="0"/>
              </a:spcBef>
              <a:spcAft>
                <a:spcPts val="0"/>
              </a:spcAft>
              <a:buClr>
                <a:srgbClr val="FFFFFF"/>
              </a:buClr>
              <a:buSzPts val="2800"/>
              <a:buFont typeface="Helvetica Neue"/>
              <a:buNone/>
            </a:pPr>
            <a:r>
              <a:rPr lang="en-US" sz="3200" dirty="0">
                <a:solidFill>
                  <a:srgbClr val="FFFFFF"/>
                </a:solidFill>
                <a:latin typeface="Aptos Display" panose="020B0004020202020204" pitchFamily="34" charset="0"/>
                <a:sym typeface="Helvetica Neue"/>
              </a:rPr>
              <a:t>A Deep Dive (post-2024 price) changes)</a:t>
            </a:r>
            <a:endParaRPr sz="3200" dirty="0">
              <a:solidFill>
                <a:srgbClr val="FFFFFF"/>
              </a:solidFill>
              <a:latin typeface="Aptos Display" panose="020B0004020202020204" pitchFamily="34" charset="0"/>
              <a:sym typeface="Arial"/>
            </a:endParaRPr>
          </a:p>
        </p:txBody>
      </p:sp>
      <p:sp>
        <p:nvSpPr>
          <p:cNvPr id="105" name="Google Shape;105;p5"/>
          <p:cNvSpPr/>
          <p:nvPr/>
        </p:nvSpPr>
        <p:spPr>
          <a:xfrm>
            <a:off x="-3" y="6238935"/>
            <a:ext cx="9144001"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6" name="Google Shape;106;p5" descr="Picture 7"/>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107" name="Google Shape;107;p5"/>
          <p:cNvSpPr txBox="1"/>
          <p:nvPr/>
        </p:nvSpPr>
        <p:spPr>
          <a:xfrm>
            <a:off x="477944" y="5902562"/>
            <a:ext cx="4105487" cy="269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Helvetica Neue"/>
              <a:buNone/>
            </a:pPr>
            <a:r>
              <a:rPr lang="en-US" sz="1200" b="0" i="0" u="none" strike="noStrike" cap="none">
                <a:solidFill>
                  <a:srgbClr val="000000"/>
                </a:solidFill>
                <a:latin typeface="Helvetica Neue"/>
                <a:ea typeface="Helvetica Neue"/>
                <a:cs typeface="Helvetica Neue"/>
                <a:sym typeface="Helvetica Neue"/>
              </a:rPr>
              <a:t>Note: dollars are pre-rebate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6834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4E1584-3F2C-BE74-1DC9-E5CF098A3D7D}"/>
              </a:ext>
            </a:extLst>
          </p:cNvPr>
          <p:cNvSpPr txBox="1"/>
          <p:nvPr/>
        </p:nvSpPr>
        <p:spPr>
          <a:xfrm>
            <a:off x="1066800" y="1219200"/>
            <a:ext cx="6629400" cy="4093428"/>
          </a:xfrm>
          <a:prstGeom prst="rect">
            <a:avLst/>
          </a:prstGeom>
          <a:noFill/>
        </p:spPr>
        <p:txBody>
          <a:bodyPr wrap="square">
            <a:spAutoFit/>
          </a:bodyPr>
          <a:lstStyle/>
          <a:p>
            <a:pPr marL="285750" indent="-285750">
              <a:buFont typeface="Wingdings" panose="05000000000000000000" pitchFamily="2" charset="2"/>
              <a:buChar char="§"/>
            </a:pPr>
            <a:r>
              <a:rPr lang="en-US" sz="2000" b="0" i="0" dirty="0">
                <a:solidFill>
                  <a:schemeClr val="tx1"/>
                </a:solidFill>
                <a:effectLst/>
                <a:latin typeface="Aptos" panose="020B0004020202020204" pitchFamily="34" charset="0"/>
              </a:rPr>
              <a:t>GLP-1s have become the best-selling drug class in 2024, with annual sales of nearly $</a:t>
            </a:r>
            <a:r>
              <a:rPr lang="en-US" sz="2000" dirty="0">
                <a:solidFill>
                  <a:schemeClr val="tx1"/>
                </a:solidFill>
                <a:latin typeface="Aptos" panose="020B0004020202020204" pitchFamily="34" charset="0"/>
              </a:rPr>
              <a:t>40</a:t>
            </a:r>
            <a:r>
              <a:rPr lang="en-US" sz="2000" b="0" i="0" dirty="0">
                <a:solidFill>
                  <a:schemeClr val="tx1"/>
                </a:solidFill>
                <a:effectLst/>
                <a:latin typeface="Aptos" panose="020B0004020202020204" pitchFamily="34" charset="0"/>
              </a:rPr>
              <a:t> billion</a:t>
            </a:r>
            <a:br>
              <a:rPr lang="en-US" sz="2000" dirty="0">
                <a:solidFill>
                  <a:schemeClr val="tx1"/>
                </a:solidFill>
                <a:latin typeface="Aptos" panose="020B0004020202020204" pitchFamily="34" charset="0"/>
              </a:rPr>
            </a:br>
            <a:endParaRPr lang="en-US" sz="2000" b="0" i="0" dirty="0">
              <a:solidFill>
                <a:schemeClr val="tx1"/>
              </a:solidFill>
              <a:effectLst/>
              <a:latin typeface="Aptos" panose="020B0004020202020204" pitchFamily="34" charset="0"/>
            </a:endParaRPr>
          </a:p>
          <a:p>
            <a:pPr marL="285750" indent="-285750">
              <a:buFont typeface="Wingdings" panose="05000000000000000000" pitchFamily="2" charset="2"/>
              <a:buChar char="§"/>
            </a:pPr>
            <a:r>
              <a:rPr lang="en-US" sz="2000" b="0" i="0" dirty="0">
                <a:solidFill>
                  <a:schemeClr val="tx1"/>
                </a:solidFill>
                <a:effectLst/>
                <a:latin typeface="Aptos" panose="020B0004020202020204" pitchFamily="34" charset="0"/>
              </a:rPr>
              <a:t>By 2030, annual sales are projected to exceed $120 billio</a:t>
            </a:r>
            <a:r>
              <a:rPr lang="en-US" sz="2000" dirty="0">
                <a:solidFill>
                  <a:schemeClr val="tx1"/>
                </a:solidFill>
                <a:latin typeface="Aptos" panose="020B0004020202020204" pitchFamily="34" charset="0"/>
              </a:rPr>
              <a:t>n</a:t>
            </a:r>
            <a:br>
              <a:rPr lang="en-US" sz="2000" dirty="0">
                <a:solidFill>
                  <a:schemeClr val="tx1"/>
                </a:solidFill>
                <a:latin typeface="Aptos" panose="020B0004020202020204" pitchFamily="34" charset="0"/>
              </a:rPr>
            </a:br>
            <a:endParaRPr lang="en-US" sz="2000" dirty="0">
              <a:solidFill>
                <a:schemeClr val="tx1"/>
              </a:solidFill>
              <a:latin typeface="Aptos" panose="020B0004020202020204" pitchFamily="34" charset="0"/>
            </a:endParaRPr>
          </a:p>
          <a:p>
            <a:pPr marL="285750" indent="-285750">
              <a:buFont typeface="Wingdings" panose="05000000000000000000" pitchFamily="2" charset="2"/>
              <a:buChar char="§"/>
            </a:pPr>
            <a:r>
              <a:rPr lang="en-US" sz="2000" b="0" i="0" dirty="0">
                <a:solidFill>
                  <a:schemeClr val="tx1"/>
                </a:solidFill>
                <a:effectLst/>
                <a:latin typeface="Aptos" panose="020B0004020202020204" pitchFamily="34" charset="0"/>
              </a:rPr>
              <a:t>The number of people taking GLP-1s in the US is expected to reach 30 million by 2030, which is about 9% of the population</a:t>
            </a:r>
          </a:p>
          <a:p>
            <a:pPr marL="285750" indent="-285750">
              <a:buFont typeface="Wingdings" panose="05000000000000000000" pitchFamily="2" charset="2"/>
              <a:buChar char="§"/>
            </a:pPr>
            <a:endParaRPr lang="en-US" sz="2000" dirty="0">
              <a:solidFill>
                <a:schemeClr val="tx1"/>
              </a:solidFill>
              <a:latin typeface="Aptos" panose="020B0004020202020204" pitchFamily="34" charset="0"/>
            </a:endParaRPr>
          </a:p>
          <a:p>
            <a:pPr marL="285750" indent="-285750">
              <a:buFont typeface="Wingdings" panose="05000000000000000000" pitchFamily="2" charset="2"/>
              <a:buChar char="§"/>
            </a:pPr>
            <a:r>
              <a:rPr lang="en-US" sz="2000" b="0" i="0" dirty="0">
                <a:solidFill>
                  <a:schemeClr val="tx1"/>
                </a:solidFill>
                <a:effectLst/>
                <a:latin typeface="Aptos" panose="020B0004020202020204" pitchFamily="34" charset="0"/>
              </a:rPr>
              <a:t>The US Inflation Reduction Act may lead to price negotiations for popular GLP-1s, which could result in a general price decrease</a:t>
            </a:r>
            <a:endParaRPr lang="en-US" sz="2000" dirty="0">
              <a:solidFill>
                <a:schemeClr val="tx1"/>
              </a:solidFill>
              <a:latin typeface="Aptos" panose="020B0004020202020204" pitchFamily="34" charset="0"/>
            </a:endParaRPr>
          </a:p>
        </p:txBody>
      </p:sp>
      <p:sp>
        <p:nvSpPr>
          <p:cNvPr id="5" name="TextBox 4">
            <a:extLst>
              <a:ext uri="{FF2B5EF4-FFF2-40B4-BE49-F238E27FC236}">
                <a16:creationId xmlns:a16="http://schemas.microsoft.com/office/drawing/2014/main" id="{C25F4975-FF83-6C5F-AD58-912F90719506}"/>
              </a:ext>
            </a:extLst>
          </p:cNvPr>
          <p:cNvSpPr txBox="1"/>
          <p:nvPr/>
        </p:nvSpPr>
        <p:spPr>
          <a:xfrm>
            <a:off x="914400" y="228600"/>
            <a:ext cx="6172200" cy="646331"/>
          </a:xfrm>
          <a:prstGeom prst="rect">
            <a:avLst/>
          </a:prstGeom>
          <a:noFill/>
        </p:spPr>
        <p:txBody>
          <a:bodyPr wrap="square">
            <a:spAutoFit/>
          </a:bodyPr>
          <a:lstStyle/>
          <a:p>
            <a:r>
              <a:rPr lang="en-US" sz="3600" b="0" dirty="0">
                <a:solidFill>
                  <a:schemeClr val="accent5">
                    <a:lumMod val="75000"/>
                  </a:schemeClr>
                </a:solidFill>
                <a:latin typeface="Helvetica" pitchFamily="2" charset="0"/>
              </a:rPr>
              <a:t>GLP1 Utilization Highlights</a:t>
            </a:r>
            <a:endParaRPr lang="en-US" sz="3600" dirty="0"/>
          </a:p>
        </p:txBody>
      </p:sp>
    </p:spTree>
    <p:extLst>
      <p:ext uri="{BB962C8B-B14F-4D97-AF65-F5344CB8AC3E}">
        <p14:creationId xmlns:p14="http://schemas.microsoft.com/office/powerpoint/2010/main" val="44579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0" name="Google Shape;180;p11"/>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1" name="Google Shape;181;p11"/>
          <p:cNvSpPr/>
          <p:nvPr/>
        </p:nvSpPr>
        <p:spPr>
          <a:xfrm flipH="1">
            <a:off x="-6" y="19938"/>
            <a:ext cx="9144011" cy="1574311"/>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2" name="Google Shape;182;p11"/>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83" name="Google Shape;183;p11" descr="Picture 7"/>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184" name="Google Shape;184;p11"/>
          <p:cNvSpPr txBox="1"/>
          <p:nvPr/>
        </p:nvSpPr>
        <p:spPr>
          <a:xfrm>
            <a:off x="2339975" y="2413000"/>
            <a:ext cx="4144010" cy="3511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8BA00"/>
              </a:buClr>
              <a:buSzPts val="1700"/>
              <a:buFont typeface="Helvetica Neue"/>
              <a:buNone/>
            </a:pPr>
            <a:r>
              <a:rPr lang="en-US" sz="1700" b="0" i="0" u="none" strike="noStrike" cap="none">
                <a:solidFill>
                  <a:srgbClr val="F8BA00"/>
                </a:solidFill>
                <a:latin typeface="Helvetica Neue"/>
                <a:ea typeface="Helvetica Neue"/>
                <a:cs typeface="Helvetica Neue"/>
                <a:sym typeface="Helvetica Neue"/>
              </a:rPr>
              <a:t>Indicated for Type 2 Diabetes</a:t>
            </a:r>
            <a:endParaRPr sz="1400" b="0" i="0" u="none" strike="noStrike" cap="none">
              <a:solidFill>
                <a:srgbClr val="000000"/>
              </a:solidFill>
              <a:latin typeface="Arial"/>
              <a:ea typeface="Arial"/>
              <a:cs typeface="Arial"/>
              <a:sym typeface="Arial"/>
            </a:endParaRPr>
          </a:p>
        </p:txBody>
      </p:sp>
      <p:sp>
        <p:nvSpPr>
          <p:cNvPr id="185" name="Google Shape;185;p11"/>
          <p:cNvSpPr txBox="1"/>
          <p:nvPr/>
        </p:nvSpPr>
        <p:spPr>
          <a:xfrm>
            <a:off x="1950085" y="5516880"/>
            <a:ext cx="5291455" cy="3511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AFEE"/>
              </a:buClr>
              <a:buSzPts val="1700"/>
              <a:buFont typeface="Helvetica Neue"/>
              <a:buNone/>
            </a:pPr>
            <a:r>
              <a:rPr lang="en-US" sz="1700" b="0" i="0" u="none" strike="noStrike" cap="none">
                <a:solidFill>
                  <a:srgbClr val="00AFEE"/>
                </a:solidFill>
                <a:latin typeface="Helvetica Neue"/>
                <a:ea typeface="Helvetica Neue"/>
                <a:cs typeface="Helvetica Neue"/>
                <a:sym typeface="Helvetica Neue"/>
              </a:rPr>
              <a:t>Indicated for Chronic Weight Management</a:t>
            </a:r>
            <a:endParaRPr sz="1400" b="0" i="0" u="none" strike="noStrike" cap="none">
              <a:solidFill>
                <a:srgbClr val="000000"/>
              </a:solidFill>
              <a:latin typeface="Arial"/>
              <a:ea typeface="Arial"/>
              <a:cs typeface="Arial"/>
              <a:sym typeface="Arial"/>
            </a:endParaRPr>
          </a:p>
        </p:txBody>
      </p:sp>
      <p:pic>
        <p:nvPicPr>
          <p:cNvPr id="186" name="Google Shape;186;p11" descr="Image"/>
          <p:cNvPicPr preferRelativeResize="0"/>
          <p:nvPr/>
        </p:nvPicPr>
        <p:blipFill rotWithShape="1">
          <a:blip r:embed="rId4">
            <a:alphaModFix/>
          </a:blip>
          <a:srcRect/>
          <a:stretch/>
        </p:blipFill>
        <p:spPr>
          <a:xfrm>
            <a:off x="161184" y="1930973"/>
            <a:ext cx="8664614" cy="235717"/>
          </a:xfrm>
          <a:prstGeom prst="rect">
            <a:avLst/>
          </a:prstGeom>
          <a:noFill/>
          <a:ln>
            <a:noFill/>
          </a:ln>
        </p:spPr>
      </p:pic>
      <p:sp>
        <p:nvSpPr>
          <p:cNvPr id="187" name="Google Shape;187;p11"/>
          <p:cNvSpPr txBox="1"/>
          <p:nvPr/>
        </p:nvSpPr>
        <p:spPr>
          <a:xfrm>
            <a:off x="569182" y="2786002"/>
            <a:ext cx="710003" cy="4216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100"/>
              <a:buFont typeface="Helvetica Neue"/>
              <a:buNone/>
            </a:pPr>
            <a:r>
              <a:rPr lang="en-US" sz="1100" b="1" i="0" u="none" strike="noStrike" cap="none">
                <a:solidFill>
                  <a:srgbClr val="000000"/>
                </a:solidFill>
                <a:latin typeface="Helvetica Neue"/>
                <a:ea typeface="Helvetica Neue"/>
                <a:cs typeface="Helvetica Neue"/>
                <a:sym typeface="Helvetica Neue"/>
              </a:rPr>
              <a:t>Byetta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exenatide</a:t>
            </a:r>
            <a:endParaRPr sz="1400" b="0" i="0" u="none" strike="noStrike" cap="none">
              <a:solidFill>
                <a:srgbClr val="000000"/>
              </a:solidFill>
              <a:latin typeface="Arial"/>
              <a:ea typeface="Arial"/>
              <a:cs typeface="Arial"/>
              <a:sym typeface="Arial"/>
            </a:endParaRPr>
          </a:p>
        </p:txBody>
      </p:sp>
      <p:sp>
        <p:nvSpPr>
          <p:cNvPr id="188" name="Google Shape;188;p11"/>
          <p:cNvSpPr txBox="1"/>
          <p:nvPr/>
        </p:nvSpPr>
        <p:spPr>
          <a:xfrm>
            <a:off x="2123189" y="2771893"/>
            <a:ext cx="709867" cy="4216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100"/>
              <a:buFont typeface="Helvetica Neue"/>
              <a:buNone/>
            </a:pPr>
            <a:r>
              <a:rPr lang="en-US" sz="1100" b="1" i="0" u="none" strike="noStrike" cap="none">
                <a:solidFill>
                  <a:srgbClr val="000000"/>
                </a:solidFill>
                <a:latin typeface="Helvetica Neue"/>
                <a:ea typeface="Helvetica Neue"/>
                <a:cs typeface="Helvetica Neue"/>
                <a:sym typeface="Helvetica Neue"/>
              </a:rPr>
              <a:t>Victoza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Iiraglutide</a:t>
            </a:r>
            <a:endParaRPr sz="1400" b="0" i="0" u="none" strike="noStrike" cap="none">
              <a:solidFill>
                <a:srgbClr val="000000"/>
              </a:solidFill>
              <a:latin typeface="Arial"/>
              <a:ea typeface="Arial"/>
              <a:cs typeface="Arial"/>
              <a:sym typeface="Arial"/>
            </a:endParaRPr>
          </a:p>
        </p:txBody>
      </p:sp>
      <p:sp>
        <p:nvSpPr>
          <p:cNvPr id="189" name="Google Shape;189;p11"/>
          <p:cNvSpPr txBox="1"/>
          <p:nvPr/>
        </p:nvSpPr>
        <p:spPr>
          <a:xfrm>
            <a:off x="3298037" y="2780607"/>
            <a:ext cx="779922" cy="4216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100"/>
              <a:buFont typeface="Helvetica Neue"/>
              <a:buNone/>
            </a:pPr>
            <a:r>
              <a:rPr lang="en-US" sz="1100" b="1" i="0" u="none" strike="noStrike" cap="none">
                <a:solidFill>
                  <a:srgbClr val="000000"/>
                </a:solidFill>
                <a:latin typeface="Helvetica Neue"/>
                <a:ea typeface="Helvetica Neue"/>
                <a:cs typeface="Helvetica Neue"/>
                <a:sym typeface="Helvetica Neue"/>
              </a:rPr>
              <a:t>Trulicity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dulaglutide</a:t>
            </a:r>
            <a:endParaRPr sz="1400" b="0" i="0" u="none" strike="noStrike" cap="none">
              <a:solidFill>
                <a:srgbClr val="000000"/>
              </a:solidFill>
              <a:latin typeface="Arial"/>
              <a:ea typeface="Arial"/>
              <a:cs typeface="Arial"/>
              <a:sym typeface="Arial"/>
            </a:endParaRPr>
          </a:p>
        </p:txBody>
      </p:sp>
      <p:sp>
        <p:nvSpPr>
          <p:cNvPr id="190" name="Google Shape;190;p11"/>
          <p:cNvSpPr txBox="1"/>
          <p:nvPr/>
        </p:nvSpPr>
        <p:spPr>
          <a:xfrm>
            <a:off x="4323204" y="2784593"/>
            <a:ext cx="857412" cy="4216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100"/>
              <a:buFont typeface="Helvetica Neue"/>
              <a:buNone/>
            </a:pPr>
            <a:r>
              <a:rPr lang="en-US" sz="1100" b="1" i="0" u="none" strike="noStrike" cap="none">
                <a:solidFill>
                  <a:srgbClr val="000000"/>
                </a:solidFill>
                <a:latin typeface="Helvetica Neue"/>
                <a:ea typeface="Helvetica Neue"/>
                <a:cs typeface="Helvetica Neue"/>
                <a:sym typeface="Helvetica Neue"/>
              </a:rPr>
              <a:t>Ozempic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semaglutide</a:t>
            </a:r>
            <a:endParaRPr sz="1400" b="0" i="0" u="none" strike="noStrike" cap="none">
              <a:solidFill>
                <a:srgbClr val="000000"/>
              </a:solidFill>
              <a:latin typeface="Arial"/>
              <a:ea typeface="Arial"/>
              <a:cs typeface="Arial"/>
              <a:sym typeface="Arial"/>
            </a:endParaRPr>
          </a:p>
        </p:txBody>
      </p:sp>
      <p:sp>
        <p:nvSpPr>
          <p:cNvPr id="191" name="Google Shape;191;p11"/>
          <p:cNvSpPr txBox="1"/>
          <p:nvPr/>
        </p:nvSpPr>
        <p:spPr>
          <a:xfrm>
            <a:off x="4825434" y="3224178"/>
            <a:ext cx="1190904" cy="4216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100"/>
              <a:buFont typeface="Helvetica Neue"/>
              <a:buNone/>
            </a:pPr>
            <a:r>
              <a:rPr lang="en-US" sz="1100" b="1" i="0" u="none" strike="noStrike" cap="none">
                <a:solidFill>
                  <a:srgbClr val="000000"/>
                </a:solidFill>
                <a:latin typeface="Helvetica Neue"/>
                <a:ea typeface="Helvetica Neue"/>
                <a:cs typeface="Helvetica Neue"/>
                <a:sym typeface="Helvetica Neue"/>
              </a:rPr>
              <a:t>Bydureon BCise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exenatide er</a:t>
            </a:r>
            <a:endParaRPr sz="1400" b="0" i="0" u="none" strike="noStrike" cap="none">
              <a:solidFill>
                <a:srgbClr val="000000"/>
              </a:solidFill>
              <a:latin typeface="Arial"/>
              <a:ea typeface="Arial"/>
              <a:cs typeface="Arial"/>
              <a:sym typeface="Arial"/>
            </a:endParaRPr>
          </a:p>
        </p:txBody>
      </p:sp>
      <p:sp>
        <p:nvSpPr>
          <p:cNvPr id="192" name="Google Shape;192;p11"/>
          <p:cNvSpPr txBox="1"/>
          <p:nvPr/>
        </p:nvSpPr>
        <p:spPr>
          <a:xfrm>
            <a:off x="5705592" y="2780607"/>
            <a:ext cx="857411" cy="4216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100"/>
              <a:buFont typeface="Helvetica Neue"/>
              <a:buNone/>
            </a:pPr>
            <a:r>
              <a:rPr lang="en-US" sz="1100" b="1" i="0" u="none" strike="noStrike" cap="none">
                <a:solidFill>
                  <a:srgbClr val="000000"/>
                </a:solidFill>
                <a:latin typeface="Helvetica Neue"/>
                <a:ea typeface="Helvetica Neue"/>
                <a:cs typeface="Helvetica Neue"/>
                <a:sym typeface="Helvetica Neue"/>
              </a:rPr>
              <a:t>Rybelsus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semaglutide</a:t>
            </a:r>
            <a:endParaRPr sz="1400" b="0" i="0" u="none" strike="noStrike" cap="none">
              <a:solidFill>
                <a:srgbClr val="000000"/>
              </a:solidFill>
              <a:latin typeface="Arial"/>
              <a:ea typeface="Arial"/>
              <a:cs typeface="Arial"/>
              <a:sym typeface="Arial"/>
            </a:endParaRPr>
          </a:p>
        </p:txBody>
      </p:sp>
      <p:sp>
        <p:nvSpPr>
          <p:cNvPr id="193" name="Google Shape;193;p11"/>
          <p:cNvSpPr txBox="1"/>
          <p:nvPr/>
        </p:nvSpPr>
        <p:spPr>
          <a:xfrm>
            <a:off x="7343864" y="2784593"/>
            <a:ext cx="748680" cy="4216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100"/>
              <a:buFont typeface="Helvetica Neue"/>
              <a:buNone/>
            </a:pPr>
            <a:r>
              <a:rPr lang="en-US" sz="1100" b="1" i="0" u="none" strike="noStrike" cap="none">
                <a:solidFill>
                  <a:srgbClr val="000000"/>
                </a:solidFill>
                <a:latin typeface="Helvetica Neue"/>
                <a:ea typeface="Helvetica Neue"/>
                <a:cs typeface="Helvetica Neue"/>
                <a:sym typeface="Helvetica Neue"/>
              </a:rPr>
              <a:t>Mounjaro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tirzepatide</a:t>
            </a:r>
            <a:endParaRPr sz="1400" b="0" i="0" u="none" strike="noStrike" cap="none">
              <a:solidFill>
                <a:srgbClr val="000000"/>
              </a:solidFill>
              <a:latin typeface="Arial"/>
              <a:ea typeface="Arial"/>
              <a:cs typeface="Arial"/>
              <a:sym typeface="Arial"/>
            </a:endParaRPr>
          </a:p>
        </p:txBody>
      </p:sp>
      <p:sp>
        <p:nvSpPr>
          <p:cNvPr id="194" name="Google Shape;194;p11"/>
          <p:cNvSpPr txBox="1"/>
          <p:nvPr/>
        </p:nvSpPr>
        <p:spPr>
          <a:xfrm>
            <a:off x="3452945" y="5040815"/>
            <a:ext cx="702091" cy="4216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100"/>
              <a:buFont typeface="Helvetica Neue"/>
              <a:buNone/>
            </a:pPr>
            <a:r>
              <a:rPr lang="en-US" sz="1100" b="1" i="0" u="none" strike="noStrike" cap="none">
                <a:solidFill>
                  <a:srgbClr val="000000"/>
                </a:solidFill>
                <a:latin typeface="Helvetica Neue"/>
                <a:ea typeface="Helvetica Neue"/>
                <a:cs typeface="Helvetica Neue"/>
                <a:sym typeface="Helvetica Neue"/>
              </a:rPr>
              <a:t>Saxenda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liraglutide</a:t>
            </a:r>
            <a:endParaRPr sz="1400" b="0" i="0" u="none" strike="noStrike" cap="none">
              <a:solidFill>
                <a:srgbClr val="000000"/>
              </a:solidFill>
              <a:latin typeface="Arial"/>
              <a:ea typeface="Arial"/>
              <a:cs typeface="Arial"/>
              <a:sym typeface="Arial"/>
            </a:endParaRPr>
          </a:p>
        </p:txBody>
      </p:sp>
      <p:sp>
        <p:nvSpPr>
          <p:cNvPr id="195" name="Google Shape;195;p11"/>
          <p:cNvSpPr txBox="1"/>
          <p:nvPr/>
        </p:nvSpPr>
        <p:spPr>
          <a:xfrm>
            <a:off x="6726928" y="5026528"/>
            <a:ext cx="857412" cy="4216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100"/>
              <a:buFont typeface="Helvetica Neue"/>
              <a:buNone/>
            </a:pPr>
            <a:r>
              <a:rPr lang="en-US" sz="1100" b="1" i="0" u="none" strike="noStrike" cap="none">
                <a:solidFill>
                  <a:srgbClr val="000000"/>
                </a:solidFill>
                <a:latin typeface="Helvetica Neue"/>
                <a:ea typeface="Helvetica Neue"/>
                <a:cs typeface="Helvetica Neue"/>
                <a:sym typeface="Helvetica Neue"/>
              </a:rPr>
              <a:t>Wegovy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semaglutied</a:t>
            </a:r>
            <a:endParaRPr sz="1400" b="0" i="0" u="none" strike="noStrike" cap="none">
              <a:solidFill>
                <a:srgbClr val="000000"/>
              </a:solidFill>
              <a:latin typeface="Arial"/>
              <a:ea typeface="Arial"/>
              <a:cs typeface="Arial"/>
              <a:sym typeface="Arial"/>
            </a:endParaRPr>
          </a:p>
        </p:txBody>
      </p:sp>
      <p:sp>
        <p:nvSpPr>
          <p:cNvPr id="196" name="Google Shape;196;p11"/>
          <p:cNvSpPr txBox="1"/>
          <p:nvPr/>
        </p:nvSpPr>
        <p:spPr>
          <a:xfrm>
            <a:off x="7830260" y="5028115"/>
            <a:ext cx="779171" cy="4216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100"/>
              <a:buFont typeface="Helvetica Neue"/>
              <a:buNone/>
            </a:pPr>
            <a:r>
              <a:rPr lang="en-US" sz="1100" b="1" i="0" u="none" strike="noStrike" cap="none">
                <a:solidFill>
                  <a:srgbClr val="000000"/>
                </a:solidFill>
                <a:latin typeface="Helvetica Neue"/>
                <a:ea typeface="Helvetica Neue"/>
                <a:cs typeface="Helvetica Neue"/>
                <a:sym typeface="Helvetica Neue"/>
              </a:rPr>
              <a:t>Zepbound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Helvetica Neue"/>
              <a:buNone/>
            </a:pPr>
            <a:r>
              <a:rPr lang="en-US" sz="1100" b="0" i="0" u="none" strike="noStrike" cap="none">
                <a:solidFill>
                  <a:srgbClr val="000000"/>
                </a:solidFill>
                <a:latin typeface="Helvetica Neue"/>
                <a:ea typeface="Helvetica Neue"/>
                <a:cs typeface="Helvetica Neue"/>
                <a:sym typeface="Helvetica Neue"/>
              </a:rPr>
              <a:t>tirzepatide</a:t>
            </a:r>
            <a:endParaRPr sz="1400" b="0" i="0" u="none" strike="noStrike" cap="none">
              <a:solidFill>
                <a:srgbClr val="000000"/>
              </a:solidFill>
              <a:latin typeface="Arial"/>
              <a:ea typeface="Arial"/>
              <a:cs typeface="Arial"/>
              <a:sym typeface="Arial"/>
            </a:endParaRPr>
          </a:p>
        </p:txBody>
      </p:sp>
      <p:pic>
        <p:nvPicPr>
          <p:cNvPr id="197" name="Google Shape;197;p11" descr="Image"/>
          <p:cNvPicPr preferRelativeResize="0"/>
          <p:nvPr/>
        </p:nvPicPr>
        <p:blipFill rotWithShape="1">
          <a:blip r:embed="rId5">
            <a:alphaModFix/>
          </a:blip>
          <a:srcRect/>
          <a:stretch/>
        </p:blipFill>
        <p:spPr>
          <a:xfrm>
            <a:off x="293048" y="3225731"/>
            <a:ext cx="8532504" cy="1829362"/>
          </a:xfrm>
          <a:prstGeom prst="rect">
            <a:avLst/>
          </a:prstGeom>
          <a:noFill/>
          <a:ln>
            <a:noFill/>
          </a:ln>
        </p:spPr>
      </p:pic>
      <p:sp>
        <p:nvSpPr>
          <p:cNvPr id="198" name="Google Shape;198;p11"/>
          <p:cNvSpPr txBox="1"/>
          <p:nvPr/>
        </p:nvSpPr>
        <p:spPr>
          <a:xfrm>
            <a:off x="474590" y="317820"/>
            <a:ext cx="8242200" cy="978900"/>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FFFFFF"/>
              </a:buClr>
              <a:buSzPts val="3200"/>
              <a:buFont typeface="Helvetica Neue"/>
              <a:buNone/>
            </a:pPr>
            <a:r>
              <a:rPr lang="en-US" sz="3200" b="0" i="0" u="none" strike="noStrike" cap="none">
                <a:solidFill>
                  <a:srgbClr val="FFFFFF"/>
                </a:solidFill>
                <a:latin typeface="Helvetica Neue"/>
                <a:ea typeface="Helvetica Neue"/>
                <a:cs typeface="Helvetica Neue"/>
                <a:sym typeface="Helvetica Neue"/>
              </a:rPr>
              <a:t>Timeline of GLP-1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FFFFFF"/>
              </a:buClr>
              <a:buSzPts val="3200"/>
              <a:buFont typeface="Helvetica Neue"/>
              <a:buNone/>
            </a:pPr>
            <a:r>
              <a:rPr lang="en-US" sz="3200" b="0" i="0" u="none" strike="noStrike" cap="none">
                <a:solidFill>
                  <a:srgbClr val="FFFFFF"/>
                </a:solidFill>
                <a:latin typeface="Helvetica Neue"/>
                <a:ea typeface="Helvetica Neue"/>
                <a:cs typeface="Helvetica Neue"/>
                <a:sym typeface="Helvetica Neue"/>
              </a:rPr>
              <a:t>Agonist Approvals</a:t>
            </a:r>
            <a:endParaRPr sz="1400" b="0" i="0" u="none" strike="noStrike" cap="none">
              <a:solidFill>
                <a:srgbClr val="000000"/>
              </a:solidFill>
              <a:latin typeface="Arial"/>
              <a:ea typeface="Arial"/>
              <a:cs typeface="Arial"/>
              <a:sym typeface="Arial"/>
            </a:endParaRPr>
          </a:p>
        </p:txBody>
      </p:sp>
      <p:sp>
        <p:nvSpPr>
          <p:cNvPr id="199" name="Google Shape;199;p11"/>
          <p:cNvSpPr/>
          <p:nvPr/>
        </p:nvSpPr>
        <p:spPr>
          <a:xfrm>
            <a:off x="107896" y="1898247"/>
            <a:ext cx="857840" cy="2865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p:nvPr/>
        </p:nvSpPr>
        <p:spPr>
          <a:xfrm>
            <a:off x="6428035" y="5760230"/>
            <a:ext cx="1630898" cy="3073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Source: JP Morgan</a:t>
            </a:r>
            <a:endParaRPr sz="1400" b="0" i="0" u="none" strike="noStrike" cap="none">
              <a:solidFill>
                <a:srgbClr val="000000"/>
              </a:solidFill>
              <a:latin typeface="Arial"/>
              <a:ea typeface="Arial"/>
              <a:cs typeface="Arial"/>
              <a:sym typeface="Arial"/>
            </a:endParaRPr>
          </a:p>
        </p:txBody>
      </p:sp>
      <p:sp>
        <p:nvSpPr>
          <p:cNvPr id="250" name="Google Shape;250;p15"/>
          <p:cNvSpPr/>
          <p:nvPr/>
        </p:nvSpPr>
        <p:spPr>
          <a:xfrm rot="10800000" flipH="1">
            <a:off x="0" y="-4"/>
            <a:ext cx="9144001" cy="1575967"/>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1" name="Google Shape;251;p15"/>
          <p:cNvSpPr/>
          <p:nvPr/>
        </p:nvSpPr>
        <p:spPr>
          <a:xfrm>
            <a:off x="-4" y="-2"/>
            <a:ext cx="6096650" cy="1575465"/>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2" name="Google Shape;252;p15"/>
          <p:cNvSpPr/>
          <p:nvPr/>
        </p:nvSpPr>
        <p:spPr>
          <a:xfrm flipH="1">
            <a:off x="-7" y="-1"/>
            <a:ext cx="9144011" cy="1574311"/>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3" name="Google Shape;253;p15"/>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54" name="Google Shape;254;p15" descr="Picture 7"/>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55" name="Google Shape;255;p15"/>
          <p:cNvSpPr txBox="1"/>
          <p:nvPr/>
        </p:nvSpPr>
        <p:spPr>
          <a:xfrm>
            <a:off x="396821" y="285060"/>
            <a:ext cx="5303000" cy="10058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Helvetica Neue"/>
              <a:buNone/>
            </a:pPr>
            <a:r>
              <a:rPr lang="en-US" sz="3000" b="0" i="0" u="none" strike="noStrike" cap="none">
                <a:solidFill>
                  <a:srgbClr val="FFFFFF"/>
                </a:solidFill>
                <a:latin typeface="Helvetica Neue"/>
                <a:ea typeface="Helvetica Neue"/>
                <a:cs typeface="Helvetica Neue"/>
                <a:sym typeface="Helvetica Neue"/>
              </a:rPr>
              <a:t>The U.S. obesity market is expanding rapidly</a:t>
            </a:r>
            <a:endParaRPr sz="1400" b="0" i="0" u="none" strike="noStrike" cap="none">
              <a:solidFill>
                <a:srgbClr val="000000"/>
              </a:solidFill>
              <a:latin typeface="Arial"/>
              <a:ea typeface="Arial"/>
              <a:cs typeface="Arial"/>
              <a:sym typeface="Arial"/>
            </a:endParaRPr>
          </a:p>
        </p:txBody>
      </p:sp>
      <p:pic>
        <p:nvPicPr>
          <p:cNvPr id="256" name="Google Shape;256;p15" descr="Image"/>
          <p:cNvPicPr preferRelativeResize="0"/>
          <p:nvPr/>
        </p:nvPicPr>
        <p:blipFill rotWithShape="1">
          <a:blip r:embed="rId4">
            <a:alphaModFix/>
          </a:blip>
          <a:srcRect/>
          <a:stretch/>
        </p:blipFill>
        <p:spPr>
          <a:xfrm>
            <a:off x="879599" y="1750285"/>
            <a:ext cx="7384802" cy="3953062"/>
          </a:xfrm>
          <a:prstGeom prst="rect">
            <a:avLst/>
          </a:prstGeom>
          <a:noFill/>
          <a:ln>
            <a:noFill/>
          </a:ln>
        </p:spPr>
      </p:pic>
      <p:sp>
        <p:nvSpPr>
          <p:cNvPr id="257" name="Google Shape;257;p15"/>
          <p:cNvSpPr txBox="1"/>
          <p:nvPr/>
        </p:nvSpPr>
        <p:spPr>
          <a:xfrm>
            <a:off x="967176" y="2029877"/>
            <a:ext cx="2123496" cy="3073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en-US" sz="1400" b="1" i="0" u="none" strike="noStrike" cap="none" dirty="0">
                <a:solidFill>
                  <a:srgbClr val="000000"/>
                </a:solidFill>
                <a:latin typeface="Helvetica Neue"/>
                <a:ea typeface="Helvetica Neue"/>
                <a:cs typeface="Helvetica Neue"/>
                <a:sym typeface="Helvetica Neue"/>
              </a:rPr>
              <a:t>53% CAGR 2022-2030</a:t>
            </a:r>
            <a:endParaRPr sz="1400" b="0" i="0" u="none" strike="noStrike" cap="none" dirty="0">
              <a:solidFill>
                <a:srgbClr val="000000"/>
              </a:solidFill>
              <a:latin typeface="Arial"/>
              <a:ea typeface="Arial"/>
              <a:cs typeface="Arial"/>
              <a:sym typeface="Arial"/>
            </a:endParaRPr>
          </a:p>
        </p:txBody>
      </p:sp>
      <p:sp>
        <p:nvSpPr>
          <p:cNvPr id="258" name="Google Shape;258;p15"/>
          <p:cNvSpPr txBox="1"/>
          <p:nvPr/>
        </p:nvSpPr>
        <p:spPr>
          <a:xfrm>
            <a:off x="3384675" y="2399949"/>
            <a:ext cx="3088749" cy="497837"/>
          </a:xfrm>
          <a:prstGeom prst="rect">
            <a:avLst/>
          </a:prstGeom>
          <a:noFill/>
          <a:ln>
            <a:noFill/>
          </a:ln>
        </p:spPr>
        <p:txBody>
          <a:bodyPr spcFirstLastPara="1" wrap="square" lIns="45700" tIns="45700" rIns="45700" bIns="45700" anchor="t" anchorCtr="0">
            <a:spAutoFit/>
          </a:bodyPr>
          <a:lstStyle/>
          <a:p>
            <a:pPr marL="240665" marR="0" lvl="0" indent="-240665" algn="l" rtl="0">
              <a:lnSpc>
                <a:spcPct val="100000"/>
              </a:lnSpc>
              <a:spcBef>
                <a:spcPts val="0"/>
              </a:spcBef>
              <a:spcAft>
                <a:spcPts val="0"/>
              </a:spcAft>
              <a:buClr>
                <a:srgbClr val="000000"/>
              </a:buClr>
              <a:buSzPts val="1300"/>
              <a:buFont typeface="Helvetica Neue"/>
              <a:buAutoNum type="arabicPeriod"/>
            </a:pPr>
            <a:r>
              <a:rPr lang="en-US" sz="1300" b="0" i="0" u="none" strike="noStrike" cap="none">
                <a:solidFill>
                  <a:srgbClr val="000000"/>
                </a:solidFill>
                <a:latin typeface="Helvetica Neue"/>
                <a:ea typeface="Helvetica Neue"/>
                <a:cs typeface="Helvetica Neue"/>
                <a:sym typeface="Helvetica Neue"/>
              </a:rPr>
              <a:t>Includes commercial penetration and </a:t>
            </a:r>
            <a:endParaRPr sz="1400" b="0" i="0" u="none" strike="noStrike" cap="none">
              <a:solidFill>
                <a:srgbClr val="000000"/>
              </a:solidFill>
              <a:latin typeface="Arial"/>
              <a:ea typeface="Arial"/>
              <a:cs typeface="Arial"/>
              <a:sym typeface="Arial"/>
            </a:endParaRPr>
          </a:p>
          <a:p>
            <a:pPr marL="240665" marR="0" lvl="0" indent="-240665" algn="l" rtl="0">
              <a:lnSpc>
                <a:spcPct val="100000"/>
              </a:lnSpc>
              <a:spcBef>
                <a:spcPts val="0"/>
              </a:spcBef>
              <a:spcAft>
                <a:spcPts val="0"/>
              </a:spcAft>
              <a:buClr>
                <a:srgbClr val="000000"/>
              </a:buClr>
              <a:buSzPts val="1300"/>
              <a:buFont typeface="Helvetica Neue"/>
              <a:buAutoNum type="arabicPeriod"/>
            </a:pPr>
            <a:r>
              <a:rPr lang="en-US" sz="1300" b="0" i="0" u="none" strike="noStrike" cap="none">
                <a:solidFill>
                  <a:srgbClr val="000000"/>
                </a:solidFill>
                <a:latin typeface="Helvetica Neue"/>
                <a:ea typeface="Helvetica Neue"/>
                <a:cs typeface="Helvetica Neue"/>
                <a:sym typeface="Helvetica Neue"/>
              </a:rPr>
              <a:t>Start of Medicare coverage</a:t>
            </a:r>
            <a:endParaRPr sz="1400" b="0" i="0" u="none" strike="noStrike" cap="none">
              <a:solidFill>
                <a:srgbClr val="000000"/>
              </a:solidFill>
              <a:latin typeface="Arial"/>
              <a:ea typeface="Arial"/>
              <a:cs typeface="Arial"/>
              <a:sym typeface="Arial"/>
            </a:endParaRPr>
          </a:p>
        </p:txBody>
      </p:sp>
      <p:sp>
        <p:nvSpPr>
          <p:cNvPr id="259" name="Google Shape;259;p15"/>
          <p:cNvSpPr txBox="1"/>
          <p:nvPr/>
        </p:nvSpPr>
        <p:spPr>
          <a:xfrm>
            <a:off x="2237082" y="3114294"/>
            <a:ext cx="3149997" cy="497837"/>
          </a:xfrm>
          <a:prstGeom prst="rect">
            <a:avLst/>
          </a:prstGeom>
          <a:noFill/>
          <a:ln>
            <a:noFill/>
          </a:ln>
        </p:spPr>
        <p:txBody>
          <a:bodyPr spcFirstLastPara="1" wrap="square" lIns="45700" tIns="45700" rIns="45700" bIns="45700" anchor="t" anchorCtr="0">
            <a:spAutoFit/>
          </a:bodyPr>
          <a:lstStyle/>
          <a:p>
            <a:pPr marL="228600" marR="0" lvl="0" indent="-228600" algn="l" rtl="0">
              <a:lnSpc>
                <a:spcPct val="100000"/>
              </a:lnSpc>
              <a:spcBef>
                <a:spcPts val="0"/>
              </a:spcBef>
              <a:spcAft>
                <a:spcPts val="0"/>
              </a:spcAft>
              <a:buClr>
                <a:srgbClr val="000000"/>
              </a:buClr>
              <a:buSzPts val="1300"/>
              <a:buFont typeface="Helvetica Neue"/>
              <a:buAutoNum type="arabicPeriod"/>
            </a:pPr>
            <a:r>
              <a:rPr lang="en-US" sz="1300" b="0" i="0" u="none" strike="noStrike" cap="none">
                <a:solidFill>
                  <a:srgbClr val="000000"/>
                </a:solidFill>
                <a:latin typeface="Helvetica Neue"/>
                <a:ea typeface="Helvetica Neue"/>
                <a:cs typeface="Helvetica Neue"/>
                <a:sym typeface="Helvetica Neue"/>
              </a:rPr>
              <a:t>Inflection in commercial coverage and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300"/>
              <a:buFont typeface="Helvetica Neue"/>
              <a:buAutoNum type="arabicPeriod"/>
            </a:pPr>
            <a:r>
              <a:rPr lang="en-US" sz="1300" b="0" i="0" u="none" strike="noStrike" cap="none">
                <a:solidFill>
                  <a:srgbClr val="000000"/>
                </a:solidFill>
                <a:latin typeface="Helvetica Neue"/>
                <a:ea typeface="Helvetica Neue"/>
                <a:cs typeface="Helvetica Neue"/>
                <a:sym typeface="Helvetica Neue"/>
              </a:rPr>
              <a:t>Significant mfg capacity expansion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 name="Google Shape;61;p2"/>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flipH="1">
            <a:off x="-6" y="19938"/>
            <a:ext cx="9144011" cy="1574311"/>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2"/>
          <p:cNvSpPr txBox="1"/>
          <p:nvPr/>
        </p:nvSpPr>
        <p:spPr>
          <a:xfrm>
            <a:off x="412271" y="1689943"/>
            <a:ext cx="8319455" cy="584735"/>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000000"/>
              </a:buClr>
              <a:buSzPts val="2040"/>
              <a:buFont typeface="Arial"/>
              <a:buChar char="•"/>
            </a:pPr>
            <a:r>
              <a:rPr lang="en-US" sz="1600" b="0" i="0" u="none" strike="noStrike" cap="none" dirty="0">
                <a:solidFill>
                  <a:srgbClr val="000000"/>
                </a:solidFill>
                <a:latin typeface="Helvetica" pitchFamily="2" charset="0"/>
                <a:sym typeface="Arial"/>
              </a:rPr>
              <a:t>Traditional PBM member </a:t>
            </a:r>
            <a:r>
              <a:rPr lang="en-US" sz="1600" dirty="0">
                <a:latin typeface="Helvetica" pitchFamily="2" charset="0"/>
              </a:rPr>
              <a:t>u</a:t>
            </a:r>
            <a:r>
              <a:rPr lang="en-US" sz="1600" b="0" i="0" u="none" strike="noStrike" cap="none" dirty="0">
                <a:solidFill>
                  <a:srgbClr val="000000"/>
                </a:solidFill>
                <a:latin typeface="Helvetica" pitchFamily="2" charset="0"/>
                <a:sym typeface="Arial"/>
              </a:rPr>
              <a:t>tilization and cost is trending over 70% higher than </a:t>
            </a:r>
            <a:br>
              <a:rPr lang="en-US" sz="1600" b="0" i="0" u="none" strike="noStrike" cap="none" dirty="0">
                <a:solidFill>
                  <a:srgbClr val="000000"/>
                </a:solidFill>
                <a:latin typeface="Helvetica" pitchFamily="2" charset="0"/>
                <a:sym typeface="Arial"/>
              </a:rPr>
            </a:br>
            <a:r>
              <a:rPr lang="en-US" sz="1600" b="0" i="0" u="none" strike="noStrike" cap="none" dirty="0">
                <a:solidFill>
                  <a:srgbClr val="000000"/>
                </a:solidFill>
                <a:latin typeface="Helvetica" pitchFamily="2" charset="0"/>
                <a:sym typeface="Arial"/>
              </a:rPr>
              <a:t>US-Rx Care client experience for the same date range.</a:t>
            </a:r>
            <a:endParaRPr sz="1600" b="0" i="0" u="none" strike="noStrike" cap="none" dirty="0">
              <a:solidFill>
                <a:srgbClr val="000000"/>
              </a:solidFill>
              <a:latin typeface="Helvetica" pitchFamily="2" charset="0"/>
              <a:sym typeface="Arial"/>
            </a:endParaRPr>
          </a:p>
        </p:txBody>
      </p:sp>
      <p:sp>
        <p:nvSpPr>
          <p:cNvPr id="67" name="Google Shape;67;p2"/>
          <p:cNvSpPr txBox="1"/>
          <p:nvPr/>
        </p:nvSpPr>
        <p:spPr>
          <a:xfrm>
            <a:off x="500380" y="476885"/>
            <a:ext cx="8049260"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200"/>
              <a:buFont typeface="Helvetica Neue"/>
              <a:buNone/>
            </a:pPr>
            <a:r>
              <a:rPr lang="en-US" sz="3600" b="0" i="0" u="none" strike="noStrike" cap="none" dirty="0">
                <a:solidFill>
                  <a:srgbClr val="FFFFFF"/>
                </a:solidFill>
                <a:latin typeface="Helvetica" pitchFamily="2" charset="0"/>
                <a:ea typeface="Helvetica Neue"/>
                <a:cs typeface="Helvetica Neue"/>
                <a:sym typeface="Helvetica Neue"/>
              </a:rPr>
              <a:t>GLP1 Utilization Comparison</a:t>
            </a:r>
            <a:endParaRPr sz="3600" b="0" i="0" u="none" strike="noStrike" cap="none" dirty="0">
              <a:solidFill>
                <a:srgbClr val="000000"/>
              </a:solidFill>
              <a:latin typeface="Helvetica" pitchFamily="2" charset="0"/>
              <a:ea typeface="Arial"/>
              <a:cs typeface="Arial"/>
              <a:sym typeface="Arial"/>
            </a:endParaRPr>
          </a:p>
        </p:txBody>
      </p:sp>
      <p:sp>
        <p:nvSpPr>
          <p:cNvPr id="68" name="Google Shape;68;p2"/>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9" name="Google Shape;69;p2" descr="Picture 7"/>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4" name="TextBox 3">
            <a:extLst>
              <a:ext uri="{FF2B5EF4-FFF2-40B4-BE49-F238E27FC236}">
                <a16:creationId xmlns:a16="http://schemas.microsoft.com/office/drawing/2014/main" id="{63F85FFE-815B-70B6-BC57-59DE379166BF}"/>
              </a:ext>
            </a:extLst>
          </p:cNvPr>
          <p:cNvSpPr txBox="1"/>
          <p:nvPr/>
        </p:nvSpPr>
        <p:spPr>
          <a:xfrm>
            <a:off x="5375994" y="5778205"/>
            <a:ext cx="3557384" cy="215444"/>
          </a:xfrm>
          <a:prstGeom prst="rect">
            <a:avLst/>
          </a:prstGeom>
          <a:noFill/>
        </p:spPr>
        <p:txBody>
          <a:bodyPr wrap="none" rtlCol="0">
            <a:spAutoFit/>
          </a:bodyPr>
          <a:lstStyle/>
          <a:p>
            <a:r>
              <a:rPr lang="en-US" sz="800" dirty="0">
                <a:latin typeface="Helvetica" pitchFamily="2" charset="0"/>
              </a:rPr>
              <a:t>Source: Employer claims history, September 2023 through February 2024</a:t>
            </a:r>
          </a:p>
        </p:txBody>
      </p:sp>
      <p:sp>
        <p:nvSpPr>
          <p:cNvPr id="5" name="TextBox 4">
            <a:extLst>
              <a:ext uri="{FF2B5EF4-FFF2-40B4-BE49-F238E27FC236}">
                <a16:creationId xmlns:a16="http://schemas.microsoft.com/office/drawing/2014/main" id="{481B5C24-89F2-A556-CB56-6D87A96C06D0}"/>
              </a:ext>
            </a:extLst>
          </p:cNvPr>
          <p:cNvSpPr txBox="1"/>
          <p:nvPr/>
        </p:nvSpPr>
        <p:spPr>
          <a:xfrm>
            <a:off x="313639" y="2338210"/>
            <a:ext cx="2768895" cy="246221"/>
          </a:xfrm>
          <a:prstGeom prst="rect">
            <a:avLst/>
          </a:prstGeom>
          <a:noFill/>
        </p:spPr>
        <p:txBody>
          <a:bodyPr wrap="square" rtlCol="0">
            <a:spAutoFit/>
          </a:bodyPr>
          <a:lstStyle/>
          <a:p>
            <a:r>
              <a:rPr lang="en-US" sz="1000" b="1" dirty="0">
                <a:latin typeface="Helvetica" pitchFamily="2" charset="0"/>
              </a:rPr>
              <a:t>Percent of Members on a GLP1</a:t>
            </a:r>
          </a:p>
        </p:txBody>
      </p:sp>
      <p:sp>
        <p:nvSpPr>
          <p:cNvPr id="8" name="TextBox 7">
            <a:extLst>
              <a:ext uri="{FF2B5EF4-FFF2-40B4-BE49-F238E27FC236}">
                <a16:creationId xmlns:a16="http://schemas.microsoft.com/office/drawing/2014/main" id="{E04E2A19-D5BC-550C-5760-E28D1013296D}"/>
              </a:ext>
            </a:extLst>
          </p:cNvPr>
          <p:cNvSpPr txBox="1"/>
          <p:nvPr/>
        </p:nvSpPr>
        <p:spPr>
          <a:xfrm>
            <a:off x="4667409" y="2332226"/>
            <a:ext cx="2858475" cy="246221"/>
          </a:xfrm>
          <a:prstGeom prst="rect">
            <a:avLst/>
          </a:prstGeom>
          <a:noFill/>
        </p:spPr>
        <p:txBody>
          <a:bodyPr wrap="none" rtlCol="0">
            <a:spAutoFit/>
          </a:bodyPr>
          <a:lstStyle/>
          <a:p>
            <a:r>
              <a:rPr lang="en-US" sz="1000" b="1" dirty="0">
                <a:latin typeface="Helvetica" pitchFamily="2" charset="0"/>
              </a:rPr>
              <a:t>Pharmacy Charges Per Member Per Month*</a:t>
            </a:r>
          </a:p>
        </p:txBody>
      </p:sp>
      <p:sp>
        <p:nvSpPr>
          <p:cNvPr id="9" name="TextBox 8">
            <a:extLst>
              <a:ext uri="{FF2B5EF4-FFF2-40B4-BE49-F238E27FC236}">
                <a16:creationId xmlns:a16="http://schemas.microsoft.com/office/drawing/2014/main" id="{2B4D0C0E-84A6-4FA4-C7E3-2D9B7F52A3B3}"/>
              </a:ext>
            </a:extLst>
          </p:cNvPr>
          <p:cNvSpPr txBox="1"/>
          <p:nvPr/>
        </p:nvSpPr>
        <p:spPr>
          <a:xfrm>
            <a:off x="290250" y="5540076"/>
            <a:ext cx="4041491" cy="400110"/>
          </a:xfrm>
          <a:prstGeom prst="rect">
            <a:avLst/>
          </a:prstGeom>
          <a:noFill/>
        </p:spPr>
        <p:txBody>
          <a:bodyPr wrap="none" rtlCol="0">
            <a:spAutoFit/>
          </a:bodyPr>
          <a:lstStyle/>
          <a:p>
            <a:r>
              <a:rPr lang="en-US" sz="1000" b="1" dirty="0">
                <a:latin typeface="Helvetica" pitchFamily="2" charset="0"/>
              </a:rPr>
              <a:t>* Pharmacy Charges = Ingredient Cost</a:t>
            </a:r>
            <a:br>
              <a:rPr lang="en-US" sz="1000" b="1" dirty="0">
                <a:latin typeface="Helvetica" pitchFamily="2" charset="0"/>
              </a:rPr>
            </a:br>
            <a:r>
              <a:rPr lang="en-US" sz="1000" b="1" dirty="0">
                <a:latin typeface="Helvetica" pitchFamily="2" charset="0"/>
              </a:rPr>
              <a:t>  Members include primary insured individuals plus dependents</a:t>
            </a:r>
          </a:p>
        </p:txBody>
      </p:sp>
      <p:pic>
        <p:nvPicPr>
          <p:cNvPr id="6" name="Picture 5">
            <a:extLst>
              <a:ext uri="{FF2B5EF4-FFF2-40B4-BE49-F238E27FC236}">
                <a16:creationId xmlns:a16="http://schemas.microsoft.com/office/drawing/2014/main" id="{EAD29895-20F2-8894-5188-9AE8B6EC6ADB}"/>
              </a:ext>
            </a:extLst>
          </p:cNvPr>
          <p:cNvPicPr>
            <a:picLocks noChangeAspect="1"/>
          </p:cNvPicPr>
          <p:nvPr/>
        </p:nvPicPr>
        <p:blipFill>
          <a:blip r:embed="rId4"/>
          <a:stretch>
            <a:fillRect/>
          </a:stretch>
        </p:blipFill>
        <p:spPr>
          <a:xfrm>
            <a:off x="289820" y="2810929"/>
            <a:ext cx="4091240" cy="2443808"/>
          </a:xfrm>
          <a:prstGeom prst="rect">
            <a:avLst/>
          </a:prstGeom>
        </p:spPr>
      </p:pic>
      <p:pic>
        <p:nvPicPr>
          <p:cNvPr id="10" name="Picture 9">
            <a:extLst>
              <a:ext uri="{FF2B5EF4-FFF2-40B4-BE49-F238E27FC236}">
                <a16:creationId xmlns:a16="http://schemas.microsoft.com/office/drawing/2014/main" id="{B83B580F-0905-BCB9-02AC-043138674EDA}"/>
              </a:ext>
            </a:extLst>
          </p:cNvPr>
          <p:cNvPicPr>
            <a:picLocks noChangeAspect="1"/>
          </p:cNvPicPr>
          <p:nvPr/>
        </p:nvPicPr>
        <p:blipFill>
          <a:blip r:embed="rId5"/>
          <a:stretch>
            <a:fillRect/>
          </a:stretch>
        </p:blipFill>
        <p:spPr>
          <a:xfrm>
            <a:off x="4688921" y="2810929"/>
            <a:ext cx="4131989" cy="2465031"/>
          </a:xfrm>
          <a:prstGeom prst="rect">
            <a:avLst/>
          </a:prstGeom>
        </p:spPr>
      </p:pic>
      <p:sp>
        <p:nvSpPr>
          <p:cNvPr id="2" name="TextBox 1">
            <a:extLst>
              <a:ext uri="{FF2B5EF4-FFF2-40B4-BE49-F238E27FC236}">
                <a16:creationId xmlns:a16="http://schemas.microsoft.com/office/drawing/2014/main" id="{A55EE43C-70CF-CA31-C50D-FD51FC6E518C}"/>
              </a:ext>
            </a:extLst>
          </p:cNvPr>
          <p:cNvSpPr txBox="1"/>
          <p:nvPr/>
        </p:nvSpPr>
        <p:spPr>
          <a:xfrm>
            <a:off x="3409750" y="5014106"/>
            <a:ext cx="550151" cy="400110"/>
          </a:xfrm>
          <a:prstGeom prst="rect">
            <a:avLst/>
          </a:prstGeom>
          <a:solidFill>
            <a:schemeClr val="bg1"/>
          </a:solidFill>
          <a:ln>
            <a:noFill/>
          </a:ln>
        </p:spPr>
        <p:txBody>
          <a:bodyPr wrap="none" rtlCol="0">
            <a:spAutoFit/>
          </a:bodyPr>
          <a:lstStyle/>
          <a:p>
            <a:r>
              <a:rPr lang="en-US" sz="1000" dirty="0"/>
              <a:t>Optum</a:t>
            </a:r>
          </a:p>
          <a:p>
            <a:r>
              <a:rPr lang="en-US" sz="1000" dirty="0"/>
              <a:t>Client</a:t>
            </a:r>
          </a:p>
        </p:txBody>
      </p:sp>
      <p:sp>
        <p:nvSpPr>
          <p:cNvPr id="3" name="TextBox 2">
            <a:extLst>
              <a:ext uri="{FF2B5EF4-FFF2-40B4-BE49-F238E27FC236}">
                <a16:creationId xmlns:a16="http://schemas.microsoft.com/office/drawing/2014/main" id="{D7BB6C7D-5CC8-A7EA-CF0D-A9B41203C688}"/>
              </a:ext>
            </a:extLst>
          </p:cNvPr>
          <p:cNvSpPr txBox="1"/>
          <p:nvPr/>
        </p:nvSpPr>
        <p:spPr>
          <a:xfrm>
            <a:off x="7848600" y="5028666"/>
            <a:ext cx="550151" cy="400110"/>
          </a:xfrm>
          <a:prstGeom prst="rect">
            <a:avLst/>
          </a:prstGeom>
          <a:solidFill>
            <a:schemeClr val="bg1"/>
          </a:solidFill>
          <a:ln>
            <a:noFill/>
          </a:ln>
        </p:spPr>
        <p:txBody>
          <a:bodyPr wrap="none" rtlCol="0">
            <a:spAutoFit/>
          </a:bodyPr>
          <a:lstStyle/>
          <a:p>
            <a:r>
              <a:rPr lang="en-US" sz="1000" dirty="0"/>
              <a:t>Optum</a:t>
            </a:r>
          </a:p>
          <a:p>
            <a:r>
              <a:rPr lang="en-US" sz="1000" dirty="0"/>
              <a:t>Client</a:t>
            </a:r>
          </a:p>
        </p:txBody>
      </p:sp>
    </p:spTree>
    <p:extLst>
      <p:ext uri="{BB962C8B-B14F-4D97-AF65-F5344CB8AC3E}">
        <p14:creationId xmlns:p14="http://schemas.microsoft.com/office/powerpoint/2010/main" val="376258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7"/>
          <p:cNvSpPr/>
          <p:nvPr/>
        </p:nvSpPr>
        <p:spPr>
          <a:xfrm rot="10800000" flipH="1">
            <a:off x="0" y="-4"/>
            <a:ext cx="9144001" cy="1575967"/>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3" name="Google Shape;293;p17"/>
          <p:cNvSpPr/>
          <p:nvPr/>
        </p:nvSpPr>
        <p:spPr>
          <a:xfrm>
            <a:off x="-4" y="-2"/>
            <a:ext cx="6096650" cy="1575465"/>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4" name="Google Shape;294;p17"/>
          <p:cNvSpPr/>
          <p:nvPr/>
        </p:nvSpPr>
        <p:spPr>
          <a:xfrm flipH="1">
            <a:off x="-7" y="-1"/>
            <a:ext cx="9144011" cy="1574311"/>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5" name="Google Shape;295;p17"/>
          <p:cNvSpPr txBox="1"/>
          <p:nvPr/>
        </p:nvSpPr>
        <p:spPr>
          <a:xfrm>
            <a:off x="335182" y="513660"/>
            <a:ext cx="7871846" cy="548637"/>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FFFFFF"/>
              </a:buClr>
              <a:buSzPts val="3000"/>
              <a:buFont typeface="Helvetica Neue"/>
              <a:buNone/>
            </a:pPr>
            <a:r>
              <a:rPr lang="en-US" sz="3000" b="0" i="0" u="none" strike="noStrike" cap="none">
                <a:solidFill>
                  <a:srgbClr val="FFFFFF"/>
                </a:solidFill>
                <a:latin typeface="Helvetica Neue"/>
                <a:ea typeface="Helvetica Neue"/>
                <a:cs typeface="Helvetica Neue"/>
                <a:sym typeface="Helvetica Neue"/>
              </a:rPr>
              <a:t>Weight Loss Management</a:t>
            </a:r>
            <a:endParaRPr sz="1400" b="0" i="0" u="none" strike="noStrike" cap="none">
              <a:solidFill>
                <a:srgbClr val="000000"/>
              </a:solidFill>
              <a:latin typeface="Arial"/>
              <a:ea typeface="Arial"/>
              <a:cs typeface="Arial"/>
              <a:sym typeface="Arial"/>
            </a:endParaRPr>
          </a:p>
        </p:txBody>
      </p:sp>
      <p:graphicFrame>
        <p:nvGraphicFramePr>
          <p:cNvPr id="296" name="Google Shape;296;p17"/>
          <p:cNvGraphicFramePr/>
          <p:nvPr/>
        </p:nvGraphicFramePr>
        <p:xfrm>
          <a:off x="437540" y="1788741"/>
          <a:ext cx="8316300" cy="4255038"/>
        </p:xfrm>
        <a:graphic>
          <a:graphicData uri="http://schemas.openxmlformats.org/drawingml/2006/table">
            <a:tbl>
              <a:tblPr>
                <a:noFill/>
                <a:tableStyleId>{55A7011E-A0A0-4A3D-B772-C0321684020F}</a:tableStyleId>
              </a:tblPr>
              <a:tblGrid>
                <a:gridCol w="6555325">
                  <a:extLst>
                    <a:ext uri="{9D8B030D-6E8A-4147-A177-3AD203B41FA5}">
                      <a16:colId xmlns:a16="http://schemas.microsoft.com/office/drawing/2014/main" val="20000"/>
                    </a:ext>
                  </a:extLst>
                </a:gridCol>
                <a:gridCol w="1760975">
                  <a:extLst>
                    <a:ext uri="{9D8B030D-6E8A-4147-A177-3AD203B41FA5}">
                      <a16:colId xmlns:a16="http://schemas.microsoft.com/office/drawing/2014/main" val="20001"/>
                    </a:ext>
                  </a:extLst>
                </a:gridCol>
              </a:tblGrid>
              <a:tr h="1404000">
                <a:tc>
                  <a:txBody>
                    <a:bodyPr/>
                    <a:lstStyle/>
                    <a:p>
                      <a:pPr marL="0" marR="0" lvl="0" indent="0" algn="l" rtl="0">
                        <a:lnSpc>
                          <a:spcPct val="120000"/>
                        </a:lnSpc>
                        <a:spcBef>
                          <a:spcPts val="0"/>
                        </a:spcBef>
                        <a:spcAft>
                          <a:spcPts val="0"/>
                        </a:spcAft>
                        <a:buClr>
                          <a:srgbClr val="365B9B"/>
                        </a:buClr>
                        <a:buSzPts val="1200"/>
                        <a:buFont typeface="Helvetica Neue"/>
                        <a:buNone/>
                      </a:pPr>
                      <a:r>
                        <a:rPr lang="en-US" sz="1200" b="1" u="none" strike="noStrike" cap="none">
                          <a:solidFill>
                            <a:srgbClr val="365B9B"/>
                          </a:solidFill>
                          <a:latin typeface="Helvetica Neue"/>
                          <a:ea typeface="Helvetica Neue"/>
                          <a:cs typeface="Helvetica Neue"/>
                          <a:sym typeface="Helvetica Neue"/>
                        </a:rPr>
                        <a:t>Change Lifestyle and Habits</a:t>
                      </a:r>
                      <a:endParaRPr sz="1400" u="none" strike="noStrike" cap="none"/>
                    </a:p>
                    <a:p>
                      <a:pPr marL="171450" marR="0" lvl="1" indent="-171450" algn="l" rtl="0">
                        <a:lnSpc>
                          <a:spcPct val="100000"/>
                        </a:lnSpc>
                        <a:spcBef>
                          <a:spcPts val="0"/>
                        </a:spcBef>
                        <a:spcAft>
                          <a:spcPts val="0"/>
                        </a:spcAft>
                        <a:buClr>
                          <a:schemeClr val="dk1"/>
                        </a:buClr>
                        <a:buSzPts val="1200"/>
                        <a:buFont typeface="Arial"/>
                        <a:buChar char="•"/>
                      </a:pPr>
                      <a:r>
                        <a:rPr lang="en-US" sz="1200" u="none" strike="noStrike" cap="none">
                          <a:latin typeface="Helvetica Neue"/>
                          <a:ea typeface="Helvetica Neue"/>
                          <a:cs typeface="Helvetica Neue"/>
                          <a:sym typeface="Helvetica Neue"/>
                        </a:rPr>
                        <a:t>Avoid sugary drinks.</a:t>
                      </a:r>
                      <a:endParaRPr sz="1400" u="none" strike="noStrike" cap="none"/>
                    </a:p>
                    <a:p>
                      <a:pPr marL="171450" marR="0" lvl="1" indent="-171450" algn="l" rtl="0">
                        <a:lnSpc>
                          <a:spcPct val="100000"/>
                        </a:lnSpc>
                        <a:spcBef>
                          <a:spcPts val="0"/>
                        </a:spcBef>
                        <a:spcAft>
                          <a:spcPts val="0"/>
                        </a:spcAft>
                        <a:buClr>
                          <a:schemeClr val="dk1"/>
                        </a:buClr>
                        <a:buSzPts val="1200"/>
                        <a:buFont typeface="Arial"/>
                        <a:buChar char="•"/>
                      </a:pPr>
                      <a:r>
                        <a:rPr lang="en-US" sz="1200" u="none" strike="noStrike" cap="none">
                          <a:latin typeface="Helvetica Neue"/>
                          <a:ea typeface="Helvetica Neue"/>
                          <a:cs typeface="Helvetica Neue"/>
                          <a:sym typeface="Helvetica Neue"/>
                        </a:rPr>
                        <a:t>Adopt the right diet – avoid processed and junk foods, eat green vegetables, Mediterranean diet is a great option. </a:t>
                      </a:r>
                      <a:endParaRPr sz="1400" u="none" strike="noStrike" cap="none"/>
                    </a:p>
                    <a:p>
                      <a:pPr marL="171450" marR="0" lvl="1" indent="-171450" algn="l" rtl="0">
                        <a:lnSpc>
                          <a:spcPct val="100000"/>
                        </a:lnSpc>
                        <a:spcBef>
                          <a:spcPts val="0"/>
                        </a:spcBef>
                        <a:spcAft>
                          <a:spcPts val="0"/>
                        </a:spcAft>
                        <a:buClr>
                          <a:schemeClr val="dk1"/>
                        </a:buClr>
                        <a:buSzPts val="1200"/>
                        <a:buFont typeface="Arial"/>
                        <a:buChar char="•"/>
                      </a:pPr>
                      <a:r>
                        <a:rPr lang="en-US" sz="1200" u="none" strike="noStrike" cap="none">
                          <a:latin typeface="Helvetica Neue"/>
                          <a:ea typeface="Helvetica Neue"/>
                          <a:cs typeface="Helvetica Neue"/>
                          <a:sym typeface="Helvetica Neue"/>
                        </a:rPr>
                        <a:t>Meal prep-once a week. Intermittent fasting also works (eat only lunch and dinner).</a:t>
                      </a:r>
                      <a:endParaRPr sz="1400" u="none" strike="noStrike" cap="none"/>
                    </a:p>
                    <a:p>
                      <a:pPr marL="171450" marR="0" lvl="1" indent="-171450" algn="l" rtl="0">
                        <a:lnSpc>
                          <a:spcPct val="100000"/>
                        </a:lnSpc>
                        <a:spcBef>
                          <a:spcPts val="0"/>
                        </a:spcBef>
                        <a:spcAft>
                          <a:spcPts val="0"/>
                        </a:spcAft>
                        <a:buClr>
                          <a:schemeClr val="dk1"/>
                        </a:buClr>
                        <a:buSzPts val="1200"/>
                        <a:buFont typeface="Arial"/>
                        <a:buChar char="•"/>
                      </a:pPr>
                      <a:r>
                        <a:rPr lang="en-US" sz="1200" u="none" strike="noStrike" cap="none">
                          <a:latin typeface="Helvetica Neue"/>
                          <a:ea typeface="Helvetica Neue"/>
                          <a:cs typeface="Helvetica Neue"/>
                          <a:sym typeface="Helvetica Neue"/>
                        </a:rPr>
                        <a:t>Get active - take daily walks, swim, play sports, take fitness classes, do yoga or Pilates, and use weights at a gym. Sleep 7-9 hours daily.</a:t>
                      </a:r>
                      <a:endParaRPr sz="1400" u="none" strike="noStrike" cap="none"/>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365B9B"/>
                        </a:buClr>
                        <a:buSzPts val="1200"/>
                        <a:buFont typeface="Arial"/>
                        <a:buNone/>
                      </a:pPr>
                      <a:r>
                        <a:rPr lang="en-US" sz="1200" b="1" u="none" strike="noStrike" cap="none">
                          <a:solidFill>
                            <a:srgbClr val="365B9B"/>
                          </a:solidFill>
                        </a:rPr>
                        <a:t>Education, advocacy, case management, diet programs</a:t>
                      </a:r>
                      <a:endParaRPr sz="1400" u="none" strike="noStrike" cap="none"/>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2166000">
                <a:tc>
                  <a:txBody>
                    <a:bodyPr/>
                    <a:lstStyle/>
                    <a:p>
                      <a:pPr marL="0" marR="0" lvl="0" indent="0" algn="l" rtl="0">
                        <a:lnSpc>
                          <a:spcPct val="120000"/>
                        </a:lnSpc>
                        <a:spcBef>
                          <a:spcPts val="0"/>
                        </a:spcBef>
                        <a:spcAft>
                          <a:spcPts val="0"/>
                        </a:spcAft>
                        <a:buClr>
                          <a:srgbClr val="365B9B"/>
                        </a:buClr>
                        <a:buSzPts val="1200"/>
                        <a:buFont typeface="Helvetica Neue"/>
                        <a:buNone/>
                      </a:pPr>
                      <a:r>
                        <a:rPr lang="en-US" sz="1200" b="1" u="none" strike="noStrike" cap="none" dirty="0">
                          <a:solidFill>
                            <a:srgbClr val="365B9B"/>
                          </a:solidFill>
                          <a:latin typeface="Helvetica Neue"/>
                          <a:ea typeface="Helvetica Neue"/>
                          <a:cs typeface="Helvetica Neue"/>
                          <a:sym typeface="Helvetica Neue"/>
                        </a:rPr>
                        <a:t>Appropriate Use of Medications</a:t>
                      </a:r>
                      <a:endParaRPr sz="1400" u="none" strike="noStrike" cap="none" dirty="0"/>
                    </a:p>
                    <a:p>
                      <a:pPr marL="171450" marR="0" lvl="0" indent="-171450" algn="l" rtl="0">
                        <a:lnSpc>
                          <a:spcPct val="100000"/>
                        </a:lnSpc>
                        <a:spcBef>
                          <a:spcPts val="0"/>
                        </a:spcBef>
                        <a:spcAft>
                          <a:spcPts val="0"/>
                        </a:spcAft>
                        <a:buClr>
                          <a:srgbClr val="222222"/>
                        </a:buClr>
                        <a:buSzPts val="1200"/>
                        <a:buFont typeface="Arial"/>
                        <a:buChar char="•"/>
                      </a:pPr>
                      <a:r>
                        <a:rPr lang="en-US" sz="1200" u="none" strike="noStrike" cap="none" dirty="0">
                          <a:solidFill>
                            <a:srgbClr val="222222"/>
                          </a:solidFill>
                          <a:latin typeface="Helvetica Neue"/>
                          <a:ea typeface="Helvetica Neue"/>
                          <a:cs typeface="Helvetica Neue"/>
                          <a:sym typeface="Helvetica Neue"/>
                        </a:rPr>
                        <a:t>Generics/OTCs</a:t>
                      </a:r>
                      <a:endParaRPr sz="1400" u="none" strike="noStrike" cap="none" dirty="0"/>
                    </a:p>
                    <a:p>
                      <a:pPr marL="171450" marR="0" lvl="0" indent="-171450" algn="l" rtl="0">
                        <a:lnSpc>
                          <a:spcPct val="100000"/>
                        </a:lnSpc>
                        <a:spcBef>
                          <a:spcPts val="0"/>
                        </a:spcBef>
                        <a:spcAft>
                          <a:spcPts val="0"/>
                        </a:spcAft>
                        <a:buClr>
                          <a:srgbClr val="222222"/>
                        </a:buClr>
                        <a:buSzPts val="1200"/>
                        <a:buFont typeface="Arial"/>
                        <a:buChar char="•"/>
                      </a:pPr>
                      <a:r>
                        <a:rPr lang="en-US" sz="1200" u="none" strike="noStrike" cap="none" dirty="0">
                          <a:solidFill>
                            <a:srgbClr val="222222"/>
                          </a:solidFill>
                          <a:latin typeface="Helvetica Neue"/>
                          <a:ea typeface="Helvetica Neue"/>
                          <a:cs typeface="Helvetica Neue"/>
                          <a:sym typeface="Helvetica Neue"/>
                        </a:rPr>
                        <a:t>Glucagon-like peptide-1 (GLP-1) receptor agonists</a:t>
                      </a:r>
                      <a:endParaRPr sz="1400" u="none" strike="noStrike" cap="none" dirty="0"/>
                    </a:p>
                    <a:p>
                      <a:pPr marL="0" marR="0" lvl="1" indent="228600" algn="l" rtl="0">
                        <a:lnSpc>
                          <a:spcPct val="100000"/>
                        </a:lnSpc>
                        <a:spcBef>
                          <a:spcPts val="0"/>
                        </a:spcBef>
                        <a:spcAft>
                          <a:spcPts val="0"/>
                        </a:spcAft>
                        <a:buClr>
                          <a:srgbClr val="222222"/>
                        </a:buClr>
                        <a:buSzPts val="1200"/>
                        <a:buFont typeface="Helvetica Neue"/>
                        <a:buNone/>
                      </a:pPr>
                      <a:r>
                        <a:rPr lang="en-US" sz="1200" u="none" strike="noStrike" cap="none" dirty="0">
                          <a:solidFill>
                            <a:srgbClr val="222222"/>
                          </a:solidFill>
                          <a:latin typeface="Helvetica Neue"/>
                          <a:ea typeface="Helvetica Neue"/>
                          <a:cs typeface="Helvetica Neue"/>
                          <a:sym typeface="Helvetica Neue"/>
                        </a:rPr>
                        <a:t>- Victoza/Saxenda (liraglutide) daily injection, $816 / $1,349</a:t>
                      </a:r>
                      <a:endParaRPr sz="1400" u="none" strike="noStrike" cap="none" dirty="0"/>
                    </a:p>
                    <a:p>
                      <a:pPr marL="0" marR="0" lvl="1" indent="228600" algn="l" rtl="0">
                        <a:lnSpc>
                          <a:spcPct val="100000"/>
                        </a:lnSpc>
                        <a:spcBef>
                          <a:spcPts val="0"/>
                        </a:spcBef>
                        <a:spcAft>
                          <a:spcPts val="0"/>
                        </a:spcAft>
                        <a:buClr>
                          <a:schemeClr val="dk1"/>
                        </a:buClr>
                        <a:buSzPts val="1200"/>
                        <a:buFont typeface="Helvetica Neue"/>
                        <a:buNone/>
                      </a:pPr>
                      <a:r>
                        <a:rPr lang="en-US" sz="1200" u="none" strike="noStrike" cap="none" dirty="0">
                          <a:latin typeface="Helvetica Neue"/>
                          <a:ea typeface="Helvetica Neue"/>
                          <a:cs typeface="Helvetica Neue"/>
                          <a:sym typeface="Helvetica Neue"/>
                        </a:rPr>
                        <a:t>- Ozempic/Rybelsus/Wegovy (semaglutide), $969 / $1,349</a:t>
                      </a:r>
                      <a:endParaRPr sz="1400" u="none" strike="noStrike" cap="none" dirty="0"/>
                    </a:p>
                    <a:p>
                      <a:pPr marL="0" marR="0" lvl="1" indent="228600" algn="l" rtl="0">
                        <a:lnSpc>
                          <a:spcPct val="100000"/>
                        </a:lnSpc>
                        <a:spcBef>
                          <a:spcPts val="0"/>
                        </a:spcBef>
                        <a:spcAft>
                          <a:spcPts val="0"/>
                        </a:spcAft>
                        <a:buClr>
                          <a:srgbClr val="222222"/>
                        </a:buClr>
                        <a:buSzPts val="1200"/>
                        <a:buFont typeface="Helvetica Neue"/>
                        <a:buNone/>
                      </a:pPr>
                      <a:r>
                        <a:rPr lang="en-US" sz="1200" u="none" strike="noStrike" cap="none" dirty="0">
                          <a:solidFill>
                            <a:srgbClr val="222222"/>
                          </a:solidFill>
                          <a:latin typeface="Helvetica Neue"/>
                          <a:ea typeface="Helvetica Neue"/>
                          <a:cs typeface="Helvetica Neue"/>
                          <a:sym typeface="Helvetica Neue"/>
                        </a:rPr>
                        <a:t>- Mounjaro/Zepbound (tirzepatide), $1,069 / $1,059 </a:t>
                      </a:r>
                      <a:endParaRPr sz="1400" u="none" strike="noStrike" cap="none" dirty="0"/>
                    </a:p>
                    <a:p>
                      <a:pPr marL="0" marR="0" lvl="1" indent="228600" algn="l" rtl="0">
                        <a:lnSpc>
                          <a:spcPct val="100000"/>
                        </a:lnSpc>
                        <a:spcBef>
                          <a:spcPts val="0"/>
                        </a:spcBef>
                        <a:spcAft>
                          <a:spcPts val="0"/>
                        </a:spcAft>
                        <a:buClr>
                          <a:srgbClr val="222222"/>
                        </a:buClr>
                        <a:buSzPts val="1200"/>
                        <a:buFont typeface="Helvetica Neue"/>
                        <a:buNone/>
                      </a:pPr>
                      <a:r>
                        <a:rPr lang="en-US" sz="1200" u="none" strike="noStrike" cap="none" dirty="0">
                          <a:solidFill>
                            <a:srgbClr val="222222"/>
                          </a:solidFill>
                          <a:latin typeface="Helvetica Neue"/>
                          <a:ea typeface="Helvetica Neue"/>
                          <a:cs typeface="Helvetica Neue"/>
                          <a:sym typeface="Helvetica Neue"/>
                        </a:rPr>
                        <a:t>  (price increases with dose increases)</a:t>
                      </a:r>
                      <a:br>
                        <a:rPr lang="en-US" sz="1200" u="none" strike="noStrike" cap="none" dirty="0">
                          <a:solidFill>
                            <a:srgbClr val="222222"/>
                          </a:solidFill>
                          <a:latin typeface="Helvetica Neue"/>
                          <a:ea typeface="Helvetica Neue"/>
                          <a:cs typeface="Helvetica Neue"/>
                          <a:sym typeface="Helvetica Neue"/>
                        </a:rPr>
                      </a:b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dirty="0">
                          <a:latin typeface="Helvetica Neue"/>
                          <a:ea typeface="Helvetica Neue"/>
                          <a:cs typeface="Helvetica Neue"/>
                          <a:sym typeface="Helvetica Neue"/>
                        </a:rPr>
                        <a:t>Side effects: nausea, vomiting, diarrhea, pancreatitis, acute kidney injury, worsening diabetes-related retinopathy, tachycardia, headaches, indigestion, gastroparesis, bowel obstruction, or ileus</a:t>
                      </a:r>
                      <a:endParaRPr sz="1400" u="none" strike="noStrike" cap="none" dirty="0"/>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365B9B"/>
                        </a:buClr>
                        <a:buSzPts val="1200"/>
                        <a:buFont typeface="Arial"/>
                        <a:buNone/>
                      </a:pPr>
                      <a:r>
                        <a:rPr lang="en-US" sz="1200" b="1" u="none" strike="noStrike" cap="none">
                          <a:solidFill>
                            <a:srgbClr val="365B9B"/>
                          </a:solidFill>
                        </a:rPr>
                        <a:t>Restricted to most needy; medical necessity</a:t>
                      </a:r>
                      <a:endParaRPr sz="1400" u="none" strike="noStrike" cap="none"/>
                    </a:p>
                    <a:p>
                      <a:pPr marL="0" marR="0" lvl="0" indent="0" algn="l" rtl="0">
                        <a:lnSpc>
                          <a:spcPct val="100000"/>
                        </a:lnSpc>
                        <a:spcBef>
                          <a:spcPts val="0"/>
                        </a:spcBef>
                        <a:spcAft>
                          <a:spcPts val="0"/>
                        </a:spcAft>
                        <a:buClr>
                          <a:srgbClr val="365B9B"/>
                        </a:buClr>
                        <a:buSzPts val="1200"/>
                        <a:buFont typeface="Arial"/>
                        <a:buNone/>
                      </a:pPr>
                      <a:endParaRPr sz="1200" b="1" u="none" strike="noStrike" cap="none">
                        <a:solidFill>
                          <a:srgbClr val="365B9B"/>
                        </a:solidFill>
                      </a:endParaRPr>
                    </a:p>
                    <a:p>
                      <a:pPr marL="0" marR="0" lvl="0" indent="0" algn="l" rtl="0">
                        <a:lnSpc>
                          <a:spcPct val="100000"/>
                        </a:lnSpc>
                        <a:spcBef>
                          <a:spcPts val="0"/>
                        </a:spcBef>
                        <a:spcAft>
                          <a:spcPts val="0"/>
                        </a:spcAft>
                        <a:buClr>
                          <a:srgbClr val="365B9B"/>
                        </a:buClr>
                        <a:buSzPts val="1200"/>
                        <a:buFont typeface="Arial"/>
                        <a:buNone/>
                      </a:pPr>
                      <a:r>
                        <a:rPr lang="en-US" sz="1200" b="1" u="none" strike="noStrike" cap="none">
                          <a:solidFill>
                            <a:srgbClr val="365B9B"/>
                          </a:solidFill>
                        </a:rPr>
                        <a:t>BMI</a:t>
                      </a:r>
                      <a:endParaRPr sz="1400" u="none" strike="noStrike" cap="none"/>
                    </a:p>
                    <a:p>
                      <a:pPr marL="0" marR="0" lvl="0" indent="0" algn="l" rtl="0">
                        <a:lnSpc>
                          <a:spcPct val="100000"/>
                        </a:lnSpc>
                        <a:spcBef>
                          <a:spcPts val="0"/>
                        </a:spcBef>
                        <a:spcAft>
                          <a:spcPts val="0"/>
                        </a:spcAft>
                        <a:buClr>
                          <a:srgbClr val="365B9B"/>
                        </a:buClr>
                        <a:buSzPts val="1200"/>
                        <a:buFont typeface="Arial"/>
                        <a:buNone/>
                      </a:pPr>
                      <a:r>
                        <a:rPr lang="en-US" sz="1200" b="1" u="none" strike="noStrike" cap="none">
                          <a:solidFill>
                            <a:srgbClr val="365B9B"/>
                          </a:solidFill>
                        </a:rPr>
                        <a:t>Comorbidities</a:t>
                      </a:r>
                      <a:endParaRPr sz="1400" u="none" strike="noStrike" cap="none"/>
                    </a:p>
                    <a:p>
                      <a:pPr marL="0" marR="0" lvl="0" indent="0" algn="l" rtl="0">
                        <a:lnSpc>
                          <a:spcPct val="100000"/>
                        </a:lnSpc>
                        <a:spcBef>
                          <a:spcPts val="0"/>
                        </a:spcBef>
                        <a:spcAft>
                          <a:spcPts val="0"/>
                        </a:spcAft>
                        <a:buClr>
                          <a:srgbClr val="365B9B"/>
                        </a:buClr>
                        <a:buSzPts val="1200"/>
                        <a:buFont typeface="Arial"/>
                        <a:buNone/>
                      </a:pPr>
                      <a:endParaRPr sz="1200" b="1" u="none" strike="noStrike" cap="none">
                        <a:solidFill>
                          <a:srgbClr val="365B9B"/>
                        </a:solidFill>
                      </a:endParaRPr>
                    </a:p>
                    <a:p>
                      <a:pPr marL="0" marR="0" lvl="0" indent="0" algn="l" rtl="0">
                        <a:lnSpc>
                          <a:spcPct val="100000"/>
                        </a:lnSpc>
                        <a:spcBef>
                          <a:spcPts val="0"/>
                        </a:spcBef>
                        <a:spcAft>
                          <a:spcPts val="0"/>
                        </a:spcAft>
                        <a:buClr>
                          <a:srgbClr val="365B9B"/>
                        </a:buClr>
                        <a:buSzPts val="1200"/>
                        <a:buFont typeface="Arial"/>
                        <a:buNone/>
                      </a:pPr>
                      <a:r>
                        <a:rPr lang="en-US" sz="1200" b="1" u="none" strike="noStrike" cap="none">
                          <a:solidFill>
                            <a:srgbClr val="365B9B"/>
                          </a:solidFill>
                        </a:rPr>
                        <a:t>FDA Guidelines</a:t>
                      </a:r>
                      <a:endParaRPr sz="1400" u="none" strike="noStrike" cap="none"/>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667400">
                <a:tc>
                  <a:txBody>
                    <a:bodyPr/>
                    <a:lstStyle/>
                    <a:p>
                      <a:pPr marL="0" marR="0" lvl="0" indent="0" algn="l" rtl="0">
                        <a:lnSpc>
                          <a:spcPct val="120000"/>
                        </a:lnSpc>
                        <a:spcBef>
                          <a:spcPts val="0"/>
                        </a:spcBef>
                        <a:spcAft>
                          <a:spcPts val="0"/>
                        </a:spcAft>
                        <a:buClr>
                          <a:srgbClr val="365B9B"/>
                        </a:buClr>
                        <a:buSzPts val="1200"/>
                        <a:buFont typeface="Helvetica Neue"/>
                        <a:buNone/>
                      </a:pPr>
                      <a:r>
                        <a:rPr lang="en-US" sz="1200" b="1" u="none" strike="noStrike" cap="none">
                          <a:solidFill>
                            <a:srgbClr val="365B9B"/>
                          </a:solidFill>
                          <a:latin typeface="Helvetica Neue"/>
                          <a:ea typeface="Helvetica Neue"/>
                          <a:cs typeface="Helvetica Neue"/>
                          <a:sym typeface="Helvetica Neue"/>
                        </a:rPr>
                        <a:t>Role of Surgical Interventions</a:t>
                      </a:r>
                      <a:endParaRPr sz="1400" u="none" strike="noStrike" cap="none"/>
                    </a:p>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a:latin typeface="Helvetica Neue"/>
                          <a:ea typeface="Helvetica Neue"/>
                          <a:cs typeface="Helvetica Neue"/>
                          <a:sym typeface="Helvetica Neue"/>
                        </a:rPr>
                        <a:t>Last Resort:  gastric balloon, </a:t>
                      </a:r>
                      <a:r>
                        <a:rPr lang="en-US" sz="1200" u="none" strike="noStrike" cap="none">
                          <a:solidFill>
                            <a:srgbClr val="222222"/>
                          </a:solidFill>
                        </a:rPr>
                        <a:t>endoscopic sleeve gastroplasty procedure (accordion procedure), inject botulinum toxin in stomach walls.</a:t>
                      </a:r>
                      <a:endParaRPr sz="1400" u="none" strike="noStrike" cap="none"/>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365B9B"/>
                        </a:buClr>
                        <a:buSzPts val="1200"/>
                        <a:buFont typeface="Arial"/>
                        <a:buNone/>
                      </a:pPr>
                      <a:r>
                        <a:rPr lang="en-US" sz="1200" b="1" u="none" strike="noStrike" cap="none" dirty="0">
                          <a:solidFill>
                            <a:srgbClr val="365B9B"/>
                          </a:solidFill>
                        </a:rPr>
                        <a:t>Outcomes?</a:t>
                      </a:r>
                      <a:endParaRPr sz="1400" u="none" strike="noStrike" cap="none" dirty="0"/>
                    </a:p>
                    <a:p>
                      <a:pPr marL="0" marR="0" lvl="0" indent="0" algn="l" rtl="0">
                        <a:lnSpc>
                          <a:spcPct val="100000"/>
                        </a:lnSpc>
                        <a:spcBef>
                          <a:spcPts val="0"/>
                        </a:spcBef>
                        <a:spcAft>
                          <a:spcPts val="0"/>
                        </a:spcAft>
                        <a:buClr>
                          <a:srgbClr val="365B9B"/>
                        </a:buClr>
                        <a:buSzPts val="1200"/>
                        <a:buFont typeface="Arial"/>
                        <a:buNone/>
                      </a:pPr>
                      <a:r>
                        <a:rPr lang="en-US" sz="1200" b="1" u="none" strike="noStrike" cap="none" dirty="0">
                          <a:solidFill>
                            <a:srgbClr val="365B9B"/>
                          </a:solidFill>
                        </a:rPr>
                        <a:t>Cost?</a:t>
                      </a:r>
                      <a:endParaRPr sz="1400" u="none" strike="noStrike" cap="none" dirty="0"/>
                    </a:p>
                  </a:txBody>
                  <a:tcPr marL="45725" marR="45725"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sp>
        <p:nvSpPr>
          <p:cNvPr id="297" name="Google Shape;297;p17"/>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98" name="Google Shape;298;p17" descr="Picture 7"/>
          <p:cNvPicPr preferRelativeResize="0"/>
          <p:nvPr/>
        </p:nvPicPr>
        <p:blipFill rotWithShape="1">
          <a:blip r:embed="rId3">
            <a:alphaModFix/>
          </a:blip>
          <a:srcRect/>
          <a:stretch/>
        </p:blipFill>
        <p:spPr>
          <a:xfrm>
            <a:off x="324164" y="6210286"/>
            <a:ext cx="2070101" cy="64772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p:nvPr/>
        </p:nvSpPr>
        <p:spPr>
          <a:xfrm rot="10800000" flipH="1">
            <a:off x="0" y="-4"/>
            <a:ext cx="9144001" cy="1575967"/>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8" name="Google Shape;318;p19"/>
          <p:cNvSpPr/>
          <p:nvPr/>
        </p:nvSpPr>
        <p:spPr>
          <a:xfrm>
            <a:off x="-4" y="-2"/>
            <a:ext cx="6096650" cy="1575465"/>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9" name="Google Shape;319;p19"/>
          <p:cNvSpPr/>
          <p:nvPr/>
        </p:nvSpPr>
        <p:spPr>
          <a:xfrm flipH="1">
            <a:off x="-7" y="-1"/>
            <a:ext cx="9144011" cy="1574311"/>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0" name="Google Shape;320;p19"/>
          <p:cNvSpPr txBox="1"/>
          <p:nvPr/>
        </p:nvSpPr>
        <p:spPr>
          <a:xfrm>
            <a:off x="1067566" y="5463659"/>
            <a:ext cx="6739130" cy="3327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40C28"/>
              </a:buClr>
              <a:buSzPts val="1600"/>
              <a:buFont typeface="Helvetica Neue"/>
              <a:buNone/>
            </a:pPr>
            <a:r>
              <a:rPr lang="en-US" sz="1600" b="0" i="0" u="none" strike="noStrike" cap="none">
                <a:solidFill>
                  <a:srgbClr val="040C28"/>
                </a:solidFill>
                <a:latin typeface="Helvetica Neue"/>
                <a:ea typeface="Helvetica Neue"/>
                <a:cs typeface="Helvetica Neue"/>
                <a:sym typeface="Helvetica Neue"/>
              </a:rPr>
              <a:t>Abbvie estimates a 37% drop in Humira sales in 2023</a:t>
            </a:r>
            <a:r>
              <a:rPr lang="en-US" sz="1600" b="0" i="0" u="none" strike="noStrike" cap="none">
                <a:solidFill>
                  <a:srgbClr val="202124"/>
                </a:solidFill>
                <a:latin typeface="Helvetica Neue"/>
                <a:ea typeface="Helvetica Neue"/>
                <a:cs typeface="Helvetica Neue"/>
                <a:sym typeface="Helvetica Neue"/>
              </a:rPr>
              <a:t> and again in 2024</a:t>
            </a:r>
            <a:endParaRPr sz="1400" b="0" i="0" u="none" strike="noStrike" cap="none">
              <a:solidFill>
                <a:srgbClr val="000000"/>
              </a:solidFill>
              <a:latin typeface="Arial"/>
              <a:ea typeface="Arial"/>
              <a:cs typeface="Arial"/>
              <a:sym typeface="Arial"/>
            </a:endParaRPr>
          </a:p>
        </p:txBody>
      </p:sp>
      <p:sp>
        <p:nvSpPr>
          <p:cNvPr id="321" name="Google Shape;321;p19"/>
          <p:cNvSpPr txBox="1">
            <a:spLocks noGrp="1"/>
          </p:cNvSpPr>
          <p:nvPr>
            <p:ph type="title"/>
          </p:nvPr>
        </p:nvSpPr>
        <p:spPr>
          <a:xfrm>
            <a:off x="414335" y="464813"/>
            <a:ext cx="6658234" cy="646330"/>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FFFFFF"/>
              </a:buClr>
              <a:buSzPts val="3000"/>
              <a:buFont typeface="Helvetica Neue"/>
              <a:buNone/>
            </a:pPr>
            <a:r>
              <a:rPr lang="en-US" sz="3000">
                <a:solidFill>
                  <a:srgbClr val="FFFFFF"/>
                </a:solidFill>
                <a:latin typeface="Helvetica Neue"/>
                <a:ea typeface="Helvetica Neue"/>
                <a:cs typeface="Helvetica Neue"/>
                <a:sym typeface="Helvetica Neue"/>
              </a:rPr>
              <a:t>Unprecedented Market Success</a:t>
            </a:r>
            <a:endParaRPr/>
          </a:p>
        </p:txBody>
      </p:sp>
      <p:sp>
        <p:nvSpPr>
          <p:cNvPr id="322" name="Google Shape;322;p19"/>
          <p:cNvSpPr txBox="1"/>
          <p:nvPr/>
        </p:nvSpPr>
        <p:spPr>
          <a:xfrm>
            <a:off x="7507223" y="6254496"/>
            <a:ext cx="2459743" cy="3073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Source: Abbvie</a:t>
            </a:r>
            <a:endParaRPr sz="1400" b="0" i="0" u="none" strike="noStrike" cap="none">
              <a:solidFill>
                <a:srgbClr val="000000"/>
              </a:solidFill>
              <a:latin typeface="Arial"/>
              <a:ea typeface="Arial"/>
              <a:cs typeface="Arial"/>
              <a:sym typeface="Arial"/>
            </a:endParaRPr>
          </a:p>
        </p:txBody>
      </p:sp>
      <p:sp>
        <p:nvSpPr>
          <p:cNvPr id="323" name="Google Shape;323;p19"/>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24" name="Google Shape;324;p19" descr="Picture 7"/>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325" name="Google Shape;325;p19"/>
          <p:cNvSpPr txBox="1"/>
          <p:nvPr/>
        </p:nvSpPr>
        <p:spPr>
          <a:xfrm>
            <a:off x="2417210" y="1883579"/>
            <a:ext cx="4309574" cy="6502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Helvetica Neue"/>
              <a:buNone/>
            </a:pPr>
            <a:r>
              <a:rPr lang="en-US" sz="1800" b="0" i="0" u="none" strike="noStrike" cap="none">
                <a:solidFill>
                  <a:srgbClr val="000000"/>
                </a:solidFill>
                <a:latin typeface="Helvetica Neue"/>
                <a:ea typeface="Helvetica Neue"/>
                <a:cs typeface="Helvetica Neue"/>
                <a:sym typeface="Helvetica Neue"/>
              </a:rPr>
              <a:t>USA Revenue for Humira, in Billions USD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Helvetica Neue"/>
              <a:buNone/>
            </a:pPr>
            <a:r>
              <a:rPr lang="en-US" sz="1800" b="0" i="0" u="none" strike="noStrike" cap="none">
                <a:solidFill>
                  <a:srgbClr val="000000"/>
                </a:solidFill>
                <a:latin typeface="Helvetica Neue"/>
                <a:ea typeface="Helvetica Neue"/>
                <a:cs typeface="Helvetica Neue"/>
                <a:sym typeface="Helvetica Neue"/>
              </a:rPr>
              <a:t>(2017-2021)</a:t>
            </a:r>
            <a:endParaRPr sz="1400" b="0" i="0" u="none" strike="noStrike" cap="none">
              <a:solidFill>
                <a:srgbClr val="000000"/>
              </a:solidFill>
              <a:latin typeface="Arial"/>
              <a:ea typeface="Arial"/>
              <a:cs typeface="Arial"/>
              <a:sym typeface="Arial"/>
            </a:endParaRPr>
          </a:p>
        </p:txBody>
      </p:sp>
      <p:sp>
        <p:nvSpPr>
          <p:cNvPr id="326" name="Google Shape;326;p19"/>
          <p:cNvSpPr txBox="1"/>
          <p:nvPr/>
        </p:nvSpPr>
        <p:spPr>
          <a:xfrm>
            <a:off x="7422383" y="5868303"/>
            <a:ext cx="2459737" cy="28882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Abbvie</a:t>
            </a:r>
            <a:endParaRPr sz="1400" b="0" i="0" u="none" strike="noStrike" cap="none">
              <a:solidFill>
                <a:srgbClr val="000000"/>
              </a:solidFill>
              <a:latin typeface="Arial"/>
              <a:ea typeface="Arial"/>
              <a:cs typeface="Arial"/>
              <a:sym typeface="Arial"/>
            </a:endParaRPr>
          </a:p>
        </p:txBody>
      </p:sp>
      <p:pic>
        <p:nvPicPr>
          <p:cNvPr id="327" name="Google Shape;327;p19" descr="Picture 3"/>
          <p:cNvPicPr preferRelativeResize="0"/>
          <p:nvPr/>
        </p:nvPicPr>
        <p:blipFill rotWithShape="1">
          <a:blip r:embed="rId4">
            <a:alphaModFix/>
          </a:blip>
          <a:srcRect/>
          <a:stretch/>
        </p:blipFill>
        <p:spPr>
          <a:xfrm>
            <a:off x="824296" y="2235987"/>
            <a:ext cx="6860765" cy="3219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10E77C99-B54A-9AD6-7ADD-89E8E57F06C6}"/>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857E39FC-5A6D-E0A9-9BE5-EB09C6327199}"/>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2F5E419E-13A2-EA66-E305-491697D4961A}"/>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BE4E4610-7B1B-ED5F-F422-305618F4B453}"/>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4400" b="0" i="0" u="none" strike="noStrike" kern="1200" cap="none" spc="0" normalizeH="0" baseline="0" noProof="0" dirty="0">
                <a:ln>
                  <a:noFill/>
                </a:ln>
                <a:solidFill>
                  <a:schemeClr val="bg1"/>
                </a:solidFill>
                <a:effectLst/>
                <a:uLnTx/>
                <a:uFillTx/>
                <a:latin typeface="Aptos Display" panose="02110004020202020204"/>
                <a:ea typeface="+mj-ea"/>
                <a:cs typeface="+mj-cs"/>
              </a:rPr>
              <a:t>Things that make your health worse</a:t>
            </a:r>
            <a:endParaRPr sz="28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2D22881E-B2B5-DE21-E025-B229617ECC72}"/>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8949F10A-B3B7-3237-017C-DA7E1ADE0512}"/>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2ED1FE39-FCB3-C69F-BB45-DD2D8E218D8B}"/>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6257507D-6F7D-0389-7F2A-A1431A9BEF39}"/>
              </a:ext>
            </a:extLst>
          </p:cNvPr>
          <p:cNvSpPr txBox="1">
            <a:spLocks/>
          </p:cNvSpPr>
          <p:nvPr/>
        </p:nvSpPr>
        <p:spPr>
          <a:xfrm>
            <a:off x="838200" y="1825625"/>
            <a:ext cx="7933267"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Excess weight - increase cancer, heart disease, diabetes, sleep apnea, and more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Bad Diet, increased processed foods, fast foods, foods in high fructose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Sedentary lifestyle and lack of physical activity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Social Isolation and Loneliness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Chronic stress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Smoking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Excessive Alcohol Consumption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Poor sleep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Environmental Exposures of pollutants, allergens, toxins, Not sure where micro-plastics fit in but can’t be good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Non-Adherence to Treatment Plans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Comorbidities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Substance Abuse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Ignoring Early Symptoms, harder to treat late-stage cancer, diabetes, infections and autoimmune diseases</a:t>
            </a:r>
          </a:p>
        </p:txBody>
      </p:sp>
    </p:spTree>
    <p:extLst>
      <p:ext uri="{BB962C8B-B14F-4D97-AF65-F5344CB8AC3E}">
        <p14:creationId xmlns:p14="http://schemas.microsoft.com/office/powerpoint/2010/main" val="3703683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0"/>
          <p:cNvSpPr/>
          <p:nvPr/>
        </p:nvSpPr>
        <p:spPr>
          <a:xfrm>
            <a:off x="0" y="0"/>
            <a:ext cx="9144000" cy="68580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3" name="Google Shape;333;p20"/>
          <p:cNvSpPr/>
          <p:nvPr/>
        </p:nvSpPr>
        <p:spPr>
          <a:xfrm rot="10800000" flipH="1">
            <a:off x="0" y="-4"/>
            <a:ext cx="9144001" cy="1575967"/>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4" name="Google Shape;334;p20"/>
          <p:cNvSpPr/>
          <p:nvPr/>
        </p:nvSpPr>
        <p:spPr>
          <a:xfrm>
            <a:off x="-4" y="-2"/>
            <a:ext cx="6096650" cy="1575465"/>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5" name="Google Shape;335;p20"/>
          <p:cNvSpPr/>
          <p:nvPr/>
        </p:nvSpPr>
        <p:spPr>
          <a:xfrm flipH="1">
            <a:off x="-7" y="-1"/>
            <a:ext cx="9144011" cy="1574311"/>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6" name="Google Shape;336;p20"/>
          <p:cNvSpPr txBox="1">
            <a:spLocks noGrp="1"/>
          </p:cNvSpPr>
          <p:nvPr>
            <p:ph type="title"/>
          </p:nvPr>
        </p:nvSpPr>
        <p:spPr>
          <a:xfrm>
            <a:off x="323222" y="208378"/>
            <a:ext cx="5297798" cy="1159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FFFF"/>
              </a:buClr>
              <a:buSzPts val="3000"/>
              <a:buFont typeface="Helvetica Neue"/>
              <a:buNone/>
            </a:pPr>
            <a:r>
              <a:rPr lang="en-US" sz="3000">
                <a:solidFill>
                  <a:srgbClr val="FFFFFF"/>
                </a:solidFill>
                <a:latin typeface="Helvetica Neue"/>
                <a:ea typeface="Helvetica Neue"/>
                <a:cs typeface="Helvetica Neue"/>
                <a:sym typeface="Helvetica Neue"/>
              </a:rPr>
              <a:t>Biosimilar Humira Example </a:t>
            </a:r>
            <a:br>
              <a:rPr lang="en-US" sz="3000">
                <a:solidFill>
                  <a:srgbClr val="FFFFFF"/>
                </a:solidFill>
                <a:latin typeface="Helvetica Neue"/>
                <a:ea typeface="Helvetica Neue"/>
                <a:cs typeface="Helvetica Neue"/>
                <a:sym typeface="Helvetica Neue"/>
              </a:rPr>
            </a:br>
            <a:r>
              <a:rPr lang="en-US" sz="3000">
                <a:solidFill>
                  <a:srgbClr val="FFFFFF"/>
                </a:solidFill>
                <a:latin typeface="Helvetica Neue"/>
                <a:ea typeface="Helvetica Neue"/>
                <a:cs typeface="Helvetica Neue"/>
                <a:sym typeface="Helvetica Neue"/>
              </a:rPr>
              <a:t>(40mg dose)</a:t>
            </a:r>
            <a:endParaRPr/>
          </a:p>
        </p:txBody>
      </p:sp>
      <p:sp>
        <p:nvSpPr>
          <p:cNvPr id="338" name="Google Shape;338;p20"/>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39" name="Google Shape;339;p20" descr="Picture 7"/>
          <p:cNvPicPr preferRelativeResize="0"/>
          <p:nvPr/>
        </p:nvPicPr>
        <p:blipFill rotWithShape="1">
          <a:blip r:embed="rId3">
            <a:alphaModFix/>
          </a:blip>
          <a:srcRect/>
          <a:stretch/>
        </p:blipFill>
        <p:spPr>
          <a:xfrm>
            <a:off x="324164" y="6210286"/>
            <a:ext cx="2070101" cy="647721"/>
          </a:xfrm>
          <a:prstGeom prst="rect">
            <a:avLst/>
          </a:prstGeom>
          <a:noFill/>
          <a:ln>
            <a:noFill/>
          </a:ln>
        </p:spPr>
      </p:pic>
      <p:graphicFrame>
        <p:nvGraphicFramePr>
          <p:cNvPr id="5" name="Table 4">
            <a:extLst>
              <a:ext uri="{FF2B5EF4-FFF2-40B4-BE49-F238E27FC236}">
                <a16:creationId xmlns:a16="http://schemas.microsoft.com/office/drawing/2014/main" id="{7AEE6C1D-01D4-21C4-CE49-C4DA35D49528}"/>
              </a:ext>
            </a:extLst>
          </p:cNvPr>
          <p:cNvGraphicFramePr>
            <a:graphicFrameLocks noGrp="1"/>
          </p:cNvGraphicFramePr>
          <p:nvPr>
            <p:extLst>
              <p:ext uri="{D42A27DB-BD31-4B8C-83A1-F6EECF244321}">
                <p14:modId xmlns:p14="http://schemas.microsoft.com/office/powerpoint/2010/main" val="1935629169"/>
              </p:ext>
            </p:extLst>
          </p:nvPr>
        </p:nvGraphicFramePr>
        <p:xfrm>
          <a:off x="440268" y="1862667"/>
          <a:ext cx="8221134" cy="4139234"/>
        </p:xfrm>
        <a:graphic>
          <a:graphicData uri="http://schemas.openxmlformats.org/drawingml/2006/table">
            <a:tbl>
              <a:tblPr firstRow="1" bandRow="1">
                <a:tableStyleId>{55A7011E-A0A0-4A3D-B772-C0321684020F}</a:tableStyleId>
              </a:tblPr>
              <a:tblGrid>
                <a:gridCol w="857072">
                  <a:extLst>
                    <a:ext uri="{9D8B030D-6E8A-4147-A177-3AD203B41FA5}">
                      <a16:colId xmlns:a16="http://schemas.microsoft.com/office/drawing/2014/main" val="2348565563"/>
                    </a:ext>
                  </a:extLst>
                </a:gridCol>
                <a:gridCol w="1499878">
                  <a:extLst>
                    <a:ext uri="{9D8B030D-6E8A-4147-A177-3AD203B41FA5}">
                      <a16:colId xmlns:a16="http://schemas.microsoft.com/office/drawing/2014/main" val="3130945805"/>
                    </a:ext>
                  </a:extLst>
                </a:gridCol>
                <a:gridCol w="1499878">
                  <a:extLst>
                    <a:ext uri="{9D8B030D-6E8A-4147-A177-3AD203B41FA5}">
                      <a16:colId xmlns:a16="http://schemas.microsoft.com/office/drawing/2014/main" val="1046541965"/>
                    </a:ext>
                  </a:extLst>
                </a:gridCol>
                <a:gridCol w="2864428">
                  <a:extLst>
                    <a:ext uri="{9D8B030D-6E8A-4147-A177-3AD203B41FA5}">
                      <a16:colId xmlns:a16="http://schemas.microsoft.com/office/drawing/2014/main" val="1081481175"/>
                    </a:ext>
                  </a:extLst>
                </a:gridCol>
                <a:gridCol w="1499878">
                  <a:extLst>
                    <a:ext uri="{9D8B030D-6E8A-4147-A177-3AD203B41FA5}">
                      <a16:colId xmlns:a16="http://schemas.microsoft.com/office/drawing/2014/main" val="1164327772"/>
                    </a:ext>
                  </a:extLst>
                </a:gridCol>
              </a:tblGrid>
              <a:tr h="494098">
                <a:tc>
                  <a:txBody>
                    <a:bodyPr/>
                    <a:lstStyle/>
                    <a:p>
                      <a:pPr algn="ctr" rtl="0" fontAlgn="ctr"/>
                      <a:r>
                        <a:rPr lang="en-US" sz="1800" u="none" strike="noStrike" baseline="30000">
                          <a:effectLst/>
                          <a:latin typeface="Aptos" panose="020B0004020202020204" pitchFamily="34" charset="0"/>
                        </a:rPr>
                        <a:t>DOSAGE</a:t>
                      </a:r>
                      <a:endParaRPr lang="en-US" sz="1800" b="1" i="0" u="none" strike="noStrike">
                        <a:solidFill>
                          <a:srgbClr val="FFFFFF"/>
                        </a:solidFill>
                        <a:effectLst/>
                        <a:latin typeface="Aptos" panose="020B0004020202020204" pitchFamily="34" charset="0"/>
                      </a:endParaRPr>
                    </a:p>
                  </a:txBody>
                  <a:tcPr marL="6491" marR="6491" marT="6491" marB="0" anchor="ctr"/>
                </a:tc>
                <a:tc>
                  <a:txBody>
                    <a:bodyPr/>
                    <a:lstStyle/>
                    <a:p>
                      <a:pPr algn="ctr" rtl="0" fontAlgn="ctr"/>
                      <a:r>
                        <a:rPr lang="en-US" sz="1800" u="none" strike="noStrike" baseline="30000">
                          <a:effectLst/>
                          <a:latin typeface="Aptos" panose="020B0004020202020204" pitchFamily="34" charset="0"/>
                        </a:rPr>
                        <a:t>NDC</a:t>
                      </a:r>
                      <a:endParaRPr lang="en-US" sz="1800" b="1" i="0" u="none" strike="noStrike">
                        <a:solidFill>
                          <a:srgbClr val="FFFFFF"/>
                        </a:solidFill>
                        <a:effectLst/>
                        <a:latin typeface="Aptos" panose="020B0004020202020204" pitchFamily="34" charset="0"/>
                      </a:endParaRPr>
                    </a:p>
                  </a:txBody>
                  <a:tcPr marL="6491" marR="6491" marT="6491" marB="0" anchor="ctr"/>
                </a:tc>
                <a:tc>
                  <a:txBody>
                    <a:bodyPr/>
                    <a:lstStyle/>
                    <a:p>
                      <a:pPr algn="ctr" rtl="0" fontAlgn="ctr"/>
                      <a:r>
                        <a:rPr lang="en-US" sz="1800" u="none" strike="noStrike" baseline="30000">
                          <a:effectLst/>
                          <a:latin typeface="Aptos" panose="020B0004020202020204" pitchFamily="34" charset="0"/>
                        </a:rPr>
                        <a:t>GPI</a:t>
                      </a:r>
                      <a:endParaRPr lang="en-US" sz="1800" b="1" i="0" u="none" strike="noStrike">
                        <a:solidFill>
                          <a:srgbClr val="FFFFFF"/>
                        </a:solidFill>
                        <a:effectLst/>
                        <a:latin typeface="Aptos" panose="020B0004020202020204" pitchFamily="34" charset="0"/>
                      </a:endParaRPr>
                    </a:p>
                  </a:txBody>
                  <a:tcPr marL="6491" marR="6491" marT="6491" marB="0" anchor="ctr"/>
                </a:tc>
                <a:tc>
                  <a:txBody>
                    <a:bodyPr/>
                    <a:lstStyle/>
                    <a:p>
                      <a:pPr algn="ctr" rtl="0" fontAlgn="ctr"/>
                      <a:r>
                        <a:rPr lang="en-US" sz="1800" u="none" strike="noStrike" baseline="30000">
                          <a:effectLst/>
                          <a:latin typeface="Aptos" panose="020B0004020202020204" pitchFamily="34" charset="0"/>
                        </a:rPr>
                        <a:t>Humira and Biosimilars</a:t>
                      </a:r>
                      <a:endParaRPr lang="en-US" sz="1800" b="1" i="0" u="none" strike="noStrike">
                        <a:solidFill>
                          <a:srgbClr val="FFFFFF"/>
                        </a:solidFill>
                        <a:effectLst/>
                        <a:latin typeface="Aptos" panose="020B0004020202020204" pitchFamily="34" charset="0"/>
                      </a:endParaRPr>
                    </a:p>
                  </a:txBody>
                  <a:tcPr marL="6491" marR="6491" marT="6491" marB="0" anchor="ctr"/>
                </a:tc>
                <a:tc>
                  <a:txBody>
                    <a:bodyPr/>
                    <a:lstStyle/>
                    <a:p>
                      <a:pPr algn="ctr" rtl="0" fontAlgn="ctr"/>
                      <a:r>
                        <a:rPr lang="en-US" sz="1800" u="none" strike="noStrike" baseline="30000">
                          <a:effectLst/>
                          <a:latin typeface="Aptos" panose="020B0004020202020204" pitchFamily="34" charset="0"/>
                        </a:rPr>
                        <a:t> WAC </a:t>
                      </a:r>
                      <a:endParaRPr lang="en-US" sz="1800" b="1" i="0" u="none" strike="noStrike">
                        <a:solidFill>
                          <a:srgbClr val="FFFFFF"/>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2475025824"/>
                  </a:ext>
                </a:extLst>
              </a:tr>
              <a:tr h="289000">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61314032720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6627001504D515</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dirty="0">
                          <a:effectLst/>
                          <a:latin typeface="Aptos" panose="020B0004020202020204" pitchFamily="34" charset="0"/>
                        </a:rPr>
                        <a:t>Adalimumab-adaz SOAJ 40MG/0.4ML</a:t>
                      </a:r>
                      <a:endParaRPr lang="en-US" sz="1200" b="0" i="0" u="none" strike="noStrike" dirty="0">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$1,315 </a:t>
                      </a:r>
                      <a:endParaRPr lang="en-US" sz="1200" b="0" i="0" u="none" strike="noStrike">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670717697"/>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49502041802</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6627001535F820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Adalimumab-fkjp PSKT 40MG/0.8ML</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dirty="0">
                          <a:effectLst/>
                          <a:latin typeface="Aptos" panose="020B0004020202020204" pitchFamily="34" charset="0"/>
                        </a:rPr>
                        <a:t>$995 </a:t>
                      </a:r>
                      <a:endParaRPr lang="en-US" sz="1200" b="0" i="0" u="none" strike="noStrike" dirty="0">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4267981231"/>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55513040001</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6627001510D520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Amjevita SOAJ 40MG/0.4ML</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$1,385 </a:t>
                      </a:r>
                      <a:endParaRPr lang="en-US" sz="1200" b="0" i="0" u="none" strike="noStrike">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814820196"/>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597037597</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6627001505F520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dirty="0" err="1">
                          <a:solidFill>
                            <a:srgbClr val="FF0000"/>
                          </a:solidFill>
                          <a:effectLst/>
                          <a:latin typeface="Aptos" panose="020B0004020202020204" pitchFamily="34" charset="0"/>
                        </a:rPr>
                        <a:t>CyltezoAJKT</a:t>
                      </a:r>
                      <a:r>
                        <a:rPr lang="en-US" sz="1200" u="none" strike="noStrike" dirty="0">
                          <a:solidFill>
                            <a:srgbClr val="FF0000"/>
                          </a:solidFill>
                          <a:effectLst/>
                          <a:latin typeface="Aptos" panose="020B0004020202020204" pitchFamily="34" charset="0"/>
                        </a:rPr>
                        <a:t> 40MG/0.4ML</a:t>
                      </a:r>
                      <a:endParaRPr lang="en-US" sz="1200" b="0" i="0" u="none" strike="noStrike" dirty="0">
                        <a:solidFill>
                          <a:srgbClr val="FF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$6,576 </a:t>
                      </a:r>
                      <a:endParaRPr lang="en-US" sz="1200" b="0" i="0" u="none" strike="noStrike">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2533577853"/>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78206018601</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6627001520E510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Hadlima SOSY 40MG/0.4ML</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$1,038 </a:t>
                      </a:r>
                      <a:endParaRPr lang="en-US" sz="1200" b="0" i="0" u="none" strike="noStrike">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3863886957"/>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49502038002</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6627001535F520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Hulio AJKT 40MG/0.4ML</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$6,576 </a:t>
                      </a:r>
                      <a:endParaRPr lang="en-US" sz="1200" b="0" i="0" u="none" strike="noStrike">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3697316190"/>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'00074055402</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'6627001500F430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sv-SE" sz="1200" u="none" strike="noStrike">
                          <a:effectLst/>
                          <a:latin typeface="Aptos" panose="020B0004020202020204" pitchFamily="34" charset="0"/>
                        </a:rPr>
                        <a:t>Humira Pen PNKT 40MG/0.4ML</a:t>
                      </a:r>
                      <a:endParaRPr lang="sv-SE"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$6,923 </a:t>
                      </a:r>
                      <a:endParaRPr lang="en-US" sz="1200" b="0" i="0" u="none" strike="noStrike">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1573905363"/>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61314047320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6627001504D515</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Hyrimoz SOAJ 40MG/0.4ML</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$6,577 </a:t>
                      </a:r>
                      <a:endParaRPr lang="en-US" sz="1200" b="0" i="0" u="none" strike="noStrike">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144839423"/>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65219055408</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6627001502F540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dirty="0">
                          <a:effectLst/>
                          <a:latin typeface="Aptos" panose="020B0004020202020204" pitchFamily="34" charset="0"/>
                        </a:rPr>
                        <a:t>Idacio AJKT 40MG/0.8ML</a:t>
                      </a:r>
                      <a:endParaRPr lang="en-US" sz="1200" b="0" i="0" u="none" strike="noStrike" dirty="0">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$6,577 </a:t>
                      </a:r>
                      <a:endParaRPr lang="en-US" sz="1200" b="0" i="0" u="none" strike="noStrike">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3472362066"/>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72606003009</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6627001503F530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Yuflyma AJKT 40MG/0.4ML</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$6,576 </a:t>
                      </a:r>
                      <a:endParaRPr lang="en-US" sz="1200" b="0" i="0" u="none" strike="noStrike">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2428149230"/>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70114022002</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6627001509D240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Yusimry SOPN 40MG/0.8ML</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$995 </a:t>
                      </a:r>
                      <a:endParaRPr lang="en-US" sz="1200" b="0" i="0" u="none" strike="noStrike">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3848561205"/>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51759040202</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6627001540F520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dirty="0">
                          <a:solidFill>
                            <a:srgbClr val="FF0000"/>
                          </a:solidFill>
                          <a:effectLst/>
                          <a:latin typeface="Aptos" panose="020B0004020202020204" pitchFamily="34" charset="0"/>
                        </a:rPr>
                        <a:t>Simlandi INJ 40MG/0.4ML</a:t>
                      </a:r>
                      <a:endParaRPr lang="en-US" sz="1200" b="0" i="0" u="none" strike="noStrike" dirty="0">
                        <a:solidFill>
                          <a:srgbClr val="FF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$1,038 </a:t>
                      </a:r>
                      <a:endParaRPr lang="en-US" sz="1200" b="0" i="0" u="none" strike="noStrike">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2702501475"/>
                  </a:ext>
                </a:extLst>
              </a:tr>
              <a:tr h="279678">
                <a:tc>
                  <a:txBody>
                    <a:bodyPr/>
                    <a:lstStyle/>
                    <a:p>
                      <a:pPr algn="ctr" rtl="0" fontAlgn="ctr"/>
                      <a:r>
                        <a:rPr lang="en-US" sz="1200" u="none" strike="noStrike">
                          <a:effectLst/>
                          <a:latin typeface="Aptos" panose="020B0004020202020204" pitchFamily="34" charset="0"/>
                        </a:rPr>
                        <a:t>40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`00069032502</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a:effectLst/>
                          <a:latin typeface="Aptos" panose="020B0004020202020204" pitchFamily="34" charset="0"/>
                        </a:rPr>
                        <a:t>6627001507F520</a:t>
                      </a:r>
                      <a:endParaRPr lang="en-US" sz="1200" b="0" i="0" u="none" strike="noStrike">
                        <a:solidFill>
                          <a:srgbClr val="00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dirty="0">
                          <a:solidFill>
                            <a:srgbClr val="FF0000"/>
                          </a:solidFill>
                          <a:effectLst/>
                          <a:latin typeface="Aptos" panose="020B0004020202020204" pitchFamily="34" charset="0"/>
                        </a:rPr>
                        <a:t>Abrilada PEN 40MG/0.8ML</a:t>
                      </a:r>
                      <a:endParaRPr lang="en-US" sz="1200" b="0" i="0" u="none" strike="noStrike" dirty="0">
                        <a:solidFill>
                          <a:srgbClr val="FF0000"/>
                        </a:solidFill>
                        <a:effectLst/>
                        <a:latin typeface="Aptos" panose="020B0004020202020204" pitchFamily="34" charset="0"/>
                      </a:endParaRPr>
                    </a:p>
                  </a:txBody>
                  <a:tcPr marL="6491" marR="6491" marT="6491" marB="0" anchor="ctr"/>
                </a:tc>
                <a:tc>
                  <a:txBody>
                    <a:bodyPr/>
                    <a:lstStyle/>
                    <a:p>
                      <a:pPr algn="ctr" rtl="0" fontAlgn="ctr"/>
                      <a:r>
                        <a:rPr lang="en-US" sz="1200" u="none" strike="noStrike" dirty="0">
                          <a:effectLst/>
                          <a:latin typeface="Aptos" panose="020B0004020202020204" pitchFamily="34" charset="0"/>
                        </a:rPr>
                        <a:t>$6,576 </a:t>
                      </a:r>
                      <a:endParaRPr lang="en-US" sz="1200" b="0" i="0" u="none" strike="noStrike" dirty="0">
                        <a:solidFill>
                          <a:srgbClr val="000000"/>
                        </a:solidFill>
                        <a:effectLst/>
                        <a:latin typeface="Aptos" panose="020B0004020202020204" pitchFamily="34" charset="0"/>
                      </a:endParaRPr>
                    </a:p>
                  </a:txBody>
                  <a:tcPr marL="6491" marR="6491" marT="6491" marB="0" anchor="ctr"/>
                </a:tc>
                <a:extLst>
                  <a:ext uri="{0D108BD9-81ED-4DB2-BD59-A6C34878D82A}">
                    <a16:rowId xmlns:a16="http://schemas.microsoft.com/office/drawing/2014/main" val="308616662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8"/>
          <p:cNvSpPr/>
          <p:nvPr/>
        </p:nvSpPr>
        <p:spPr>
          <a:xfrm rot="10800000" flipH="1">
            <a:off x="0" y="-4"/>
            <a:ext cx="9144001" cy="1575967"/>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4" name="Google Shape;304;p18"/>
          <p:cNvSpPr/>
          <p:nvPr/>
        </p:nvSpPr>
        <p:spPr>
          <a:xfrm>
            <a:off x="-4" y="-2"/>
            <a:ext cx="6096650" cy="1575465"/>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5" name="Google Shape;305;p18"/>
          <p:cNvSpPr/>
          <p:nvPr/>
        </p:nvSpPr>
        <p:spPr>
          <a:xfrm flipH="1">
            <a:off x="-7" y="-1"/>
            <a:ext cx="9144011" cy="1574311"/>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6" name="Google Shape;306;p18"/>
          <p:cNvSpPr txBox="1">
            <a:spLocks noGrp="1"/>
          </p:cNvSpPr>
          <p:nvPr>
            <p:ph type="title"/>
          </p:nvPr>
        </p:nvSpPr>
        <p:spPr>
          <a:xfrm>
            <a:off x="360759" y="478445"/>
            <a:ext cx="7886701" cy="619068"/>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FFFFFF"/>
              </a:buClr>
              <a:buSzPts val="3000"/>
              <a:buFont typeface="Helvetica Neue"/>
              <a:buNone/>
            </a:pPr>
            <a:r>
              <a:rPr lang="en-US" sz="3000">
                <a:solidFill>
                  <a:srgbClr val="FFFFFF"/>
                </a:solidFill>
                <a:latin typeface="Helvetica Neue"/>
                <a:ea typeface="Helvetica Neue"/>
                <a:cs typeface="Helvetica Neue"/>
                <a:sym typeface="Helvetica Neue"/>
              </a:rPr>
              <a:t>Biosimilars Gaining Ground</a:t>
            </a:r>
            <a:endParaRPr/>
          </a:p>
        </p:txBody>
      </p:sp>
      <p:sp>
        <p:nvSpPr>
          <p:cNvPr id="307" name="Google Shape;307;p18"/>
          <p:cNvSpPr txBox="1"/>
          <p:nvPr/>
        </p:nvSpPr>
        <p:spPr>
          <a:xfrm>
            <a:off x="7543799" y="6208776"/>
            <a:ext cx="1094625" cy="3073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Source: IQVIA</a:t>
            </a:r>
            <a:endParaRPr sz="1400" b="0" i="0" u="none" strike="noStrike" cap="none">
              <a:solidFill>
                <a:srgbClr val="000000"/>
              </a:solidFill>
              <a:latin typeface="Arial"/>
              <a:ea typeface="Arial"/>
              <a:cs typeface="Arial"/>
              <a:sym typeface="Arial"/>
            </a:endParaRPr>
          </a:p>
        </p:txBody>
      </p:sp>
      <p:sp>
        <p:nvSpPr>
          <p:cNvPr id="308" name="Google Shape;308;p18"/>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09" name="Google Shape;309;p18" descr="Picture 7"/>
          <p:cNvPicPr preferRelativeResize="0"/>
          <p:nvPr/>
        </p:nvPicPr>
        <p:blipFill rotWithShape="1">
          <a:blip r:embed="rId3">
            <a:alphaModFix/>
          </a:blip>
          <a:srcRect/>
          <a:stretch/>
        </p:blipFill>
        <p:spPr>
          <a:xfrm>
            <a:off x="324164" y="6210286"/>
            <a:ext cx="2070101" cy="647721"/>
          </a:xfrm>
          <a:prstGeom prst="rect">
            <a:avLst/>
          </a:prstGeom>
          <a:noFill/>
          <a:ln>
            <a:noFill/>
          </a:ln>
        </p:spPr>
      </p:pic>
      <p:pic>
        <p:nvPicPr>
          <p:cNvPr id="310" name="Google Shape;310;p18" descr="Image"/>
          <p:cNvPicPr preferRelativeResize="0"/>
          <p:nvPr/>
        </p:nvPicPr>
        <p:blipFill rotWithShape="1">
          <a:blip r:embed="rId4">
            <a:alphaModFix/>
          </a:blip>
          <a:srcRect/>
          <a:stretch/>
        </p:blipFill>
        <p:spPr>
          <a:xfrm>
            <a:off x="1598150" y="5376845"/>
            <a:ext cx="5995094" cy="279461"/>
          </a:xfrm>
          <a:prstGeom prst="rect">
            <a:avLst/>
          </a:prstGeom>
          <a:noFill/>
          <a:ln>
            <a:noFill/>
          </a:ln>
        </p:spPr>
      </p:pic>
      <p:pic>
        <p:nvPicPr>
          <p:cNvPr id="311" name="Google Shape;311;p18" descr="Image"/>
          <p:cNvPicPr preferRelativeResize="0"/>
          <p:nvPr/>
        </p:nvPicPr>
        <p:blipFill rotWithShape="1">
          <a:blip r:embed="rId5">
            <a:alphaModFix/>
          </a:blip>
          <a:srcRect/>
          <a:stretch/>
        </p:blipFill>
        <p:spPr>
          <a:xfrm>
            <a:off x="293975" y="2194941"/>
            <a:ext cx="8603445" cy="2946568"/>
          </a:xfrm>
          <a:prstGeom prst="rect">
            <a:avLst/>
          </a:prstGeom>
          <a:noFill/>
          <a:ln>
            <a:noFill/>
          </a:ln>
        </p:spPr>
      </p:pic>
      <p:sp>
        <p:nvSpPr>
          <p:cNvPr id="312" name="Google Shape;312;p18"/>
          <p:cNvSpPr txBox="1"/>
          <p:nvPr/>
        </p:nvSpPr>
        <p:spPr>
          <a:xfrm>
            <a:off x="7755903" y="5778653"/>
            <a:ext cx="1240564" cy="28882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IQVIA</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27800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36DD8-12D5-CBE1-ED88-B11A7F4629B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6F0D500-5813-3D2C-9B93-8E89581623E7}"/>
              </a:ext>
            </a:extLst>
          </p:cNvPr>
          <p:cNvPicPr>
            <a:picLocks noChangeAspect="1"/>
          </p:cNvPicPr>
          <p:nvPr/>
        </p:nvPicPr>
        <p:blipFill>
          <a:blip r:embed="rId3"/>
          <a:stretch>
            <a:fillRect/>
          </a:stretch>
        </p:blipFill>
        <p:spPr>
          <a:xfrm>
            <a:off x="41592" y="-1"/>
            <a:ext cx="9102408" cy="5858359"/>
          </a:xfrm>
          <a:prstGeom prst="rect">
            <a:avLst/>
          </a:prstGeom>
        </p:spPr>
      </p:pic>
    </p:spTree>
    <p:extLst>
      <p:ext uri="{BB962C8B-B14F-4D97-AF65-F5344CB8AC3E}">
        <p14:creationId xmlns:p14="http://schemas.microsoft.com/office/powerpoint/2010/main" val="1922993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83C206-E15A-6665-892D-54B0662B8155}"/>
              </a:ext>
            </a:extLst>
          </p:cNvPr>
          <p:cNvPicPr>
            <a:picLocks noChangeAspect="1"/>
          </p:cNvPicPr>
          <p:nvPr/>
        </p:nvPicPr>
        <p:blipFill>
          <a:blip r:embed="rId3"/>
          <a:stretch>
            <a:fillRect/>
          </a:stretch>
        </p:blipFill>
        <p:spPr>
          <a:xfrm>
            <a:off x="195034" y="609600"/>
            <a:ext cx="8646234" cy="4648200"/>
          </a:xfrm>
          <a:prstGeom prst="rect">
            <a:avLst/>
          </a:prstGeom>
        </p:spPr>
      </p:pic>
    </p:spTree>
    <p:extLst>
      <p:ext uri="{BB962C8B-B14F-4D97-AF65-F5344CB8AC3E}">
        <p14:creationId xmlns:p14="http://schemas.microsoft.com/office/powerpoint/2010/main" val="135867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B6394-B34C-7E2B-E4D6-520A2797150C}"/>
              </a:ext>
            </a:extLst>
          </p:cNvPr>
          <p:cNvPicPr>
            <a:picLocks noChangeAspect="1"/>
          </p:cNvPicPr>
          <p:nvPr/>
        </p:nvPicPr>
        <p:blipFill>
          <a:blip r:embed="rId3"/>
          <a:stretch>
            <a:fillRect/>
          </a:stretch>
        </p:blipFill>
        <p:spPr>
          <a:xfrm>
            <a:off x="138684" y="457200"/>
            <a:ext cx="8866631" cy="4937021"/>
          </a:xfrm>
          <a:prstGeom prst="rect">
            <a:avLst/>
          </a:prstGeom>
        </p:spPr>
      </p:pic>
    </p:spTree>
    <p:extLst>
      <p:ext uri="{BB962C8B-B14F-4D97-AF65-F5344CB8AC3E}">
        <p14:creationId xmlns:p14="http://schemas.microsoft.com/office/powerpoint/2010/main" val="1440858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9907E-A4BE-61AD-0C4E-AE1E6DA50FDB}"/>
              </a:ext>
            </a:extLst>
          </p:cNvPr>
          <p:cNvPicPr>
            <a:picLocks noChangeAspect="1"/>
          </p:cNvPicPr>
          <p:nvPr/>
        </p:nvPicPr>
        <p:blipFill>
          <a:blip r:embed="rId3"/>
          <a:stretch>
            <a:fillRect/>
          </a:stretch>
        </p:blipFill>
        <p:spPr>
          <a:xfrm>
            <a:off x="117250" y="935483"/>
            <a:ext cx="8909500" cy="4987034"/>
          </a:xfrm>
          <a:prstGeom prst="rect">
            <a:avLst/>
          </a:prstGeom>
        </p:spPr>
      </p:pic>
    </p:spTree>
    <p:extLst>
      <p:ext uri="{BB962C8B-B14F-4D97-AF65-F5344CB8AC3E}">
        <p14:creationId xmlns:p14="http://schemas.microsoft.com/office/powerpoint/2010/main" val="3566371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28A6DF-C905-B56A-BA4A-31347C6A0C18}"/>
              </a:ext>
            </a:extLst>
          </p:cNvPr>
          <p:cNvPicPr>
            <a:picLocks noChangeAspect="1"/>
          </p:cNvPicPr>
          <p:nvPr/>
        </p:nvPicPr>
        <p:blipFill>
          <a:blip r:embed="rId3"/>
          <a:stretch>
            <a:fillRect/>
          </a:stretch>
        </p:blipFill>
        <p:spPr>
          <a:xfrm>
            <a:off x="0" y="533400"/>
            <a:ext cx="8995237" cy="4972744"/>
          </a:xfrm>
          <a:prstGeom prst="rect">
            <a:avLst/>
          </a:prstGeom>
        </p:spPr>
      </p:pic>
    </p:spTree>
    <p:extLst>
      <p:ext uri="{BB962C8B-B14F-4D97-AF65-F5344CB8AC3E}">
        <p14:creationId xmlns:p14="http://schemas.microsoft.com/office/powerpoint/2010/main" val="1796858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23" descr="Picture 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69" name="Google Shape;369;p23"/>
          <p:cNvSpPr txBox="1"/>
          <p:nvPr/>
        </p:nvSpPr>
        <p:spPr>
          <a:xfrm>
            <a:off x="1289841" y="3818716"/>
            <a:ext cx="4368537" cy="271130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Fiduciary Pharmacy Risk Management Services</a:t>
            </a:r>
            <a:endParaRPr sz="1400" b="0" i="0" u="none" strike="noStrike" cap="none">
              <a:solidFill>
                <a:srgbClr val="000000"/>
              </a:solidFill>
              <a:latin typeface="Arial"/>
              <a:ea typeface="Arial"/>
              <a:cs typeface="Arial"/>
              <a:sym typeface="Arial"/>
            </a:endParaRPr>
          </a:p>
        </p:txBody>
      </p:sp>
      <p:grpSp>
        <p:nvGrpSpPr>
          <p:cNvPr id="370" name="Google Shape;370;p23"/>
          <p:cNvGrpSpPr/>
          <p:nvPr/>
        </p:nvGrpSpPr>
        <p:grpSpPr>
          <a:xfrm>
            <a:off x="5181582" y="5486382"/>
            <a:ext cx="3474137" cy="1158030"/>
            <a:chOff x="-1" y="-1"/>
            <a:chExt cx="3474135" cy="1158028"/>
          </a:xfrm>
        </p:grpSpPr>
        <p:pic>
          <p:nvPicPr>
            <p:cNvPr id="371" name="Google Shape;371;p23" descr="Picture 12"/>
            <p:cNvPicPr preferRelativeResize="0"/>
            <p:nvPr/>
          </p:nvPicPr>
          <p:blipFill rotWithShape="1">
            <a:blip r:embed="rId4">
              <a:alphaModFix/>
            </a:blip>
            <a:srcRect/>
            <a:stretch/>
          </p:blipFill>
          <p:spPr>
            <a:xfrm>
              <a:off x="-1" y="-1"/>
              <a:ext cx="3474135" cy="1158028"/>
            </a:xfrm>
            <a:prstGeom prst="rect">
              <a:avLst/>
            </a:prstGeom>
            <a:noFill/>
            <a:ln>
              <a:noFill/>
            </a:ln>
          </p:spPr>
        </p:pic>
        <p:sp>
          <p:nvSpPr>
            <p:cNvPr id="372" name="Google Shape;372;p23"/>
            <p:cNvSpPr txBox="1"/>
            <p:nvPr/>
          </p:nvSpPr>
          <p:spPr>
            <a:xfrm>
              <a:off x="934823" y="684454"/>
              <a:ext cx="2347992" cy="33308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Leading Change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3B29233B-52F3-F044-1343-6B41AD14AC5D}"/>
            </a:ext>
          </a:extLst>
        </p:cNvPr>
        <p:cNvGrpSpPr/>
        <p:nvPr/>
      </p:nvGrpSpPr>
      <p:grpSpPr>
        <a:xfrm>
          <a:off x="0" y="0"/>
          <a:ext cx="0" cy="0"/>
          <a:chOff x="0" y="0"/>
          <a:chExt cx="0" cy="0"/>
        </a:xfrm>
      </p:grpSpPr>
      <p:sp>
        <p:nvSpPr>
          <p:cNvPr id="60" name="Google Shape;60;p2">
            <a:extLst>
              <a:ext uri="{FF2B5EF4-FFF2-40B4-BE49-F238E27FC236}">
                <a16:creationId xmlns:a16="http://schemas.microsoft.com/office/drawing/2014/main" id="{D0C4E8B1-8081-5628-0BCE-B61519228CC1}"/>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 name="Google Shape;61;p2">
            <a:extLst>
              <a:ext uri="{FF2B5EF4-FFF2-40B4-BE49-F238E27FC236}">
                <a16:creationId xmlns:a16="http://schemas.microsoft.com/office/drawing/2014/main" id="{CBBD7CE1-1BB5-4C80-1890-71C129911A8F}"/>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 name="Google Shape;62;p2">
            <a:extLst>
              <a:ext uri="{FF2B5EF4-FFF2-40B4-BE49-F238E27FC236}">
                <a16:creationId xmlns:a16="http://schemas.microsoft.com/office/drawing/2014/main" id="{1A81245F-DC94-03CE-306A-4482ED5CA668}"/>
              </a:ext>
            </a:extLst>
          </p:cNvPr>
          <p:cNvSpPr/>
          <p:nvPr/>
        </p:nvSpPr>
        <p:spPr>
          <a:xfrm flipH="1">
            <a:off x="-6" y="19938"/>
            <a:ext cx="9144011" cy="1574311"/>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2">
            <a:extLst>
              <a:ext uri="{FF2B5EF4-FFF2-40B4-BE49-F238E27FC236}">
                <a16:creationId xmlns:a16="http://schemas.microsoft.com/office/drawing/2014/main" id="{AAF0A15A-024C-FC97-38F8-D6AF9EB8E61C}"/>
              </a:ext>
            </a:extLst>
          </p:cNvPr>
          <p:cNvSpPr txBox="1"/>
          <p:nvPr/>
        </p:nvSpPr>
        <p:spPr>
          <a:xfrm>
            <a:off x="500380" y="476885"/>
            <a:ext cx="8211820" cy="5847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Helvetica Neue"/>
                <a:ea typeface="Helvetica Neue"/>
                <a:cs typeface="Helvetica Neue"/>
                <a:sym typeface="Helvetica Neue"/>
              </a:rPr>
              <a:t>USA is in love with drugs  2023 data</a:t>
            </a:r>
            <a:endParaRPr sz="1400" b="0" i="0" u="none" strike="noStrike" cap="none" dirty="0">
              <a:solidFill>
                <a:srgbClr val="000000"/>
              </a:solidFill>
              <a:latin typeface="Arial"/>
              <a:ea typeface="Arial"/>
              <a:cs typeface="Arial"/>
              <a:sym typeface="Arial"/>
            </a:endParaRPr>
          </a:p>
        </p:txBody>
      </p:sp>
      <p:sp>
        <p:nvSpPr>
          <p:cNvPr id="68" name="Google Shape;68;p2">
            <a:extLst>
              <a:ext uri="{FF2B5EF4-FFF2-40B4-BE49-F238E27FC236}">
                <a16:creationId xmlns:a16="http://schemas.microsoft.com/office/drawing/2014/main" id="{A45E3593-03CF-2CD8-17F8-9981F8C41334}"/>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9" name="Google Shape;69;p2" descr="Picture 7">
            <a:extLst>
              <a:ext uri="{FF2B5EF4-FFF2-40B4-BE49-F238E27FC236}">
                <a16:creationId xmlns:a16="http://schemas.microsoft.com/office/drawing/2014/main" id="{468FF908-CD69-1E8D-868C-E88B7A8E0153}"/>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3" name="TextBox 2">
            <a:extLst>
              <a:ext uri="{FF2B5EF4-FFF2-40B4-BE49-F238E27FC236}">
                <a16:creationId xmlns:a16="http://schemas.microsoft.com/office/drawing/2014/main" id="{A775BD75-F6B7-51F7-DABA-2AA3A30CBC8D}"/>
              </a:ext>
            </a:extLst>
          </p:cNvPr>
          <p:cNvSpPr txBox="1"/>
          <p:nvPr/>
        </p:nvSpPr>
        <p:spPr>
          <a:xfrm>
            <a:off x="500380" y="2051196"/>
            <a:ext cx="8211820"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ptos" panose="020B0004020202020204" pitchFamily="34" charset="0"/>
              </a:rPr>
              <a:t>World drug sales $1.6 trillion dollars population 8.09 billion</a:t>
            </a:r>
          </a:p>
          <a:p>
            <a:pPr marL="342900" indent="-342900">
              <a:buFont typeface="Arial" panose="020B0604020202020204" pitchFamily="34" charset="0"/>
              <a:buChar char="•"/>
            </a:pPr>
            <a:r>
              <a:rPr lang="en-US" sz="2000" dirty="0">
                <a:latin typeface="Aptos" panose="020B0004020202020204" pitchFamily="34" charset="0"/>
              </a:rPr>
              <a:t>USA drugs sales $722 billion (45%) US represents 4.3% of the world population 335mm</a:t>
            </a:r>
          </a:p>
          <a:p>
            <a:pPr marL="342900" indent="-342900">
              <a:buFont typeface="Arial" panose="020B0604020202020204" pitchFamily="34" charset="0"/>
              <a:buChar char="•"/>
            </a:pPr>
            <a:r>
              <a:rPr lang="en-US" sz="2000" dirty="0">
                <a:latin typeface="Aptos" panose="020B0004020202020204" pitchFamily="34" charset="0"/>
              </a:rPr>
              <a:t>Japan drug sales $76 billion (4.8%) population 124mm (1.5%)</a:t>
            </a:r>
          </a:p>
          <a:p>
            <a:pPr marL="342900" indent="-342900">
              <a:buFont typeface="Arial" panose="020B0604020202020204" pitchFamily="34" charset="0"/>
              <a:buChar char="•"/>
            </a:pPr>
            <a:r>
              <a:rPr lang="en-US" sz="2000" dirty="0">
                <a:latin typeface="Aptos" panose="020B0004020202020204" pitchFamily="34" charset="0"/>
              </a:rPr>
              <a:t>Germany drug sales $98 billion (6.1%) population 85mm (1.1%)</a:t>
            </a:r>
          </a:p>
          <a:p>
            <a:pPr marL="342900" indent="-342900">
              <a:buFont typeface="Arial" panose="020B0604020202020204" pitchFamily="34" charset="0"/>
              <a:buChar char="•"/>
            </a:pPr>
            <a:r>
              <a:rPr lang="en-US" sz="2000" dirty="0">
                <a:latin typeface="Aptos" panose="020B0004020202020204" pitchFamily="34" charset="0"/>
              </a:rPr>
              <a:t>England drug sales $11 billion (0.7%) population 58mm (0.71%)</a:t>
            </a:r>
          </a:p>
          <a:p>
            <a:pPr marL="342900" indent="-342900">
              <a:buFont typeface="Arial" panose="020B0604020202020204" pitchFamily="34" charset="0"/>
              <a:buChar char="•"/>
            </a:pPr>
            <a:r>
              <a:rPr lang="en-US" sz="2000" dirty="0">
                <a:latin typeface="Aptos" panose="020B0004020202020204" pitchFamily="34" charset="0"/>
              </a:rPr>
              <a:t>These 4 countries population 602mm (7.5%), drug cost $907billion (57%)</a:t>
            </a:r>
          </a:p>
          <a:p>
            <a:pPr marL="342900" indent="-342900">
              <a:buFont typeface="Arial" panose="020B0604020202020204" pitchFamily="34" charset="0"/>
              <a:buChar char="•"/>
            </a:pPr>
            <a:r>
              <a:rPr lang="en-US" sz="2000" dirty="0">
                <a:latin typeface="Aptos" panose="020B0004020202020204" pitchFamily="34" charset="0"/>
              </a:rPr>
              <a:t>Rest of the world population 7.488 Billion (93%) spends $693 billion (43%) for drugs</a:t>
            </a:r>
          </a:p>
        </p:txBody>
      </p:sp>
    </p:spTree>
    <p:extLst>
      <p:ext uri="{BB962C8B-B14F-4D97-AF65-F5344CB8AC3E}">
        <p14:creationId xmlns:p14="http://schemas.microsoft.com/office/powerpoint/2010/main" val="322047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2170ABFB-2260-8922-4ED1-9401FF92431F}"/>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649EF812-ADF5-FB5C-EE19-B91F5375B5BB}"/>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68B89F66-2F8E-E6E7-8AD5-30B8BA699CD0}"/>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799D49F9-D5D5-BA27-BD15-C365E07A7064}"/>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3600" dirty="0">
                <a:solidFill>
                  <a:schemeClr val="bg1"/>
                </a:solidFill>
              </a:rPr>
              <a:t>Reasons for Overuse of High-Cost Drugs</a:t>
            </a:r>
            <a:endParaRPr sz="36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D018CB7D-A16D-36D1-7CC3-2C42EDDC04D1}"/>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5761FD54-46C8-8B29-7274-0D774FD74198}"/>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7839AB8D-06CC-60B0-D700-2BED9826BFE8}"/>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US" sz="2000" b="1" dirty="0">
                <a:latin typeface="Aptos" panose="020B0004020202020204" pitchFamily="34" charset="0"/>
              </a:rPr>
              <a:t>Marketing Influence: </a:t>
            </a:r>
            <a:r>
              <a:rPr lang="en-US" sz="2000" dirty="0">
                <a:latin typeface="Aptos" panose="020B0004020202020204" pitchFamily="34" charset="0"/>
              </a:rPr>
              <a:t>Pharmaceutical companies promote high-cost drugs, leading to their preference over generics or older alternatives.</a:t>
            </a:r>
          </a:p>
          <a:p>
            <a:pPr marL="342900" indent="-342900">
              <a:buFont typeface="Arial" panose="020B0604020202020204" pitchFamily="34" charset="0"/>
              <a:buChar char="•"/>
            </a:pPr>
            <a:r>
              <a:rPr lang="en-US" sz="2000" b="1" dirty="0">
                <a:latin typeface="Aptos" panose="020B0004020202020204" pitchFamily="34" charset="0"/>
              </a:rPr>
              <a:t>Lack of Cost Transparency: </a:t>
            </a:r>
            <a:r>
              <a:rPr lang="en-US" sz="2000" dirty="0">
                <a:latin typeface="Aptos" panose="020B0004020202020204" pitchFamily="34" charset="0"/>
              </a:rPr>
              <a:t>Providers and patients may be unaware of the costs of prescribed drugs.</a:t>
            </a:r>
          </a:p>
          <a:p>
            <a:pPr marL="342900" indent="-342900">
              <a:buFont typeface="Arial" panose="020B0604020202020204" pitchFamily="34" charset="0"/>
              <a:buChar char="•"/>
            </a:pPr>
            <a:r>
              <a:rPr lang="en-US" sz="2000" b="1" dirty="0">
                <a:latin typeface="Aptos" panose="020B0004020202020204" pitchFamily="34" charset="0"/>
              </a:rPr>
              <a:t>Patient Demand: </a:t>
            </a:r>
            <a:r>
              <a:rPr lang="en-US" sz="2000" dirty="0">
                <a:latin typeface="Aptos" panose="020B0004020202020204" pitchFamily="34" charset="0"/>
              </a:rPr>
              <a:t>Patients may request branded medications due to advertising or perceived superiority and copay cards.</a:t>
            </a:r>
          </a:p>
          <a:p>
            <a:pPr marL="342900" indent="-342900">
              <a:buFont typeface="Arial" panose="020B0604020202020204" pitchFamily="34" charset="0"/>
              <a:buChar char="•"/>
            </a:pPr>
            <a:r>
              <a:rPr lang="en-US" sz="2000" b="1" dirty="0">
                <a:latin typeface="Aptos" panose="020B0004020202020204" pitchFamily="34" charset="0"/>
              </a:rPr>
              <a:t>Fragmented Healthcare: </a:t>
            </a:r>
            <a:r>
              <a:rPr lang="en-US" sz="2000" dirty="0">
                <a:latin typeface="Aptos" panose="020B0004020202020204" pitchFamily="34" charset="0"/>
              </a:rPr>
              <a:t>Poor coordination among providers can result in redundant or inappropriate prescriptions.</a:t>
            </a:r>
          </a:p>
          <a:p>
            <a:pPr marL="342900" indent="-342900">
              <a:buFont typeface="Arial" panose="020B0604020202020204" pitchFamily="34" charset="0"/>
              <a:buChar char="•"/>
            </a:pPr>
            <a:r>
              <a:rPr lang="en-US" sz="2000" b="1" dirty="0">
                <a:latin typeface="Aptos" panose="020B0004020202020204" pitchFamily="34" charset="0"/>
              </a:rPr>
              <a:t>Clinical Guidelines Favoring New Drugs and innovation: </a:t>
            </a:r>
            <a:r>
              <a:rPr lang="en-US" sz="2000" dirty="0">
                <a:latin typeface="Aptos" panose="020B0004020202020204" pitchFamily="34" charset="0"/>
              </a:rPr>
              <a:t>Guidelines sometimes promote newer, expensive drugs based on limited comparative evidence. Supported by Pharma.</a:t>
            </a:r>
          </a:p>
        </p:txBody>
      </p:sp>
    </p:spTree>
    <p:extLst>
      <p:ext uri="{BB962C8B-B14F-4D97-AF65-F5344CB8AC3E}">
        <p14:creationId xmlns:p14="http://schemas.microsoft.com/office/powerpoint/2010/main" val="328722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C5D812F7-8528-B654-BA3D-972DB033645B}"/>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27CEA7D0-71EA-8093-7D65-013DB5AA5EC3}"/>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9D079FFF-7CF3-DC2E-5C69-3107AA495F33}"/>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50403699-DB2B-CC9F-8AE6-A288C2C26E75}"/>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2800" b="0" i="0" u="none" strike="noStrike" kern="1200" cap="none" spc="0" normalizeH="0" baseline="0" noProof="0" dirty="0">
                <a:ln>
                  <a:noFill/>
                </a:ln>
                <a:solidFill>
                  <a:schemeClr val="bg1"/>
                </a:solidFill>
                <a:effectLst/>
                <a:uLnTx/>
                <a:uFillTx/>
                <a:latin typeface="Aptos Display" panose="02110004020202020204"/>
                <a:ea typeface="+mj-ea"/>
                <a:cs typeface="+mj-cs"/>
              </a:rPr>
              <a:t>DTC advertising and Doctors are paid to prescribe certain drugs</a:t>
            </a:r>
            <a:endParaRPr sz="28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444A2DBF-9AF9-E978-6DAE-A8E14AFEEAB3}"/>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004A9CD8-523B-E36F-7D8A-5D4641238F5B}"/>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43C224CC-763C-A56B-B2C4-5841E392F696}"/>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7BE4A108-40F2-54AD-C8AE-E3D34C6919C7}"/>
              </a:ext>
            </a:extLst>
          </p:cNvPr>
          <p:cNvSpPr txBox="1">
            <a:spLocks/>
          </p:cNvSpPr>
          <p:nvPr/>
        </p:nvSpPr>
        <p:spPr>
          <a:xfrm>
            <a:off x="838200" y="1825625"/>
            <a:ext cx="79332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In 2022 AbbVie spent $426 mm on Rinvoq DTC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In 2023 Novo Nordisk spent $191mm on Rybelsus DTC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In 2022 Sanofi/Regeneron spent $490 mm on Dupixent DTC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sng"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hlinkClick r:id="rId4"/>
              </a:rPr>
              <a:t>https://openpaymentsdata.cms.gov/</a:t>
            </a:r>
            <a:r>
              <a:rPr kumimoji="0" lang="en-US" sz="2200" b="0" i="0" u="none" strike="noStrike" kern="1200" cap="none" spc="0" normalizeH="0" baseline="0" noProof="0" dirty="0">
                <a:ln>
                  <a:noFill/>
                </a:ln>
                <a:solidFill>
                  <a:sysClr val="windowText" lastClr="000000"/>
                </a:solidFill>
                <a:effectLst/>
                <a:uLnTx/>
                <a:uFillTx/>
                <a:latin typeface="Aptos" panose="020B0004020202020204" pitchFamily="34" charset="0"/>
                <a:ea typeface="Times New Roman" panose="02020603050405020304" pitchFamily="18" charset="0"/>
                <a:cs typeface="Aptos" panose="020B0004020202020204" pitchFamily="34" charset="0"/>
              </a:rPr>
              <a:t> </a:t>
            </a:r>
            <a:endParaRPr kumimoji="0" lang="en-US" sz="2200" b="0" i="0" u="none" strike="noStrike" kern="1200" cap="none" spc="0" normalizeH="0" baseline="0" noProof="0" dirty="0">
              <a:ln>
                <a:noFill/>
              </a:ln>
              <a:solidFill>
                <a:sysClr val="windowText" lastClr="000000"/>
              </a:solidFill>
              <a:effectLst/>
              <a:uLnTx/>
              <a:uFillTx/>
              <a:latin typeface="Aptos" panose="020B0004020202020204" pitchFamily="34" charset="0"/>
              <a:ea typeface="Aptos" panose="020B0004020202020204" pitchFamily="34" charset="0"/>
              <a:cs typeface="Aptos" panose="020B00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Companies paid $12.75 billion to medical providers in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Payments - free meals, speaking fees and consulting work, affect doctors’ prescription decisions, leading to increased use of companies’ drugs and devices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22222"/>
                </a:solidFill>
                <a:effectLst/>
                <a:uLnTx/>
                <a:uFillTx/>
                <a:latin typeface="Exchange"/>
                <a:ea typeface="+mn-ea"/>
                <a:cs typeface="+mn-cs"/>
              </a:rPr>
              <a:t>AbbVie gave $187 mm to prescribers – Humira, Rinvoq and Skyrizi</a:t>
            </a:r>
            <a:endParaRPr kumimoji="0" lang="en-US" sz="22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776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9E332B0D-B92D-93CC-6873-43733B5ADB12}"/>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10B65890-BDC6-FD8E-DB62-54E5B55B7AC9}"/>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FD9F44E3-10B5-0517-F5FE-82BA17AF2D41}"/>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645376A1-5266-57BF-B388-E3AF7F4F56BB}"/>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4400" b="0" i="0" u="none" strike="noStrike" kern="1200" cap="none" spc="0" normalizeH="0" baseline="0" noProof="0" dirty="0">
                <a:ln>
                  <a:noFill/>
                </a:ln>
                <a:solidFill>
                  <a:schemeClr val="bg1"/>
                </a:solidFill>
                <a:effectLst/>
                <a:uLnTx/>
                <a:uFillTx/>
                <a:latin typeface="Aptos Display" panose="02110004020202020204"/>
                <a:ea typeface="+mj-ea"/>
                <a:cs typeface="+mj-cs"/>
              </a:rPr>
              <a:t>Formulary Games</a:t>
            </a:r>
            <a:endParaRPr sz="28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BE838815-F42B-7615-43BD-35D6F1273621}"/>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3B22B2C3-6E0E-F109-ABA0-73A66FA42B9C}"/>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5408768C-D575-543B-8C41-B2E9CECE2232}"/>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0C4710AD-66FD-684A-C76D-3C21789853DF}"/>
              </a:ext>
            </a:extLst>
          </p:cNvPr>
          <p:cNvSpPr txBox="1">
            <a:spLocks/>
          </p:cNvSpPr>
          <p:nvPr/>
        </p:nvSpPr>
        <p:spPr>
          <a:xfrm>
            <a:off x="838200" y="1825625"/>
            <a:ext cx="7933267"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Some formularies have brand at lower tier than generic alternatives: Examples</a:t>
            </a:r>
          </a:p>
          <a:p>
            <a:pPr lvl="1"/>
            <a:r>
              <a:rPr lang="en-US" dirty="0"/>
              <a:t>Eliquis (#1, $7.28B) and Xarelto (#3, $4.03B) Tier 3 and dabigatran Tier 4</a:t>
            </a:r>
          </a:p>
          <a:p>
            <a:pPr lvl="2"/>
            <a:r>
              <a:rPr lang="en-US" dirty="0"/>
              <a:t>Missed savings of several Billions</a:t>
            </a:r>
          </a:p>
          <a:p>
            <a:pPr lvl="1"/>
            <a:r>
              <a:rPr lang="en-US" dirty="0"/>
              <a:t>Advair HFA and Advair Diskus (#14, $1.71B)</a:t>
            </a:r>
          </a:p>
          <a:p>
            <a:pPr lvl="2"/>
            <a:r>
              <a:rPr lang="en-US" dirty="0"/>
              <a:t>Generics are non-Formulary or higher tier</a:t>
            </a:r>
          </a:p>
          <a:p>
            <a:pPr lvl="1"/>
            <a:r>
              <a:rPr lang="en-US" dirty="0"/>
              <a:t>Diabetic agents</a:t>
            </a:r>
          </a:p>
          <a:p>
            <a:pPr lvl="2"/>
            <a:r>
              <a:rPr lang="en-US" dirty="0"/>
              <a:t>Jardiance and Farxiga and no Dapagliflozin or Steglatro</a:t>
            </a:r>
          </a:p>
          <a:p>
            <a:pPr lvl="2"/>
            <a:r>
              <a:rPr lang="en-US" dirty="0"/>
              <a:t>Januvia and Tradjenta and no saxagliptin (DPP4 have poor efficacy)</a:t>
            </a:r>
          </a:p>
          <a:p>
            <a:pPr lvl="2"/>
            <a:r>
              <a:rPr lang="en-US" dirty="0"/>
              <a:t>Basaglar and Fiasp and no insulin glargine or insulin aspart</a:t>
            </a:r>
          </a:p>
          <a:p>
            <a:pPr lvl="1"/>
            <a:r>
              <a:rPr lang="en-US" dirty="0"/>
              <a:t>Vascepa</a:t>
            </a:r>
          </a:p>
          <a:p>
            <a:pPr lvl="2"/>
            <a:r>
              <a:rPr lang="en-US" dirty="0"/>
              <a:t>Icosapent not covered or higher tier</a:t>
            </a:r>
          </a:p>
          <a:p>
            <a:pPr lvl="1"/>
            <a:r>
              <a:rPr lang="en-US" dirty="0"/>
              <a:t>Restasis UDV and Multidose</a:t>
            </a:r>
          </a:p>
          <a:p>
            <a:pPr lvl="2"/>
            <a:r>
              <a:rPr lang="en-US" dirty="0"/>
              <a:t>Cyclosporin UDV not covered or higher tier</a:t>
            </a:r>
          </a:p>
        </p:txBody>
      </p:sp>
    </p:spTree>
    <p:extLst>
      <p:ext uri="{BB962C8B-B14F-4D97-AF65-F5344CB8AC3E}">
        <p14:creationId xmlns:p14="http://schemas.microsoft.com/office/powerpoint/2010/main" val="232471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69F7477-E873-FD23-2DFA-FCEE565F2E39}"/>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6A45FF62-8FBD-41D5-A3E5-9E636BE48BE6}"/>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6C010A16-C841-9817-9F55-1DF340E78A7E}"/>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C809B154-3853-9C95-1A30-705471CB6FA7}"/>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3600" b="0" i="0" u="none" strike="noStrike" kern="1200" cap="none" spc="0" normalizeH="0" baseline="0" noProof="0" dirty="0">
                <a:ln>
                  <a:noFill/>
                </a:ln>
                <a:solidFill>
                  <a:schemeClr val="bg1"/>
                </a:solidFill>
                <a:effectLst/>
                <a:uLnTx/>
                <a:uFillTx/>
                <a:latin typeface="Aptos Display" panose="02110004020202020204"/>
                <a:ea typeface="+mj-ea"/>
                <a:cs typeface="+mj-cs"/>
              </a:rPr>
              <a:t>Examples of unnecessary treatments or </a:t>
            </a:r>
          </a:p>
          <a:p>
            <a:pPr marL="0" marR="0" lvl="0" indent="0" algn="ctr" rtl="0">
              <a:lnSpc>
                <a:spcPct val="100000"/>
              </a:lnSpc>
              <a:spcBef>
                <a:spcPts val="0"/>
              </a:spcBef>
              <a:spcAft>
                <a:spcPts val="0"/>
              </a:spcAft>
              <a:buClr>
                <a:srgbClr val="FFFFFF"/>
              </a:buClr>
              <a:buSzPts val="1800"/>
              <a:buFont typeface="Calibri"/>
              <a:buNone/>
            </a:pPr>
            <a:r>
              <a:rPr kumimoji="0" lang="en-US" sz="3600" b="0" i="0" u="none" strike="noStrike" kern="1200" cap="none" spc="0" normalizeH="0" baseline="0" noProof="0" dirty="0">
                <a:ln>
                  <a:noFill/>
                </a:ln>
                <a:solidFill>
                  <a:schemeClr val="bg1"/>
                </a:solidFill>
                <a:effectLst/>
                <a:uLnTx/>
                <a:uFillTx/>
                <a:latin typeface="Aptos Display" panose="02110004020202020204"/>
                <a:ea typeface="+mj-ea"/>
                <a:cs typeface="+mj-cs"/>
              </a:rPr>
              <a:t>doesn’t improve outcomes</a:t>
            </a:r>
            <a:endParaRPr sz="36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FBCECDEB-18E7-FFAC-9D93-BC9BCBE540F3}"/>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2D521F23-2B0A-58F8-BF06-869BCCF9897E}"/>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E3E42E87-ED75-1A7D-4CC8-0738B5B5F322}"/>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5A8F469E-0E5F-A7DC-6C79-BC302FD319E7}"/>
              </a:ext>
            </a:extLst>
          </p:cNvPr>
          <p:cNvSpPr txBox="1">
            <a:spLocks/>
          </p:cNvSpPr>
          <p:nvPr/>
        </p:nvSpPr>
        <p:spPr>
          <a:xfrm>
            <a:off x="762000" y="1726554"/>
            <a:ext cx="7933267"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err="1"/>
              <a:t>Strensiq</a:t>
            </a:r>
            <a:r>
              <a:rPr lang="en-US" sz="1600" dirty="0"/>
              <a:t> $1.6-2.4mm/year for adult onset hypophosphatasia</a:t>
            </a:r>
          </a:p>
          <a:p>
            <a:r>
              <a:rPr lang="en-US" sz="1600" dirty="0" err="1"/>
              <a:t>Sucraid</a:t>
            </a:r>
            <a:r>
              <a:rPr lang="en-US" sz="1600" dirty="0"/>
              <a:t> ($118k/yr) for bloating, excessive gas production, diarrhea and abdominal pain without </a:t>
            </a:r>
            <a:r>
              <a:rPr lang="en-US" sz="1600" b="1" dirty="0"/>
              <a:t>CSID</a:t>
            </a:r>
          </a:p>
          <a:p>
            <a:r>
              <a:rPr lang="en-US" sz="1600" dirty="0"/>
              <a:t>Antibiotics for viral infections like common colds, runny and stuffy nose, fever and chills</a:t>
            </a:r>
          </a:p>
          <a:p>
            <a:r>
              <a:rPr lang="en-US" sz="1600" dirty="0"/>
              <a:t>Opioids for chronic back pain or arthritis</a:t>
            </a:r>
          </a:p>
          <a:p>
            <a:r>
              <a:rPr lang="en-US" sz="1600" dirty="0"/>
              <a:t>Vitamins - supplements like vitamin D, calcium, or multivitamins without documented </a:t>
            </a:r>
            <a:r>
              <a:rPr lang="en-US" sz="1600" b="1" dirty="0"/>
              <a:t>deficiencies</a:t>
            </a:r>
            <a:r>
              <a:rPr lang="en-US" sz="1600" dirty="0"/>
              <a:t> or evidence of benefit</a:t>
            </a:r>
          </a:p>
          <a:p>
            <a:r>
              <a:rPr lang="en-US" sz="1600" dirty="0"/>
              <a:t>Hormone Replacement Therapy (HRT) -  Prolonged or unnecessary use of HRT in postmenopausal women without clear indication.</a:t>
            </a:r>
          </a:p>
          <a:p>
            <a:r>
              <a:rPr lang="en-US" sz="1600" dirty="0"/>
              <a:t>Growth Hormone $100k/yr for idiopathic short statue</a:t>
            </a:r>
          </a:p>
          <a:p>
            <a:r>
              <a:rPr lang="en-US" sz="1600" dirty="0" err="1"/>
              <a:t>Acthar</a:t>
            </a:r>
            <a:r>
              <a:rPr lang="en-US" sz="1600" dirty="0"/>
              <a:t> gel $2mm/yr for MS and Cushing syndrome</a:t>
            </a:r>
          </a:p>
          <a:p>
            <a:r>
              <a:rPr lang="en-US" sz="1600" dirty="0"/>
              <a:t>Olumiant ($34k/yr)and </a:t>
            </a:r>
            <a:r>
              <a:rPr lang="en-US" sz="1600" dirty="0" err="1"/>
              <a:t>Litfulo</a:t>
            </a:r>
            <a:r>
              <a:rPr lang="en-US" sz="1600" dirty="0"/>
              <a:t> (53k/yr) for Alopecia Araneta (autoimmune, cosmetic)</a:t>
            </a:r>
          </a:p>
          <a:p>
            <a:r>
              <a:rPr lang="en-US" sz="1600" dirty="0"/>
              <a:t>Opzelura ($26k/yr) for Nonsegmental vitiligo (cosmetic)</a:t>
            </a:r>
          </a:p>
          <a:p>
            <a:r>
              <a:rPr lang="en-US" sz="1600" dirty="0" err="1"/>
              <a:t>Emflaza</a:t>
            </a:r>
            <a:r>
              <a:rPr lang="en-US" sz="1600" dirty="0"/>
              <a:t> $80-120mm/yr for Duchenne muscular dystrophy, use prednisone for $240/year</a:t>
            </a:r>
          </a:p>
          <a:p>
            <a:r>
              <a:rPr lang="en-US" sz="1600" dirty="0"/>
              <a:t>Overuse of new agents in diabetes, long-term use of PPIs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991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C9E4E938-4022-B5F6-6349-49418849FA78}"/>
            </a:ext>
          </a:extLst>
        </p:cNvPr>
        <p:cNvGrpSpPr/>
        <p:nvPr/>
      </p:nvGrpSpPr>
      <p:grpSpPr>
        <a:xfrm>
          <a:off x="0" y="0"/>
          <a:ext cx="0" cy="0"/>
          <a:chOff x="0" y="0"/>
          <a:chExt cx="0" cy="0"/>
        </a:xfrm>
      </p:grpSpPr>
      <p:sp>
        <p:nvSpPr>
          <p:cNvPr id="76" name="Google Shape;76;p3">
            <a:extLst>
              <a:ext uri="{FF2B5EF4-FFF2-40B4-BE49-F238E27FC236}">
                <a16:creationId xmlns:a16="http://schemas.microsoft.com/office/drawing/2014/main" id="{2CE45555-2740-1780-42F9-9416F6A24287}"/>
              </a:ext>
            </a:extLst>
          </p:cNvPr>
          <p:cNvSpPr/>
          <p:nvPr/>
        </p:nvSpPr>
        <p:spPr>
          <a:xfrm rot="10800000" flipH="1">
            <a:off x="1" y="18290"/>
            <a:ext cx="9144001" cy="1575966"/>
          </a:xfrm>
          <a:prstGeom prst="rect">
            <a:avLst/>
          </a:prstGeom>
          <a:gradFill>
            <a:gsLst>
              <a:gs pos="0">
                <a:srgbClr val="000000">
                  <a:alpha val="94901"/>
                </a:srgbClr>
              </a:gs>
              <a:gs pos="100000">
                <a:srgbClr val="2F5597"/>
              </a:gs>
            </a:gsLst>
            <a:lin ang="60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3">
            <a:extLst>
              <a:ext uri="{FF2B5EF4-FFF2-40B4-BE49-F238E27FC236}">
                <a16:creationId xmlns:a16="http://schemas.microsoft.com/office/drawing/2014/main" id="{CF85FA2F-B322-9D8E-35B5-B0EBC281F30F}"/>
              </a:ext>
            </a:extLst>
          </p:cNvPr>
          <p:cNvSpPr/>
          <p:nvPr/>
        </p:nvSpPr>
        <p:spPr>
          <a:xfrm>
            <a:off x="-3" y="18787"/>
            <a:ext cx="6096650" cy="1575462"/>
          </a:xfrm>
          <a:prstGeom prst="rect">
            <a:avLst/>
          </a:prstGeom>
          <a:gradFill>
            <a:gsLst>
              <a:gs pos="0">
                <a:srgbClr val="4472C4">
                  <a:alpha val="40000"/>
                </a:srgbClr>
              </a:gs>
              <a:gs pos="74000">
                <a:srgbClr val="8FAADC">
                  <a:alpha val="0"/>
                </a:srgbClr>
              </a:gs>
              <a:gs pos="100000">
                <a:srgbClr val="8FAADC">
                  <a:alpha val="0"/>
                </a:srgbClr>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3">
            <a:extLst>
              <a:ext uri="{FF2B5EF4-FFF2-40B4-BE49-F238E27FC236}">
                <a16:creationId xmlns:a16="http://schemas.microsoft.com/office/drawing/2014/main" id="{C0E78410-0FAC-D8DD-D181-555397547CEB}"/>
              </a:ext>
            </a:extLst>
          </p:cNvPr>
          <p:cNvSpPr/>
          <p:nvPr/>
        </p:nvSpPr>
        <p:spPr>
          <a:xfrm flipH="1">
            <a:off x="5" y="19938"/>
            <a:ext cx="9144000" cy="1574400"/>
          </a:xfrm>
          <a:prstGeom prst="rect">
            <a:avLst/>
          </a:prstGeom>
          <a:gradFill>
            <a:gsLst>
              <a:gs pos="0">
                <a:srgbClr val="000000">
                  <a:alpha val="61960"/>
                </a:srgbClr>
              </a:gs>
              <a:gs pos="78000">
                <a:srgbClr val="4472C4">
                  <a:alpha val="14117"/>
                </a:srgbClr>
              </a:gs>
              <a:gs pos="100000">
                <a:srgbClr val="4472C4">
                  <a:alpha val="14117"/>
                </a:srgbClr>
              </a:gs>
            </a:gsLst>
            <a:lin ang="156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kumimoji="0" lang="en-US" sz="4000" b="0" i="0" u="none" strike="noStrike" kern="1200" cap="none" spc="0" normalizeH="0" baseline="0" noProof="0" dirty="0">
                <a:ln>
                  <a:noFill/>
                </a:ln>
                <a:solidFill>
                  <a:schemeClr val="bg1"/>
                </a:solidFill>
                <a:effectLst/>
                <a:uLnTx/>
                <a:uFillTx/>
                <a:latin typeface="Aptos Display" panose="02110004020202020204"/>
                <a:ea typeface="+mj-ea"/>
                <a:cs typeface="+mj-cs"/>
              </a:rPr>
              <a:t>Examples of overuse of expensive drugs</a:t>
            </a:r>
            <a:endParaRPr sz="4000" b="0" i="0" u="none" strike="noStrike" cap="none" dirty="0">
              <a:solidFill>
                <a:schemeClr val="bg1"/>
              </a:solidFill>
              <a:latin typeface="Calibri"/>
              <a:ea typeface="Calibri"/>
              <a:cs typeface="Calibri"/>
              <a:sym typeface="Calibri"/>
            </a:endParaRPr>
          </a:p>
        </p:txBody>
      </p:sp>
      <p:sp>
        <p:nvSpPr>
          <p:cNvPr id="80" name="Google Shape;80;p3">
            <a:extLst>
              <a:ext uri="{FF2B5EF4-FFF2-40B4-BE49-F238E27FC236}">
                <a16:creationId xmlns:a16="http://schemas.microsoft.com/office/drawing/2014/main" id="{8068F9C6-89E6-9F48-BAED-7D65A918B8AF}"/>
              </a:ext>
            </a:extLst>
          </p:cNvPr>
          <p:cNvSpPr/>
          <p:nvPr/>
        </p:nvSpPr>
        <p:spPr>
          <a:xfrm>
            <a:off x="-5" y="6238935"/>
            <a:ext cx="9191405" cy="619073"/>
          </a:xfrm>
          <a:prstGeom prst="rect">
            <a:avLst/>
          </a:prstGeom>
          <a:gradFill>
            <a:gsLst>
              <a:gs pos="0">
                <a:srgbClr val="95A9D2"/>
              </a:gs>
              <a:gs pos="52999">
                <a:srgbClr val="BFCAE1"/>
              </a:gs>
              <a:gs pos="100000">
                <a:srgbClr val="E0E5F0"/>
              </a:gs>
            </a:gsLst>
            <a:lin ang="189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 name="Google Shape;81;p3" descr="Picture 7">
            <a:extLst>
              <a:ext uri="{FF2B5EF4-FFF2-40B4-BE49-F238E27FC236}">
                <a16:creationId xmlns:a16="http://schemas.microsoft.com/office/drawing/2014/main" id="{8D2F4193-3F0E-528E-899C-B95F3B88448A}"/>
              </a:ext>
            </a:extLst>
          </p:cNvPr>
          <p:cNvPicPr preferRelativeResize="0"/>
          <p:nvPr/>
        </p:nvPicPr>
        <p:blipFill rotWithShape="1">
          <a:blip r:embed="rId3">
            <a:alphaModFix/>
          </a:blip>
          <a:srcRect/>
          <a:stretch/>
        </p:blipFill>
        <p:spPr>
          <a:xfrm>
            <a:off x="324164" y="6210286"/>
            <a:ext cx="2070101" cy="647721"/>
          </a:xfrm>
          <a:prstGeom prst="rect">
            <a:avLst/>
          </a:prstGeom>
          <a:noFill/>
          <a:ln>
            <a:noFill/>
          </a:ln>
        </p:spPr>
      </p:pic>
      <p:sp>
        <p:nvSpPr>
          <p:cNvPr id="2" name="Content Placeholder 2">
            <a:extLst>
              <a:ext uri="{FF2B5EF4-FFF2-40B4-BE49-F238E27FC236}">
                <a16:creationId xmlns:a16="http://schemas.microsoft.com/office/drawing/2014/main" id="{56FBE7FD-9B6C-43A8-1573-4A827EE5AA25}"/>
              </a:ext>
            </a:extLst>
          </p:cNvPr>
          <p:cNvSpPr txBox="1">
            <a:spLocks/>
          </p:cNvSpPr>
          <p:nvPr/>
        </p:nvSpPr>
        <p:spPr>
          <a:xfrm>
            <a:off x="838200" y="1825625"/>
            <a:ext cx="7933267" cy="38893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000" dirty="0"/>
          </a:p>
        </p:txBody>
      </p:sp>
      <p:sp>
        <p:nvSpPr>
          <p:cNvPr id="5" name="Content Placeholder 2">
            <a:extLst>
              <a:ext uri="{FF2B5EF4-FFF2-40B4-BE49-F238E27FC236}">
                <a16:creationId xmlns:a16="http://schemas.microsoft.com/office/drawing/2014/main" id="{AC272B42-C3C4-B027-F103-AF7EB846AF1E}"/>
              </a:ext>
            </a:extLst>
          </p:cNvPr>
          <p:cNvSpPr txBox="1">
            <a:spLocks/>
          </p:cNvSpPr>
          <p:nvPr/>
        </p:nvSpPr>
        <p:spPr>
          <a:xfrm>
            <a:off x="838200" y="1825625"/>
            <a:ext cx="79332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7000"/>
              </a:lnSpc>
              <a:buFont typeface="Symbol" panose="05050102010706020507" pitchFamily="18" charset="2"/>
              <a:buChar char=""/>
            </a:pPr>
            <a:r>
              <a:rPr lang="en-US" sz="1500" b="1" dirty="0">
                <a:effectLst/>
                <a:latin typeface="Aptos" panose="020B0004020202020204" pitchFamily="34" charset="0"/>
                <a:ea typeface="Calibri" panose="020F0502020204030204" pitchFamily="34" charset="0"/>
                <a:cs typeface="Times New Roman" panose="02020603050405020304" pitchFamily="18" charset="0"/>
              </a:rPr>
              <a:t>Biologic Drugs for Inflammatory Diseases:</a:t>
            </a:r>
            <a:endParaRPr lang="en-US" sz="1500" dirty="0">
              <a:effectLst/>
              <a:latin typeface="Aptos" panose="020B000402020202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Drugs</a:t>
            </a:r>
            <a:r>
              <a:rPr lang="en-US" sz="1500" dirty="0">
                <a:effectLst/>
                <a:latin typeface="Aptos" panose="020B0004020202020204" pitchFamily="34" charset="0"/>
                <a:ea typeface="Calibri" panose="020F0502020204030204" pitchFamily="34" charset="0"/>
                <a:cs typeface="Times New Roman" panose="02020603050405020304" pitchFamily="18" charset="0"/>
              </a:rPr>
              <a:t>: Adalimumab (Humira), Infliximab (Remicade), Etanercept (Enbrel) and more.</a:t>
            </a: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Issue</a:t>
            </a:r>
            <a:r>
              <a:rPr lang="en-US" sz="1500" dirty="0">
                <a:effectLst/>
                <a:latin typeface="Aptos" panose="020B0004020202020204" pitchFamily="34" charset="0"/>
                <a:ea typeface="Calibri" panose="020F0502020204030204" pitchFamily="34" charset="0"/>
                <a:cs typeface="Times New Roman" panose="02020603050405020304" pitchFamily="18" charset="0"/>
              </a:rPr>
              <a:t>: Often prescribed for conditions like rheumatoid arthritis, psoriasis, or inflammatory bowel disease without exhausting less expensive first-line treatments.</a:t>
            </a: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Cost</a:t>
            </a:r>
            <a:r>
              <a:rPr lang="en-US" sz="1500" dirty="0">
                <a:effectLst/>
                <a:latin typeface="Aptos" panose="020B0004020202020204" pitchFamily="34" charset="0"/>
                <a:ea typeface="Calibri" panose="020F0502020204030204" pitchFamily="34" charset="0"/>
                <a:cs typeface="Times New Roman" panose="02020603050405020304" pitchFamily="18" charset="0"/>
              </a:rPr>
              <a:t>: Thousands of dollars per month.</a:t>
            </a: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Alternative</a:t>
            </a:r>
            <a:r>
              <a:rPr lang="en-US" sz="1500" dirty="0">
                <a:effectLst/>
                <a:latin typeface="Aptos" panose="020B0004020202020204" pitchFamily="34" charset="0"/>
                <a:ea typeface="Calibri" panose="020F0502020204030204" pitchFamily="34" charset="0"/>
                <a:cs typeface="Times New Roman" panose="02020603050405020304" pitchFamily="18" charset="0"/>
              </a:rPr>
              <a:t>: Methotrexate, sulfasalazine, or other conventional therapies when appropriate.</a:t>
            </a:r>
          </a:p>
          <a:p>
            <a:pPr marL="342900" marR="0" lvl="0" indent="-342900">
              <a:lnSpc>
                <a:spcPct val="107000"/>
              </a:lnSpc>
              <a:buFont typeface="Symbol" panose="05050102010706020507" pitchFamily="18" charset="2"/>
              <a:buChar char=""/>
            </a:pPr>
            <a:r>
              <a:rPr lang="en-US" sz="1500" b="1" dirty="0">
                <a:effectLst/>
                <a:latin typeface="Aptos" panose="020B0004020202020204" pitchFamily="34" charset="0"/>
                <a:ea typeface="Calibri" panose="020F0502020204030204" pitchFamily="34" charset="0"/>
                <a:cs typeface="Times New Roman" panose="02020603050405020304" pitchFamily="18" charset="0"/>
              </a:rPr>
              <a:t>Expensive Cancer Drugs:</a:t>
            </a:r>
            <a:endParaRPr lang="en-US" sz="1500" dirty="0">
              <a:effectLst/>
              <a:latin typeface="Aptos" panose="020B000402020202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Drugs</a:t>
            </a:r>
            <a:r>
              <a:rPr lang="en-US" sz="1500" dirty="0">
                <a:effectLst/>
                <a:latin typeface="Aptos" panose="020B0004020202020204" pitchFamily="34" charset="0"/>
                <a:ea typeface="Calibri" panose="020F0502020204030204" pitchFamily="34" charset="0"/>
                <a:cs typeface="Times New Roman" panose="02020603050405020304" pitchFamily="18" charset="0"/>
              </a:rPr>
              <a:t>: Bevacizumab (Avastin), Pembrolizumab (Keytruda), Nivolumab (Opdivo).</a:t>
            </a: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Issue</a:t>
            </a:r>
            <a:r>
              <a:rPr lang="en-US" sz="1500" dirty="0">
                <a:effectLst/>
                <a:latin typeface="Aptos" panose="020B0004020202020204" pitchFamily="34" charset="0"/>
                <a:ea typeface="Calibri" panose="020F0502020204030204" pitchFamily="34" charset="0"/>
                <a:cs typeface="Times New Roman" panose="02020603050405020304" pitchFamily="18" charset="0"/>
              </a:rPr>
              <a:t>: Prescribed in late-stage cancers with limited evidence of significant benefit in terms of survival or quality of life.</a:t>
            </a:r>
          </a:p>
          <a:p>
            <a:pPr marL="742950" marR="0" lvl="1" indent="-285750">
              <a:lnSpc>
                <a:spcPct val="107000"/>
              </a:lnSpc>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Cost</a:t>
            </a:r>
            <a:r>
              <a:rPr lang="en-US" sz="1500" dirty="0">
                <a:effectLst/>
                <a:latin typeface="Aptos" panose="020B0004020202020204" pitchFamily="34" charset="0"/>
                <a:ea typeface="Calibri" panose="020F0502020204030204" pitchFamily="34" charset="0"/>
                <a:cs typeface="Times New Roman" panose="02020603050405020304" pitchFamily="18" charset="0"/>
              </a:rPr>
              <a:t>: Tens of thousands of dollars per course.</a:t>
            </a:r>
          </a:p>
          <a:p>
            <a:pPr marL="742950" marR="0" lvl="1" indent="-285750">
              <a:lnSpc>
                <a:spcPct val="107000"/>
              </a:lnSpc>
              <a:spcAft>
                <a:spcPts val="800"/>
              </a:spcAft>
              <a:buFont typeface="Courier New" panose="02070309020205020404" pitchFamily="49" charset="0"/>
              <a:buChar char="o"/>
            </a:pPr>
            <a:r>
              <a:rPr lang="en-US" sz="1500" b="1" dirty="0">
                <a:effectLst/>
                <a:latin typeface="Aptos" panose="020B0004020202020204" pitchFamily="34" charset="0"/>
                <a:ea typeface="Calibri" panose="020F0502020204030204" pitchFamily="34" charset="0"/>
                <a:cs typeface="Times New Roman" panose="02020603050405020304" pitchFamily="18" charset="0"/>
              </a:rPr>
              <a:t>Alternative</a:t>
            </a:r>
            <a:r>
              <a:rPr lang="en-US" sz="1500" dirty="0">
                <a:effectLst/>
                <a:latin typeface="Aptos" panose="020B0004020202020204" pitchFamily="34" charset="0"/>
                <a:ea typeface="Calibri" panose="020F0502020204030204" pitchFamily="34" charset="0"/>
                <a:cs typeface="Times New Roman" panose="02020603050405020304" pitchFamily="18" charset="0"/>
              </a:rPr>
              <a:t>: Palliative care or less expensive regimens when appropriate.</a:t>
            </a:r>
          </a:p>
        </p:txBody>
      </p:sp>
    </p:spTree>
    <p:extLst>
      <p:ext uri="{BB962C8B-B14F-4D97-AF65-F5344CB8AC3E}">
        <p14:creationId xmlns:p14="http://schemas.microsoft.com/office/powerpoint/2010/main" val="283100876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18743</TotalTime>
  <Words>3268</Words>
  <Application>Microsoft Office PowerPoint</Application>
  <PresentationFormat>On-screen Show (4:3)</PresentationFormat>
  <Paragraphs>477</Paragraphs>
  <Slides>37</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Aptos</vt:lpstr>
      <vt:lpstr>Noto Sans Symbols</vt:lpstr>
      <vt:lpstr>Courier New</vt:lpstr>
      <vt:lpstr>Exchange</vt:lpstr>
      <vt:lpstr>Wingdings</vt:lpstr>
      <vt:lpstr>Helvetica</vt:lpstr>
      <vt:lpstr>Symbol</vt:lpstr>
      <vt:lpstr>Arial</vt:lpstr>
      <vt:lpstr>Aptos Display</vt:lpstr>
      <vt:lpstr>Helvetica Neue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Unprecedented Market Success</vt:lpstr>
      <vt:lpstr>Biosimilar Humira Example  (40mg dose)</vt:lpstr>
      <vt:lpstr>Biosimilars Gaining Ground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Taeho</dc:creator>
  <cp:lastModifiedBy>Charles Hamilton</cp:lastModifiedBy>
  <cp:revision>13</cp:revision>
  <cp:lastPrinted>2025-01-13T22:19:19Z</cp:lastPrinted>
  <dcterms:created xsi:type="dcterms:W3CDTF">2024-02-23T17:54:55Z</dcterms:created>
  <dcterms:modified xsi:type="dcterms:W3CDTF">2025-01-27T19:44:38Z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1033-5.6.0.8082</vt:lpwstr>
  </property>
</Properties>
</file>