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72" r:id="rId4"/>
    <p:sldMasterId id="2147483697" r:id="rId5"/>
    <p:sldMasterId id="2147483720" r:id="rId6"/>
    <p:sldMasterId id="2147483731" r:id="rId7"/>
  </p:sldMasterIdLst>
  <p:notesMasterIdLst>
    <p:notesMasterId r:id="rId30"/>
  </p:notesMasterIdLst>
  <p:sldIdLst>
    <p:sldId id="1306" r:id="rId8"/>
    <p:sldId id="319" r:id="rId9"/>
    <p:sldId id="1341" r:id="rId10"/>
    <p:sldId id="1340" r:id="rId11"/>
    <p:sldId id="1355" r:id="rId12"/>
    <p:sldId id="687" r:id="rId13"/>
    <p:sldId id="288" r:id="rId14"/>
    <p:sldId id="1356" r:id="rId15"/>
    <p:sldId id="688" r:id="rId16"/>
    <p:sldId id="1354" r:id="rId17"/>
    <p:sldId id="1342" r:id="rId18"/>
    <p:sldId id="1343" r:id="rId19"/>
    <p:sldId id="1344" r:id="rId20"/>
    <p:sldId id="1345" r:id="rId21"/>
    <p:sldId id="1346" r:id="rId22"/>
    <p:sldId id="1349" r:id="rId23"/>
    <p:sldId id="1348" r:id="rId24"/>
    <p:sldId id="1350" r:id="rId25"/>
    <p:sldId id="324" r:id="rId26"/>
    <p:sldId id="1305" r:id="rId27"/>
    <p:sldId id="1339" r:id="rId28"/>
    <p:sldId id="1324" r:id="rId29"/>
  </p:sldIdLst>
  <p:sldSz cx="12192000" cy="6858000"/>
  <p:notesSz cx="6858000" cy="9144000"/>
  <p:embeddedFontLst>
    <p:embeddedFont>
      <p:font typeface="Libre Franklin" pitchFamily="2" charset="0"/>
      <p:regular r:id="rId31"/>
      <p:bold r:id="rId32"/>
      <p:italic r:id="rId33"/>
      <p:boldItalic r:id="rId34"/>
    </p:embeddedFont>
    <p:embeddedFont>
      <p:font typeface="Poppins" panose="00000500000000000000" pitchFamily="2" charset="0"/>
      <p:regular r:id="rId35"/>
      <p:bold r:id="rId36"/>
      <p:italic r:id="rId37"/>
      <p:boldItalic r:id="rId38"/>
    </p:embeddedFont>
    <p:embeddedFont>
      <p:font typeface="Poppins Light" panose="00000400000000000000" pitchFamily="2" charset="0"/>
      <p:regular r:id="rId39"/>
      <p:italic r:id="rId40"/>
    </p:embeddedFont>
    <p:embeddedFont>
      <p:font typeface="Poppins Medium" panose="00000600000000000000" pitchFamily="2" charset="0"/>
      <p:regular r:id="rId41"/>
      <p:italic r:id="rId42"/>
    </p:embeddedFont>
    <p:embeddedFont>
      <p:font typeface="Poppins SemiBold" panose="00000700000000000000" pitchFamily="2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5ACBF0"/>
          </p15:clr>
        </p15:guide>
        <p15:guide id="4" pos="3408" userDrawn="1">
          <p15:clr>
            <a:srgbClr val="5ACBF0"/>
          </p15:clr>
        </p15:guide>
        <p15:guide id="5" orient="horz" pos="1872" userDrawn="1">
          <p15:clr>
            <a:srgbClr val="5ACBF0"/>
          </p15:clr>
        </p15:guide>
        <p15:guide id="6" orient="horz" pos="3912" userDrawn="1">
          <p15:clr>
            <a:srgbClr val="5ACBF0"/>
          </p15:clr>
        </p15:guide>
        <p15:guide id="7" orient="horz" pos="3480" userDrawn="1">
          <p15:clr>
            <a:srgbClr val="5ACBF0"/>
          </p15:clr>
        </p15:guide>
        <p15:guide id="8" orient="horz" pos="1224" userDrawn="1">
          <p15:clr>
            <a:srgbClr val="5ACBF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812A11-2744-8E60-E895-46C6FB7ED6A7}" name="Scott Vold" initials="SV" userId="S::svold@renalogic.com::030fb033-3a3c-488c-a299-c0575f94065e" providerId="AD"/>
  <p188:author id="{AD4E3949-56FE-AC95-8E1D-7FA06AEAF766}" name="Mimi Wheeler" initials="MW" userId="S::mimiwheeler@ocozzio.com::578f9450-df86-4c36-bef0-a451f5a8a9e5" providerId="AD"/>
  <p188:author id="{984B3EEE-FACA-7328-ED4F-763F5D09D3D1}" name="Tommy Evrage" initials="TE" userId="S::tevrage@renalogic.com::5fa42683-21f8-4f30-925d-b8425b9f17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BBD"/>
    <a:srgbClr val="4197CB"/>
    <a:srgbClr val="1E355E"/>
    <a:srgbClr val="172A4C"/>
    <a:srgbClr val="F0EADF"/>
    <a:srgbClr val="3A3A3C"/>
    <a:srgbClr val="14243F"/>
    <a:srgbClr val="142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>
        <p:guide orient="horz" pos="2232"/>
        <p:guide pos="3840"/>
        <p:guide pos="7152"/>
        <p:guide pos="3408"/>
        <p:guide orient="horz" pos="1872"/>
        <p:guide orient="horz" pos="3912"/>
        <p:guide orient="horz" pos="3480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9.fntdata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3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B0DE5-D5B1-4558-AAAE-B8D3537118E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4121F-C7F5-4C4B-8B8C-97A763627C03}">
      <dgm:prSet phldrT="[Text]"/>
      <dgm:spPr/>
      <dgm:t>
        <a:bodyPr/>
        <a:lstStyle/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Diabetes</a:t>
          </a:r>
        </a:p>
      </dgm:t>
    </dgm:pt>
    <dgm:pt modelId="{EA7CAA3E-E8B2-4D4C-9DEC-A9CA13DFEF5F}" type="parTrans" cxnId="{35C08D53-572C-43AF-813C-4368C7A088DA}">
      <dgm:prSet/>
      <dgm:spPr/>
      <dgm:t>
        <a:bodyPr/>
        <a:lstStyle/>
        <a:p>
          <a:endParaRPr lang="en-US"/>
        </a:p>
      </dgm:t>
    </dgm:pt>
    <dgm:pt modelId="{2F555E58-C072-40A4-96C7-63477BBB9E9D}" type="sibTrans" cxnId="{35C08D53-572C-43AF-813C-4368C7A088DA}">
      <dgm:prSet/>
      <dgm:spPr/>
      <dgm:t>
        <a:bodyPr/>
        <a:lstStyle/>
        <a:p>
          <a:endParaRPr lang="en-US"/>
        </a:p>
      </dgm:t>
    </dgm:pt>
    <dgm:pt modelId="{CFCD2C24-C93A-4C00-BF80-ABEC18C0AEDE}">
      <dgm:prSet phldrT="[Text]"/>
      <dgm:spPr/>
      <dgm:t>
        <a:bodyPr/>
        <a:lstStyle/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1 in 3 diabetics have CKD</a:t>
          </a:r>
        </a:p>
      </dgm:t>
    </dgm:pt>
    <dgm:pt modelId="{B1CF34E6-511A-4ED4-9E99-A9B133B2E166}" type="parTrans" cxnId="{841F10D9-DEBE-4657-AB65-42EED715FD12}">
      <dgm:prSet/>
      <dgm:spPr/>
      <dgm:t>
        <a:bodyPr/>
        <a:lstStyle/>
        <a:p>
          <a:endParaRPr lang="en-US"/>
        </a:p>
      </dgm:t>
    </dgm:pt>
    <dgm:pt modelId="{1D407425-B516-43FB-AC3E-76D41AF5A33A}" type="sibTrans" cxnId="{841F10D9-DEBE-4657-AB65-42EED715FD12}">
      <dgm:prSet/>
      <dgm:spPr/>
      <dgm:t>
        <a:bodyPr/>
        <a:lstStyle/>
        <a:p>
          <a:endParaRPr lang="en-US"/>
        </a:p>
      </dgm:t>
    </dgm:pt>
    <dgm:pt modelId="{3006DC80-37C2-4C59-8161-9057987DA8F4}">
      <dgm:prSet phldrT="[Text]"/>
      <dgm:spPr/>
      <dgm:t>
        <a:bodyPr/>
        <a:lstStyle/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Hypertension</a:t>
          </a:r>
        </a:p>
      </dgm:t>
    </dgm:pt>
    <dgm:pt modelId="{1A2A18D2-03C4-4A0E-9217-B4F38D0D3E32}" type="parTrans" cxnId="{0A21E406-CDD2-4DD9-A595-AAAF0DB7E8E3}">
      <dgm:prSet/>
      <dgm:spPr/>
      <dgm:t>
        <a:bodyPr/>
        <a:lstStyle/>
        <a:p>
          <a:endParaRPr lang="en-US"/>
        </a:p>
      </dgm:t>
    </dgm:pt>
    <dgm:pt modelId="{3C4B7AFA-CDE6-44C7-85D3-88152FAE3FEC}" type="sibTrans" cxnId="{0A21E406-CDD2-4DD9-A595-AAAF0DB7E8E3}">
      <dgm:prSet/>
      <dgm:spPr/>
      <dgm:t>
        <a:bodyPr/>
        <a:lstStyle/>
        <a:p>
          <a:endParaRPr lang="en-US"/>
        </a:p>
      </dgm:t>
    </dgm:pt>
    <dgm:pt modelId="{8CA6FBD6-5939-47E3-A040-B09E01B9F9FA}">
      <dgm:prSet phldrT="[Text]"/>
      <dgm:spPr/>
      <dgm:t>
        <a:bodyPr/>
        <a:lstStyle/>
        <a:p>
          <a:r>
            <a:rPr lang="en-US">
              <a:latin typeface="Poppins" panose="00000500000000000000" pitchFamily="2" charset="0"/>
              <a:cs typeface="Poppins" panose="00000500000000000000" pitchFamily="2" charset="0"/>
            </a:rPr>
            <a:t>1 in 5 hypertensives have CKD </a:t>
          </a:r>
        </a:p>
      </dgm:t>
    </dgm:pt>
    <dgm:pt modelId="{E8C980DD-C7CE-4CD3-9FBB-FD8A961CED4D}" type="parTrans" cxnId="{9010E34C-C5C1-4DCC-B391-ACCC31FDBFEA}">
      <dgm:prSet/>
      <dgm:spPr/>
      <dgm:t>
        <a:bodyPr/>
        <a:lstStyle/>
        <a:p>
          <a:endParaRPr lang="en-US"/>
        </a:p>
      </dgm:t>
    </dgm:pt>
    <dgm:pt modelId="{872CC2F3-1020-42C1-AFB8-0E13D302008B}" type="sibTrans" cxnId="{9010E34C-C5C1-4DCC-B391-ACCC31FDBFEA}">
      <dgm:prSet/>
      <dgm:spPr/>
      <dgm:t>
        <a:bodyPr/>
        <a:lstStyle/>
        <a:p>
          <a:endParaRPr lang="en-US"/>
        </a:p>
      </dgm:t>
    </dgm:pt>
    <dgm:pt modelId="{C8A0EBBE-8E96-4B72-8B94-8B6893349BC0}" type="pres">
      <dgm:prSet presAssocID="{31CB0DE5-D5B1-4558-AAAE-B8D3537118E5}" presName="theList" presStyleCnt="0">
        <dgm:presLayoutVars>
          <dgm:dir/>
          <dgm:animLvl val="lvl"/>
          <dgm:resizeHandles val="exact"/>
        </dgm:presLayoutVars>
      </dgm:prSet>
      <dgm:spPr/>
    </dgm:pt>
    <dgm:pt modelId="{A13BF6D4-EFA9-4CE0-AA84-204E5D4864CB}" type="pres">
      <dgm:prSet presAssocID="{17E4121F-C7F5-4C4B-8B8C-97A763627C03}" presName="compNode" presStyleCnt="0"/>
      <dgm:spPr/>
    </dgm:pt>
    <dgm:pt modelId="{DCF7A7E0-A07B-4165-8477-CAFFD6E83C0A}" type="pres">
      <dgm:prSet presAssocID="{17E4121F-C7F5-4C4B-8B8C-97A763627C03}" presName="aNode" presStyleLbl="bgShp" presStyleIdx="0" presStyleCnt="2"/>
      <dgm:spPr/>
    </dgm:pt>
    <dgm:pt modelId="{BAFDA2CD-8E31-4562-9A67-1448ECD9C241}" type="pres">
      <dgm:prSet presAssocID="{17E4121F-C7F5-4C4B-8B8C-97A763627C03}" presName="textNode" presStyleLbl="bgShp" presStyleIdx="0" presStyleCnt="2"/>
      <dgm:spPr/>
    </dgm:pt>
    <dgm:pt modelId="{D4BC0C0A-C00B-41FD-B5AA-D1C641F79AB2}" type="pres">
      <dgm:prSet presAssocID="{17E4121F-C7F5-4C4B-8B8C-97A763627C03}" presName="compChildNode" presStyleCnt="0"/>
      <dgm:spPr/>
    </dgm:pt>
    <dgm:pt modelId="{E952C97C-4500-48BE-AA0E-1D93105A4428}" type="pres">
      <dgm:prSet presAssocID="{17E4121F-C7F5-4C4B-8B8C-97A763627C03}" presName="theInnerList" presStyleCnt="0"/>
      <dgm:spPr/>
    </dgm:pt>
    <dgm:pt modelId="{3F03D4D4-8B3E-4A0B-B71D-8FB970995CFE}" type="pres">
      <dgm:prSet presAssocID="{CFCD2C24-C93A-4C00-BF80-ABEC18C0AEDE}" presName="childNode" presStyleLbl="node1" presStyleIdx="0" presStyleCnt="2" custLinFactNeighborX="1460" custLinFactNeighborY="1023">
        <dgm:presLayoutVars>
          <dgm:bulletEnabled val="1"/>
        </dgm:presLayoutVars>
      </dgm:prSet>
      <dgm:spPr/>
    </dgm:pt>
    <dgm:pt modelId="{2B53DEBA-351D-4B96-824D-66773AEC0679}" type="pres">
      <dgm:prSet presAssocID="{17E4121F-C7F5-4C4B-8B8C-97A763627C03}" presName="aSpace" presStyleCnt="0"/>
      <dgm:spPr/>
    </dgm:pt>
    <dgm:pt modelId="{61B63CF5-11B2-4D68-8141-B2033092B098}" type="pres">
      <dgm:prSet presAssocID="{3006DC80-37C2-4C59-8161-9057987DA8F4}" presName="compNode" presStyleCnt="0"/>
      <dgm:spPr/>
    </dgm:pt>
    <dgm:pt modelId="{609CC984-1C72-46B2-BE9F-F03C58B6255B}" type="pres">
      <dgm:prSet presAssocID="{3006DC80-37C2-4C59-8161-9057987DA8F4}" presName="aNode" presStyleLbl="bgShp" presStyleIdx="1" presStyleCnt="2"/>
      <dgm:spPr/>
    </dgm:pt>
    <dgm:pt modelId="{3350E822-2ECC-4814-8AC5-C760D86EF9A8}" type="pres">
      <dgm:prSet presAssocID="{3006DC80-37C2-4C59-8161-9057987DA8F4}" presName="textNode" presStyleLbl="bgShp" presStyleIdx="1" presStyleCnt="2"/>
      <dgm:spPr/>
    </dgm:pt>
    <dgm:pt modelId="{63EACB33-CA1D-4FA7-8EC3-8B2056000CD0}" type="pres">
      <dgm:prSet presAssocID="{3006DC80-37C2-4C59-8161-9057987DA8F4}" presName="compChildNode" presStyleCnt="0"/>
      <dgm:spPr/>
    </dgm:pt>
    <dgm:pt modelId="{BF4CFCF6-CCD6-4430-B3F8-C719921EE5E3}" type="pres">
      <dgm:prSet presAssocID="{3006DC80-37C2-4C59-8161-9057987DA8F4}" presName="theInnerList" presStyleCnt="0"/>
      <dgm:spPr/>
    </dgm:pt>
    <dgm:pt modelId="{B5DC7CDD-637B-43F2-BF96-9687F14D7844}" type="pres">
      <dgm:prSet presAssocID="{8CA6FBD6-5939-47E3-A040-B09E01B9F9FA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5729D05-4F98-434A-B202-FB0D0E500D86}" type="presOf" srcId="{31CB0DE5-D5B1-4558-AAAE-B8D3537118E5}" destId="{C8A0EBBE-8E96-4B72-8B94-8B6893349BC0}" srcOrd="0" destOrd="0" presId="urn:microsoft.com/office/officeart/2005/8/layout/lProcess2"/>
    <dgm:cxn modelId="{0A21E406-CDD2-4DD9-A595-AAAF0DB7E8E3}" srcId="{31CB0DE5-D5B1-4558-AAAE-B8D3537118E5}" destId="{3006DC80-37C2-4C59-8161-9057987DA8F4}" srcOrd="1" destOrd="0" parTransId="{1A2A18D2-03C4-4A0E-9217-B4F38D0D3E32}" sibTransId="{3C4B7AFA-CDE6-44C7-85D3-88152FAE3FEC}"/>
    <dgm:cxn modelId="{57E3EB38-861A-486E-9848-3F4CAE60545B}" type="presOf" srcId="{3006DC80-37C2-4C59-8161-9057987DA8F4}" destId="{3350E822-2ECC-4814-8AC5-C760D86EF9A8}" srcOrd="1" destOrd="0" presId="urn:microsoft.com/office/officeart/2005/8/layout/lProcess2"/>
    <dgm:cxn modelId="{9010E34C-C5C1-4DCC-B391-ACCC31FDBFEA}" srcId="{3006DC80-37C2-4C59-8161-9057987DA8F4}" destId="{8CA6FBD6-5939-47E3-A040-B09E01B9F9FA}" srcOrd="0" destOrd="0" parTransId="{E8C980DD-C7CE-4CD3-9FBB-FD8A961CED4D}" sibTransId="{872CC2F3-1020-42C1-AFB8-0E13D302008B}"/>
    <dgm:cxn modelId="{35C08D53-572C-43AF-813C-4368C7A088DA}" srcId="{31CB0DE5-D5B1-4558-AAAE-B8D3537118E5}" destId="{17E4121F-C7F5-4C4B-8B8C-97A763627C03}" srcOrd="0" destOrd="0" parTransId="{EA7CAA3E-E8B2-4D4C-9DEC-A9CA13DFEF5F}" sibTransId="{2F555E58-C072-40A4-96C7-63477BBB9E9D}"/>
    <dgm:cxn modelId="{1CB05F86-0761-499E-923C-9B8F885D0CAE}" type="presOf" srcId="{8CA6FBD6-5939-47E3-A040-B09E01B9F9FA}" destId="{B5DC7CDD-637B-43F2-BF96-9687F14D7844}" srcOrd="0" destOrd="0" presId="urn:microsoft.com/office/officeart/2005/8/layout/lProcess2"/>
    <dgm:cxn modelId="{F9E2A398-38BB-4E31-86F2-5577DC61500E}" type="presOf" srcId="{17E4121F-C7F5-4C4B-8B8C-97A763627C03}" destId="{BAFDA2CD-8E31-4562-9A67-1448ECD9C241}" srcOrd="1" destOrd="0" presId="urn:microsoft.com/office/officeart/2005/8/layout/lProcess2"/>
    <dgm:cxn modelId="{C50D94BF-B555-4DD5-AB4E-F04004A2D820}" type="presOf" srcId="{CFCD2C24-C93A-4C00-BF80-ABEC18C0AEDE}" destId="{3F03D4D4-8B3E-4A0B-B71D-8FB970995CFE}" srcOrd="0" destOrd="0" presId="urn:microsoft.com/office/officeart/2005/8/layout/lProcess2"/>
    <dgm:cxn modelId="{38307BD4-A2D0-4255-8345-4D37BFD0C9D7}" type="presOf" srcId="{17E4121F-C7F5-4C4B-8B8C-97A763627C03}" destId="{DCF7A7E0-A07B-4165-8477-CAFFD6E83C0A}" srcOrd="0" destOrd="0" presId="urn:microsoft.com/office/officeart/2005/8/layout/lProcess2"/>
    <dgm:cxn modelId="{841F10D9-DEBE-4657-AB65-42EED715FD12}" srcId="{17E4121F-C7F5-4C4B-8B8C-97A763627C03}" destId="{CFCD2C24-C93A-4C00-BF80-ABEC18C0AEDE}" srcOrd="0" destOrd="0" parTransId="{B1CF34E6-511A-4ED4-9E99-A9B133B2E166}" sibTransId="{1D407425-B516-43FB-AC3E-76D41AF5A33A}"/>
    <dgm:cxn modelId="{3A4D02DF-ED9A-446C-BC55-815AF66DE101}" type="presOf" srcId="{3006DC80-37C2-4C59-8161-9057987DA8F4}" destId="{609CC984-1C72-46B2-BE9F-F03C58B6255B}" srcOrd="0" destOrd="0" presId="urn:microsoft.com/office/officeart/2005/8/layout/lProcess2"/>
    <dgm:cxn modelId="{3F6B327B-94C0-4112-81C8-3C39D1FDF78B}" type="presParOf" srcId="{C8A0EBBE-8E96-4B72-8B94-8B6893349BC0}" destId="{A13BF6D4-EFA9-4CE0-AA84-204E5D4864CB}" srcOrd="0" destOrd="0" presId="urn:microsoft.com/office/officeart/2005/8/layout/lProcess2"/>
    <dgm:cxn modelId="{6738AD36-45D2-4B67-A9CD-2FA8876267D6}" type="presParOf" srcId="{A13BF6D4-EFA9-4CE0-AA84-204E5D4864CB}" destId="{DCF7A7E0-A07B-4165-8477-CAFFD6E83C0A}" srcOrd="0" destOrd="0" presId="urn:microsoft.com/office/officeart/2005/8/layout/lProcess2"/>
    <dgm:cxn modelId="{AA1B10FB-D7BB-49D6-9339-5F67CE4084AB}" type="presParOf" srcId="{A13BF6D4-EFA9-4CE0-AA84-204E5D4864CB}" destId="{BAFDA2CD-8E31-4562-9A67-1448ECD9C241}" srcOrd="1" destOrd="0" presId="urn:microsoft.com/office/officeart/2005/8/layout/lProcess2"/>
    <dgm:cxn modelId="{D8FA3D2B-96B3-4B9D-A95C-43103899378B}" type="presParOf" srcId="{A13BF6D4-EFA9-4CE0-AA84-204E5D4864CB}" destId="{D4BC0C0A-C00B-41FD-B5AA-D1C641F79AB2}" srcOrd="2" destOrd="0" presId="urn:microsoft.com/office/officeart/2005/8/layout/lProcess2"/>
    <dgm:cxn modelId="{3E8D6888-E74E-46CF-8B8B-7883D0E5452E}" type="presParOf" srcId="{D4BC0C0A-C00B-41FD-B5AA-D1C641F79AB2}" destId="{E952C97C-4500-48BE-AA0E-1D93105A4428}" srcOrd="0" destOrd="0" presId="urn:microsoft.com/office/officeart/2005/8/layout/lProcess2"/>
    <dgm:cxn modelId="{F128C2A5-3622-43F4-B33A-FC79E4710708}" type="presParOf" srcId="{E952C97C-4500-48BE-AA0E-1D93105A4428}" destId="{3F03D4D4-8B3E-4A0B-B71D-8FB970995CFE}" srcOrd="0" destOrd="0" presId="urn:microsoft.com/office/officeart/2005/8/layout/lProcess2"/>
    <dgm:cxn modelId="{E8E12DD7-E7CA-46FB-9CB5-07CD089CCABD}" type="presParOf" srcId="{C8A0EBBE-8E96-4B72-8B94-8B6893349BC0}" destId="{2B53DEBA-351D-4B96-824D-66773AEC0679}" srcOrd="1" destOrd="0" presId="urn:microsoft.com/office/officeart/2005/8/layout/lProcess2"/>
    <dgm:cxn modelId="{B48206FA-445A-4EE7-9B10-BDA7E479B7B4}" type="presParOf" srcId="{C8A0EBBE-8E96-4B72-8B94-8B6893349BC0}" destId="{61B63CF5-11B2-4D68-8141-B2033092B098}" srcOrd="2" destOrd="0" presId="urn:microsoft.com/office/officeart/2005/8/layout/lProcess2"/>
    <dgm:cxn modelId="{5E86F60B-937C-4788-A08E-C7486DAC0CE6}" type="presParOf" srcId="{61B63CF5-11B2-4D68-8141-B2033092B098}" destId="{609CC984-1C72-46B2-BE9F-F03C58B6255B}" srcOrd="0" destOrd="0" presId="urn:microsoft.com/office/officeart/2005/8/layout/lProcess2"/>
    <dgm:cxn modelId="{FF04E6DB-FFB1-4F24-8B7A-AA0820977D6F}" type="presParOf" srcId="{61B63CF5-11B2-4D68-8141-B2033092B098}" destId="{3350E822-2ECC-4814-8AC5-C760D86EF9A8}" srcOrd="1" destOrd="0" presId="urn:microsoft.com/office/officeart/2005/8/layout/lProcess2"/>
    <dgm:cxn modelId="{BFD54870-66AD-46AB-A754-BE98574A396C}" type="presParOf" srcId="{61B63CF5-11B2-4D68-8141-B2033092B098}" destId="{63EACB33-CA1D-4FA7-8EC3-8B2056000CD0}" srcOrd="2" destOrd="0" presId="urn:microsoft.com/office/officeart/2005/8/layout/lProcess2"/>
    <dgm:cxn modelId="{24C2BD4D-4197-4BB9-BDF4-0BD1C2D99EEF}" type="presParOf" srcId="{63EACB33-CA1D-4FA7-8EC3-8B2056000CD0}" destId="{BF4CFCF6-CCD6-4430-B3F8-C719921EE5E3}" srcOrd="0" destOrd="0" presId="urn:microsoft.com/office/officeart/2005/8/layout/lProcess2"/>
    <dgm:cxn modelId="{1B5A9C5E-97AE-40B5-AE88-75C974BBA775}" type="presParOf" srcId="{BF4CFCF6-CCD6-4430-B3F8-C719921EE5E3}" destId="{B5DC7CDD-637B-43F2-BF96-9687F14D784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7A7E0-A07B-4165-8477-CAFFD6E83C0A}">
      <dsp:nvSpPr>
        <dsp:cNvPr id="0" name=""/>
        <dsp:cNvSpPr/>
      </dsp:nvSpPr>
      <dsp:spPr>
        <a:xfrm>
          <a:off x="4067" y="0"/>
          <a:ext cx="3913187" cy="458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Poppins" panose="00000500000000000000" pitchFamily="2" charset="0"/>
              <a:cs typeface="Poppins" panose="00000500000000000000" pitchFamily="2" charset="0"/>
            </a:rPr>
            <a:t>Diabetes</a:t>
          </a:r>
        </a:p>
      </dsp:txBody>
      <dsp:txXfrm>
        <a:off x="4067" y="0"/>
        <a:ext cx="3913187" cy="1375155"/>
      </dsp:txXfrm>
    </dsp:sp>
    <dsp:sp modelId="{3F03D4D4-8B3E-4A0B-B71D-8FB970995CFE}">
      <dsp:nvSpPr>
        <dsp:cNvPr id="0" name=""/>
        <dsp:cNvSpPr/>
      </dsp:nvSpPr>
      <dsp:spPr>
        <a:xfrm>
          <a:off x="441092" y="1405636"/>
          <a:ext cx="3130549" cy="2979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Poppins" panose="00000500000000000000" pitchFamily="2" charset="0"/>
              <a:cs typeface="Poppins" panose="00000500000000000000" pitchFamily="2" charset="0"/>
            </a:rPr>
            <a:t>1 in 3 diabetics have CKD</a:t>
          </a:r>
        </a:p>
      </dsp:txBody>
      <dsp:txXfrm>
        <a:off x="528359" y="1492903"/>
        <a:ext cx="2956015" cy="2804970"/>
      </dsp:txXfrm>
    </dsp:sp>
    <dsp:sp modelId="{609CC984-1C72-46B2-BE9F-F03C58B6255B}">
      <dsp:nvSpPr>
        <dsp:cNvPr id="0" name=""/>
        <dsp:cNvSpPr/>
      </dsp:nvSpPr>
      <dsp:spPr>
        <a:xfrm>
          <a:off x="4210744" y="0"/>
          <a:ext cx="3913187" cy="45838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Poppins" panose="00000500000000000000" pitchFamily="2" charset="0"/>
              <a:cs typeface="Poppins" panose="00000500000000000000" pitchFamily="2" charset="0"/>
            </a:rPr>
            <a:t>Hypertension</a:t>
          </a:r>
        </a:p>
      </dsp:txBody>
      <dsp:txXfrm>
        <a:off x="4210744" y="0"/>
        <a:ext cx="3913187" cy="1375155"/>
      </dsp:txXfrm>
    </dsp:sp>
    <dsp:sp modelId="{B5DC7CDD-637B-43F2-BF96-9687F14D7844}">
      <dsp:nvSpPr>
        <dsp:cNvPr id="0" name=""/>
        <dsp:cNvSpPr/>
      </dsp:nvSpPr>
      <dsp:spPr>
        <a:xfrm>
          <a:off x="4602063" y="1375155"/>
          <a:ext cx="3130549" cy="2979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Poppins" panose="00000500000000000000" pitchFamily="2" charset="0"/>
              <a:cs typeface="Poppins" panose="00000500000000000000" pitchFamily="2" charset="0"/>
            </a:rPr>
            <a:t>1 in 5 hypertensives have CKD </a:t>
          </a:r>
        </a:p>
      </dsp:txBody>
      <dsp:txXfrm>
        <a:off x="4689330" y="1462422"/>
        <a:ext cx="2956015" cy="2804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9C6EA-09FE-5443-B31E-183EF7C2EE5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7B21-BD7F-B34C-8037-59D69506B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07B21-BD7F-B34C-8037-59D69506B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7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07B21-BD7F-B34C-8037-59D69506B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05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07B21-BD7F-B34C-8037-59D69506B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02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07B21-BD7F-B34C-8037-59D69506BD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556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E03729-5832-4C45-9FEA-D72087E750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78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63DC-1A32-797F-5FD5-FFDC1C4B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FD4CA-03F4-FBA6-E303-4A2AFA9DE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0B792-53F5-27F8-899A-9C573707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7B49-C1CE-4932-A07A-11A5557DFE5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2746-05EF-52C6-8E2E-2786956C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C139-4417-EB3D-9CFA-A55A60FD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572E-299B-42D2-92EA-D1CF60868F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2E6E7-6BA0-E5EE-A406-4B40DDA0E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42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DBB0-2115-091B-DBEA-DB9DE906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17A46-68B1-27AF-9892-F0617A1A1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9887-EA18-62C7-217D-E34CDC9C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B7B0-6FAF-D53A-2152-BC788C58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208C-98ED-3D13-F758-04F17C71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4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2EA2-BD37-5FDB-DEE8-AFBA85D04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C3DC1-2C45-3F61-2161-4F5AE2929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281-03F4-1988-A99F-514696FC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9B5E-11DF-F5B8-13A5-492372B4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37910-B9FC-1F5F-A327-C1E0BDB9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7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308136-4A02-CFA4-FAAF-859DB5DF371F}"/>
              </a:ext>
            </a:extLst>
          </p:cNvPr>
          <p:cNvSpPr/>
          <p:nvPr userDrawn="1"/>
        </p:nvSpPr>
        <p:spPr>
          <a:xfrm>
            <a:off x="0" y="0"/>
            <a:ext cx="567112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08857-15D8-B049-BFBF-32FA39B5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137506"/>
            <a:ext cx="4980215" cy="273184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B495B6-AD38-494E-A3F5-232B17868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6054" y="1137505"/>
            <a:ext cx="5939245" cy="54878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1B583-7547-AAED-9DC6-7EF895603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99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EF15F-9DE8-3D4A-9AAC-DC1F661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12E80-5A62-5742-8F45-C1CB8A4A9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9FD61-E264-6B44-AFC6-667A8E6F4244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0D433A38-4D36-0643-BE1A-CB04C892A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C6EFECE-5C3C-EB4C-899A-D766CCE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Renalogic.com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DCD8DB-0C64-2045-A5CC-551237550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76809-CD5F-224E-8387-D647F85B6A8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4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80AE38-D4C9-1D45-95CC-800985635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1122363"/>
            <a:ext cx="1097280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EA10BA-7B53-9940-9B5F-44E7C469B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602038"/>
            <a:ext cx="109728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A0455-4C91-F150-03F9-E8677B9B7F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0942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9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C4D5-80E7-BB47-B37A-C97FF7C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AD5-22E5-7948-8925-63B351F2AA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C4E9D-8C14-014F-BBE3-680F09BCF651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rgbClr val="753BB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47EF4-30F6-B444-B0E9-76D38AB75B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FD16B-51B8-5606-D796-224CE3816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0C5FFCA-42C2-EBB9-AD74-B7E10BE7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Renalogic.com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128D3C-8255-0A0B-6B62-D6221B0F3B26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0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EF15F-9DE8-3D4A-9AAC-DC1F661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12E80-5A62-5742-8F45-C1CB8A4A9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9FD61-E264-6B44-AFC6-667A8E6F4244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0D433A38-4D36-0643-BE1A-CB04C892A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C6EFECE-5C3C-EB4C-899A-D766CCE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Renalogic.com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DCD8DB-0C64-2045-A5CC-551237550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76809-CD5F-224E-8387-D647F85B6A8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38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778090"/>
            <a:ext cx="5326022" cy="584723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753BB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" y="228599"/>
            <a:ext cx="5326022" cy="54949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B2393-0676-9541-8F37-F5D25F7C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513044"/>
            <a:ext cx="5829298" cy="41163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A3A3C"/>
                </a:solidFill>
              </a:defRPr>
            </a:lvl2pPr>
            <a:lvl3pPr>
              <a:defRPr>
                <a:solidFill>
                  <a:srgbClr val="3A3A3C"/>
                </a:solidFill>
              </a:defRPr>
            </a:lvl3pPr>
            <a:lvl4pPr>
              <a:defRPr>
                <a:solidFill>
                  <a:srgbClr val="3A3A3C"/>
                </a:solidFill>
              </a:defRPr>
            </a:lvl4pPr>
            <a:lvl5pPr>
              <a:defRPr>
                <a:solidFill>
                  <a:srgbClr val="3A3A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02593-FB16-26DC-8435-EB6FABD4E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946" y="228598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8D1D068-F107-3F40-B206-9DB8FA838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1DFF-4630-BD4A-8870-8407EB72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2022 - Renalogic.com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4C306-3780-E647-95ED-A8CE7A26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37F76-4551-3E44-9E0E-0F05A5EE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32FED-61F5-134D-9FE7-35C729201117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80AE38-D4C9-1D45-95CC-800985635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1122363"/>
            <a:ext cx="1097280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EA10BA-7B53-9940-9B5F-44E7C469B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602038"/>
            <a:ext cx="109728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A0455-4C91-F150-03F9-E8677B9B7F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0942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8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2CB2-8095-F12E-A24A-E0B7EE4C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491-9C3C-CB3F-C49E-07984576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9D2F-2BF9-854C-03C3-217B18E7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7B49-C1CE-4932-A07A-11A5557DFE54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2432-9C8B-130D-A201-BDA2D19A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BA06-4199-AC8F-D816-2C2A9527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E276E-FAED-9ABD-10D9-804764A67E95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rgbClr val="753BB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D79C180-D1C0-A754-56CD-7CC9DC03F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247068-37D3-EFFC-A33A-4F66B681B3FD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87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4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Blue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1122363"/>
            <a:ext cx="1097280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602038"/>
            <a:ext cx="109728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97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43F1B-BC80-1A03-0B57-27A28628C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945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49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308136-4A02-CFA4-FAAF-859DB5DF371F}"/>
              </a:ext>
            </a:extLst>
          </p:cNvPr>
          <p:cNvSpPr/>
          <p:nvPr userDrawn="1"/>
        </p:nvSpPr>
        <p:spPr>
          <a:xfrm>
            <a:off x="0" y="0"/>
            <a:ext cx="567112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08857-15D8-B049-BFBF-32FA39B5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137506"/>
            <a:ext cx="4980215" cy="273184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B495B6-AD38-494E-A3F5-232B17868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6054" y="1137505"/>
            <a:ext cx="5939245" cy="54878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1B583-7547-AAED-9DC6-7EF895603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99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58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C4D5-80E7-BB47-B37A-C97FF7C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AD5-22E5-7948-8925-63B351F2AA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C4E9D-8C14-014F-BBE3-680F09BCF651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rgbClr val="753BB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47EF4-30F6-B444-B0E9-76D38AB75B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FD16B-51B8-5606-D796-224CE3816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0C5FFCA-42C2-EBB9-AD74-B7E10BE7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</a:t>
            </a:r>
            <a:r>
              <a:rPr lang="en-US" err="1"/>
              <a:t>Renalogic.com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128D3C-8255-0A0B-6B62-D6221B0F3B26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507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C4D5-80E7-BB47-B37A-C97FF7C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AD5-22E5-7948-8925-63B351F2AA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C4E9D-8C14-014F-BBE3-680F09BCF651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47EF4-30F6-B444-B0E9-76D38AB75B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0C5FFCA-42C2-EBB9-AD74-B7E10BE7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2022 - </a:t>
            </a:r>
            <a:r>
              <a:rPr lang="en-US" err="1"/>
              <a:t>Renalogic.com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128D3C-8255-0A0B-6B62-D6221B0F3B26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0CCA5C5-615F-1EFB-5502-413B42425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98" y="6440227"/>
            <a:ext cx="1075757" cy="1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02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EF15F-9DE8-3D4A-9AAC-DC1F661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12E80-5A62-5742-8F45-C1CB8A4A9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9FD61-E264-6B44-AFC6-667A8E6F4244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0D433A38-4D36-0643-BE1A-CB04C892A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C6EFECE-5C3C-EB4C-899A-D766CCE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</a:t>
            </a:r>
            <a:r>
              <a:rPr lang="en-US" err="1"/>
              <a:t>Renalogic.com</a:t>
            </a: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DCD8DB-0C64-2045-A5CC-551237550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76809-CD5F-224E-8387-D647F85B6A8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39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EF15F-9DE8-3D4A-9AAC-DC1F661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12E80-5A62-5742-8F45-C1CB8A4A9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9FD61-E264-6B44-AFC6-667A8E6F4244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0D433A38-4D36-0643-BE1A-CB04C892A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C6EFECE-5C3C-EB4C-899A-D766CCE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</a:t>
            </a:r>
            <a:r>
              <a:rPr lang="en-US" err="1"/>
              <a:t>Renalogic.com</a:t>
            </a: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DCD8DB-0C64-2045-A5CC-551237550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76809-CD5F-224E-8387-D647F85B6A8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85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778090"/>
            <a:ext cx="5326022" cy="584723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753BB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" y="228599"/>
            <a:ext cx="5326022" cy="54949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B2393-0676-9541-8F37-F5D25F7C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513044"/>
            <a:ext cx="5829298" cy="41163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A3A3C"/>
                </a:solidFill>
              </a:defRPr>
            </a:lvl2pPr>
            <a:lvl3pPr>
              <a:defRPr>
                <a:solidFill>
                  <a:srgbClr val="3A3A3C"/>
                </a:solidFill>
              </a:defRPr>
            </a:lvl3pPr>
            <a:lvl4pPr>
              <a:defRPr>
                <a:solidFill>
                  <a:srgbClr val="3A3A3C"/>
                </a:solidFill>
              </a:defRPr>
            </a:lvl4pPr>
            <a:lvl5pPr>
              <a:defRPr>
                <a:solidFill>
                  <a:srgbClr val="3A3A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02593-FB16-26DC-8435-EB6FABD4E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946" y="228598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and Content (Blue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ED6900-CC88-424E-86C0-C71A1EBF04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778090"/>
            <a:ext cx="5326022" cy="584723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D7374E-6CF2-3340-AAE0-2E9FCD22AC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" y="228599"/>
            <a:ext cx="5326022" cy="54949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BCC6F19-A565-F247-9D76-0EEE5591E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513044"/>
            <a:ext cx="5829298" cy="41163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A3A3C"/>
                </a:solidFill>
              </a:defRPr>
            </a:lvl2pPr>
            <a:lvl3pPr>
              <a:defRPr>
                <a:solidFill>
                  <a:srgbClr val="3A3A3C"/>
                </a:solidFill>
              </a:defRPr>
            </a:lvl3pPr>
            <a:lvl4pPr>
              <a:defRPr>
                <a:solidFill>
                  <a:srgbClr val="3A3A3C"/>
                </a:solidFill>
              </a:defRPr>
            </a:lvl4pPr>
            <a:lvl5pPr>
              <a:defRPr>
                <a:solidFill>
                  <a:srgbClr val="3A3A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389EF1-C720-4D53-E786-85686EACBD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945" y="228597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1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de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882641"/>
            <a:ext cx="5829300" cy="2829959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753BBD"/>
                </a:solidFill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5712601"/>
            <a:ext cx="5829300" cy="9167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37781-27E7-2531-8C83-528F32101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0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7948-1427-204A-A9AC-4449693A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AA2AF-2A39-CEDD-F72F-82C7628D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9339-915C-B5EF-F989-6A506723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BEE98-7344-1B91-398C-276D3B7E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7CA8-9677-2666-3941-6FCCD551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29617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8D1D068-F107-3F40-B206-9DB8FA838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1DFF-4630-BD4A-8870-8407EB72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</a:t>
            </a:r>
            <a:r>
              <a:rPr lang="en-US" err="1"/>
              <a:t>Renalogic.com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4C306-3780-E647-95ED-A8CE7A26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32FED-61F5-134D-9FE7-35C729201117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50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80AE38-D4C9-1D45-95CC-800985635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1122363"/>
            <a:ext cx="1097280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EA10BA-7B53-9940-9B5F-44E7C469B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602038"/>
            <a:ext cx="109728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0D4A75D-DEA0-8747-B133-63EF1AB39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6810" y="6275851"/>
            <a:ext cx="2058489" cy="3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7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Blue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1122363"/>
            <a:ext cx="1097280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602038"/>
            <a:ext cx="109728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197C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46E851-F247-DE4D-8591-29FE29D19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6810" y="6275850"/>
            <a:ext cx="2058488" cy="3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97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1AEAB0E-A91F-F043-93D4-E3701EE30387}"/>
              </a:ext>
            </a:extLst>
          </p:cNvPr>
          <p:cNvSpPr/>
          <p:nvPr userDrawn="1"/>
        </p:nvSpPr>
        <p:spPr>
          <a:xfrm>
            <a:off x="0" y="0"/>
            <a:ext cx="5669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E355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08857-15D8-B049-BFBF-32FA39B5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137506"/>
            <a:ext cx="4980215" cy="273184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B495B6-AD38-494E-A3F5-232B17868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6054" y="1137505"/>
            <a:ext cx="5939245" cy="54878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77D7D3-FB77-AF47-8622-E444AF6B4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99" y="6275850"/>
            <a:ext cx="2058488" cy="3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9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C4D5-80E7-BB47-B37A-C97FF7C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AD5-22E5-7948-8925-63B351F2AA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C4E9D-8C14-014F-BBE3-680F09BCF651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12700">
            <a:solidFill>
              <a:srgbClr val="753B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38B381E9-55D3-674A-BD4C-68B58ED66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F09F18-7597-9D42-927C-D7FBE8D7C96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703ECCC-F2A2-4D36-B9A1-DF0821DB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46D94D9-CE83-4988-B4C8-43633B77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 | 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F1AF74-3CB5-4BB2-B345-CEDBA007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6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EF15F-9DE8-3D4A-9AAC-DC1F661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12E80-5A62-5742-8F45-C1CB8A4A9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9FD61-E264-6B44-AFC6-667A8E6F4244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0D433A38-4D36-0643-BE1A-CB04C892A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C6EFECE-5C3C-EB4C-899A-D766CCE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Renalogic.com | Confidential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DCD8DB-0C64-2045-A5CC-551237550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76809-CD5F-224E-8387-D647F85B6A8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03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778090"/>
            <a:ext cx="5326022" cy="584723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753BB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" y="228599"/>
            <a:ext cx="5326022" cy="54949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B2393-0676-9541-8F37-F5D25F7C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513044"/>
            <a:ext cx="5829298" cy="41163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A3A3C"/>
                </a:solidFill>
              </a:defRPr>
            </a:lvl2pPr>
            <a:lvl3pPr>
              <a:defRPr>
                <a:solidFill>
                  <a:srgbClr val="3A3A3C"/>
                </a:solidFill>
              </a:defRPr>
            </a:lvl3pPr>
            <a:lvl4pPr>
              <a:defRPr>
                <a:solidFill>
                  <a:srgbClr val="3A3A3C"/>
                </a:solidFill>
              </a:defRPr>
            </a:lvl4pPr>
            <a:lvl5pPr>
              <a:defRPr>
                <a:solidFill>
                  <a:srgbClr val="3A3A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C8BFC96-AB8D-E148-892F-A93B8EFD65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6809" y="228598"/>
            <a:ext cx="2058489" cy="3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69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and Content (Blue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ED6900-CC88-424E-86C0-C71A1EBF04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778090"/>
            <a:ext cx="5326022" cy="584723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D7374E-6CF2-3340-AAE0-2E9FCD22AC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" y="228599"/>
            <a:ext cx="5326022" cy="54949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BCC6F19-A565-F247-9D76-0EEE5591E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513044"/>
            <a:ext cx="5829298" cy="41163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A3A3C"/>
                </a:solidFill>
              </a:defRPr>
            </a:lvl2pPr>
            <a:lvl3pPr>
              <a:defRPr>
                <a:solidFill>
                  <a:srgbClr val="3A3A3C"/>
                </a:solidFill>
              </a:defRPr>
            </a:lvl3pPr>
            <a:lvl4pPr>
              <a:defRPr>
                <a:solidFill>
                  <a:srgbClr val="3A3A3C"/>
                </a:solidFill>
              </a:defRPr>
            </a:lvl4pPr>
            <a:lvl5pPr>
              <a:defRPr>
                <a:solidFill>
                  <a:srgbClr val="3A3A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E919642-7265-C44E-87E2-E6F903649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6810" y="228599"/>
            <a:ext cx="2058488" cy="3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98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de 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882641"/>
            <a:ext cx="5829300" cy="2829959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753BBD"/>
                </a:solidFill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5712601"/>
            <a:ext cx="5829300" cy="91679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D733C3-DCD3-124D-81BC-6FEC62A6D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" y="6279457"/>
            <a:ext cx="2058489" cy="3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9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8D1D068-F107-3F40-B206-9DB8FA838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1DFF-4630-BD4A-8870-8407EB72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2022 - Renalogic.com |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4C306-3780-E647-95ED-A8CE7A26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32FED-61F5-134D-9FE7-35C729201117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3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E1D5-E857-CFCB-2E2A-79144F5E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5868-5CEB-D816-1554-72C7DFADD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96230-74DC-AFCC-302E-47DA5C439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71F2B-EEEC-9325-701A-C44CC56E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F4627-47C2-B513-75B7-68980D86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D58B-B6DD-C2FE-03D1-F0DC0A6A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67590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63DC-1A32-797F-5FD5-FFDC1C4BD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FD4CA-03F4-FBA6-E303-4A2AFA9DE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0B792-53F5-27F8-899A-9C573707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7B49-C1CE-4932-A07A-11A5557DFE54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2746-05EF-52C6-8E2E-2786956C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C139-4417-EB3D-9CFA-A55A60FD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572E-299B-42D2-92EA-D1CF60868FE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2E6E7-6BA0-E5EE-A406-4B40DDA0E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942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6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2CB2-8095-F12E-A24A-E0B7EE4C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491-9C3C-CB3F-C49E-07984576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9D2F-2BF9-854C-03C3-217B18E7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7B49-C1CE-4932-A07A-11A5557DFE54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2432-9C8B-130D-A201-BDA2D19A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8BA06-4199-AC8F-D816-2C2A9527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0E276E-FAED-9ABD-10D9-804764A67E95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rgbClr val="753BB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D79C180-D1C0-A754-56CD-7CC9DC03F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247068-37D3-EFFC-A33A-4F66B681B3FD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29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7948-1427-204A-A9AC-4449693A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AA2AF-2A39-CEDD-F72F-82C7628D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9339-915C-B5EF-F989-6A506723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BEE98-7344-1B91-398C-276D3B7E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7CA8-9677-2666-3941-6FCCD551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58317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E1D5-E857-CFCB-2E2A-79144F5E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5868-5CEB-D816-1554-72C7DFADD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96230-74DC-AFCC-302E-47DA5C439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71F2B-EEEC-9325-701A-C44CC56E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F4627-47C2-B513-75B7-68980D86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D58B-B6DD-C2FE-03D1-F0DC0A6A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48983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EDCA-117F-8FC2-156E-B639D059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49E52-83AC-1B56-37C1-0245985A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CC6D5-83A3-D86F-755B-30A768662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ED5D7-9451-0DBC-F2EC-036295DD3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A2450-EF5D-7DDF-D5F8-9305A3BC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1043A-7E07-814F-ED68-8F0F1E9C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98C50-EC0E-B2B7-EA19-F591DD16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33660-6183-FA25-A1AC-C09E46E8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94891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6B5C-2640-9826-7525-87E9F26A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0606A-05D9-2FD8-3863-86114835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3B441-A53D-55A1-8999-B4A56D11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7F7CE-5BFF-F553-7E24-967F4021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45139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F2CCD-C24B-901D-313C-C55AFD68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13101-3D51-FD2B-F7E8-C81B0443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0F304-6467-6F4F-39C8-4768F66E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49071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44AB-CE1A-A8A4-0265-4FF438CD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BD97-C4B0-7348-F716-BDA981B4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4B2DD-829A-9BCA-1B73-86D5EEB64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5735B-AFA6-82CA-1FF3-ACBE9998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66FCE-9ADC-861C-00ED-9FD4C745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09BAD-F798-9E72-0294-C5D14207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63375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0E4D-F9BB-383A-ED73-A9073EC7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2D513-6AFD-A378-06EF-A84E2AEE5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AA6C1-01C4-F4F7-AC31-E93F41F52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9D298-491B-DAD2-9A07-C7769DD9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67C71-BE69-A8F8-AD33-54DEBFD5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DCCED-509C-51B0-85BB-6265ECCA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21119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DBB0-2115-091B-DBEA-DB9DE906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17A46-68B1-27AF-9892-F0617A1A1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9887-EA18-62C7-217D-E34CDC9C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B7B0-6FAF-D53A-2152-BC788C58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208C-98ED-3D13-F758-04F17C71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1921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EDCA-117F-8FC2-156E-B639D059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49E52-83AC-1B56-37C1-0245985A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CC6D5-83A3-D86F-755B-30A768662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ED5D7-9451-0DBC-F2EC-036295DD3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A2450-EF5D-7DDF-D5F8-9305A3BC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1043A-7E07-814F-ED68-8F0F1E9C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98C50-EC0E-B2B7-EA19-F591DD16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F33660-6183-FA25-A1AC-C09E46E8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5400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2EA2-BD37-5FDB-DEE8-AFBA85D04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C3DC1-2C45-3F61-2161-4F5AE2929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281-03F4-1988-A99F-514696FC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9B5E-11DF-F5B8-13A5-492372B4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37910-B9FC-1F5F-A327-C1E0BDB9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98852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34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308136-4A02-CFA4-FAAF-859DB5DF371F}"/>
              </a:ext>
            </a:extLst>
          </p:cNvPr>
          <p:cNvSpPr/>
          <p:nvPr userDrawn="1"/>
        </p:nvSpPr>
        <p:spPr>
          <a:xfrm>
            <a:off x="0" y="0"/>
            <a:ext cx="567112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08857-15D8-B049-BFBF-32FA39B5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137506"/>
            <a:ext cx="4980215" cy="273184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9B495B6-AD38-494E-A3F5-232B178682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6054" y="1137505"/>
            <a:ext cx="5939245" cy="5487817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1B583-7547-AAED-9DC6-7EF895603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99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4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EF15F-9DE8-3D4A-9AAC-DC1F661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12E80-5A62-5742-8F45-C1CB8A4A9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9FD61-E264-6B44-AFC6-667A8E6F4244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0D433A38-4D36-0643-BE1A-CB04C892A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C6EFECE-5C3C-EB4C-899A-D766CCE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2022 - Renalogic.com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DCD8DB-0C64-2045-A5CC-551237550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76809-CD5F-224E-8387-D647F85B6A8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60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8D1D068-F107-3F40-B206-9DB8FA838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31DFF-4630-BD4A-8870-8407EB72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2022 - Renalogic.com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4C306-3780-E647-95ED-A8CE7A26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32FED-61F5-134D-9FE7-35C729201117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51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B80AE38-D4C9-1D45-95CC-800985635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8" y="1122363"/>
            <a:ext cx="1097280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EA10BA-7B53-9940-9B5F-44E7C469B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3602038"/>
            <a:ext cx="109728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A0455-4C91-F150-03F9-E8677B9B7F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0942" y="6157296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65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C4D5-80E7-BB47-B37A-C97FF7C5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53B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AD5-22E5-7948-8925-63B351F2AA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6C4E9D-8C14-014F-BBE3-680F09BCF651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rgbClr val="753BB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47EF4-30F6-B444-B0E9-76D38AB75B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FD16B-51B8-5606-D796-224CE3816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0C5FFCA-42C2-EBB9-AD74-B7E10BE7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2022 - Renalogic.com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128D3C-8255-0A0B-6B62-D6221B0F3B26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316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32EF15F-9DE8-3D4A-9AAC-DC1F6610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412E80-5A62-5742-8F45-C1CB8A4A9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700" y="1145661"/>
            <a:ext cx="11658600" cy="5023889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0" i="0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9FD61-E264-6B44-AFC6-667A8E6F4244}"/>
              </a:ext>
            </a:extLst>
          </p:cNvPr>
          <p:cNvCxnSpPr>
            <a:cxnSpLocks/>
          </p:cNvCxnSpPr>
          <p:nvPr userDrawn="1"/>
        </p:nvCxnSpPr>
        <p:spPr>
          <a:xfrm>
            <a:off x="266700" y="959822"/>
            <a:ext cx="1165860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0D433A38-4D36-0643-BE1A-CB04C892A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699" y="6442914"/>
            <a:ext cx="1075765" cy="182880"/>
          </a:xfrm>
          <a:prstGeom prst="rect">
            <a:avLst/>
          </a:prstGeom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6C6EFECE-5C3C-EB4C-899A-D766CCE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413" y="6442914"/>
            <a:ext cx="4114800" cy="18288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2022 - Renalogic.com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ADCD8DB-0C64-2045-A5CC-5512375503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76809-CD5F-224E-8387-D647F85B6A8B}"/>
              </a:ext>
            </a:extLst>
          </p:cNvPr>
          <p:cNvCxnSpPr/>
          <p:nvPr userDrawn="1"/>
        </p:nvCxnSpPr>
        <p:spPr>
          <a:xfrm>
            <a:off x="1491273" y="6442914"/>
            <a:ext cx="0" cy="182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742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339B-5DFD-BA42-A7D6-0120D1D89C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1" y="778090"/>
            <a:ext cx="5326022" cy="5847233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753BBD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9F60E-304A-4D45-A68B-324903611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700" y="228599"/>
            <a:ext cx="5326022" cy="54949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1E35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B2393-0676-9541-8F37-F5D25F7C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513044"/>
            <a:ext cx="5829298" cy="41163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A3A3C"/>
                </a:solidFill>
              </a:defRPr>
            </a:lvl2pPr>
            <a:lvl3pPr>
              <a:defRPr>
                <a:solidFill>
                  <a:srgbClr val="3A3A3C"/>
                </a:solidFill>
              </a:defRPr>
            </a:lvl3pPr>
            <a:lvl4pPr>
              <a:defRPr>
                <a:solidFill>
                  <a:srgbClr val="3A3A3C"/>
                </a:solidFill>
              </a:defRPr>
            </a:lvl4pPr>
            <a:lvl5pPr>
              <a:defRPr>
                <a:solidFill>
                  <a:srgbClr val="3A3A3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02593-FB16-26DC-8435-EB6FABD4E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946" y="228598"/>
            <a:ext cx="2285353" cy="46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9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6B5C-2640-9826-7525-87E9F26A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30606A-05D9-2FD8-3863-86114835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3B441-A53D-55A1-8999-B4A56D11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7F7CE-5BFF-F553-7E24-967F4021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961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F2CCD-C24B-901D-313C-C55AFD68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13101-3D51-FD2B-F7E8-C81B0443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0F304-6467-6F4F-39C8-4768F66E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3091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44AB-CE1A-A8A4-0265-4FF438CD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BD97-C4B0-7348-F716-BDA981B4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4B2DD-829A-9BCA-1B73-86D5EEB64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5735B-AFA6-82CA-1FF3-ACBE9998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66FCE-9ADC-861C-00ED-9FD4C745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09BAD-F798-9E72-0294-C5D14207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257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0E4D-F9BB-383A-ED73-A9073EC7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2D513-6AFD-A378-06EF-A84E2AEE5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AA6C1-01C4-F4F7-AC31-E93F41F52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9D298-491B-DAD2-9A07-C7769DD9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67C71-BE69-A8F8-AD33-54DEBFD5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2022 - Renalogic.com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DCCED-509C-51B0-85BB-6265ECCA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28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42C37-9079-0A91-C30E-957A1671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2C2E3-E016-35BD-8EDB-A16694084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C82C-7132-6FEF-F3F1-8CFECDDAA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2099-E94D-241D-AC63-5BE047BB0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7AD2C-5D88-A1ED-66B6-83BA576B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49" r:id="rId14"/>
    <p:sldLayoutId id="2147483650" r:id="rId15"/>
    <p:sldLayoutId id="2147483669" r:id="rId16"/>
    <p:sldLayoutId id="2147483662" r:id="rId17"/>
    <p:sldLayoutId id="214748373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10FA5-586A-614F-A368-869A34AE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0"/>
            <a:ext cx="11658600" cy="54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3FE1-C10D-B84D-B170-4E637817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1135156"/>
            <a:ext cx="11658600" cy="50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43D2B-C1B6-C146-ABC8-E98F930E2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1" y="6442914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55E3-567F-F747-832B-B436FAC20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2914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2022 - </a:t>
            </a:r>
            <a:r>
              <a:rPr lang="en-US" err="1"/>
              <a:t>Renalogic.com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B06E4-2537-7B4D-A3BD-06DBDD639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099" y="6442914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5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E355E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753BBD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Poppins Medium" pitchFamily="2" charset="77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197CB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2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1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10FA5-586A-614F-A368-869A34AE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0"/>
            <a:ext cx="11658600" cy="54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3FE1-C10D-B84D-B170-4E637817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1135156"/>
            <a:ext cx="11658600" cy="50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43D2B-C1B6-C146-ABC8-E98F930E2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1" y="6442914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955E3-567F-F747-832B-B436FAC20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2914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2022 - Renalogic.com |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B06E4-2537-7B4D-A3BD-06DBDD639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099" y="6442914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D237F76-4551-3E44-9E0E-0F05A5EEF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1E355E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753BBD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Poppins Medium" pitchFamily="2" charset="77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197CB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2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1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42C37-9079-0A91-C30E-957A1671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2C2E3-E016-35BD-8EDB-A16694084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2C82C-7132-6FEF-F3F1-8CFECDDAA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2099-E94D-241D-AC63-5BE047BB0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2022 - Renalogic.com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7AD2C-5D88-A1ED-66B6-83BA576B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7F76-4551-3E44-9E0E-0F05A5EEFE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mailto:tmetzner@renalogic.com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FB14ABD5-D4E8-83B1-77EB-79B0447C121F}"/>
              </a:ext>
            </a:extLst>
          </p:cNvPr>
          <p:cNvSpPr txBox="1">
            <a:spLocks/>
          </p:cNvSpPr>
          <p:nvPr/>
        </p:nvSpPr>
        <p:spPr>
          <a:xfrm>
            <a:off x="530887" y="3968114"/>
            <a:ext cx="10972802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53BBD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Poppins Medium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197CB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anose="00000600000000000000" pitchFamily="2" charset="0"/>
              <a:ea typeface="+mn-ea"/>
              <a:cs typeface="Poppins Medium" panose="000006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anose="00000600000000000000" pitchFamily="2" charset="0"/>
              <a:ea typeface="+mn-ea"/>
              <a:cs typeface="Poppins Medium" panose="00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79FFCE-10EA-0713-9A5F-09FC64EDB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631" y="5559638"/>
            <a:ext cx="1391190" cy="81886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01776A-00A5-1177-0FB1-AE87D5E51DCE}"/>
              </a:ext>
            </a:extLst>
          </p:cNvPr>
          <p:cNvSpPr/>
          <p:nvPr/>
        </p:nvSpPr>
        <p:spPr>
          <a:xfrm>
            <a:off x="8403486" y="5624157"/>
            <a:ext cx="738173" cy="7381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C56A1F66-3F75-A42C-EE25-71D0ABF5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10" y="5594807"/>
            <a:ext cx="855932" cy="8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aymond-James-Logo">
            <a:extLst>
              <a:ext uri="{FF2B5EF4-FFF2-40B4-BE49-F238E27FC236}">
                <a16:creationId xmlns:a16="http://schemas.microsoft.com/office/drawing/2014/main" id="{98567275-F580-F3D7-1B5A-4DCEAE5857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2488" y="24083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CB96D4-15DB-8808-7402-13381F36B4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9" r="10800" b="30482"/>
          <a:stretch/>
        </p:blipFill>
        <p:spPr>
          <a:xfrm>
            <a:off x="10842705" y="5536045"/>
            <a:ext cx="914399" cy="914399"/>
          </a:xfrm>
          <a:prstGeom prst="ellipse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E763B6-98AA-3B85-96A4-33CE26F88A5C}"/>
              </a:ext>
            </a:extLst>
          </p:cNvPr>
          <p:cNvSpPr/>
          <p:nvPr/>
        </p:nvSpPr>
        <p:spPr>
          <a:xfrm>
            <a:off x="2587053" y="-300814"/>
            <a:ext cx="7276212" cy="26246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5C66EB3-D433-A951-7598-14215239D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5159" y="738450"/>
            <a:ext cx="3187995" cy="546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2F10F-EC69-5F9F-F0AC-FEA9D8217BEB}"/>
              </a:ext>
            </a:extLst>
          </p:cNvPr>
          <p:cNvSpPr txBox="1"/>
          <p:nvPr/>
        </p:nvSpPr>
        <p:spPr>
          <a:xfrm>
            <a:off x="78223" y="5631692"/>
            <a:ext cx="3002973" cy="8891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97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Tara Metzner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Account Executive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tmetzner@renalogic.com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60EC54-3884-15FA-137E-E9C75A7E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82" y="-64802"/>
            <a:ext cx="2857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CE0A5-CEC1-5F9A-B96E-8CD935331EFA}"/>
              </a:ext>
            </a:extLst>
          </p:cNvPr>
          <p:cNvSpPr txBox="1"/>
          <p:nvPr/>
        </p:nvSpPr>
        <p:spPr>
          <a:xfrm>
            <a:off x="0" y="3123991"/>
            <a:ext cx="12192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Chronic Kidney Disease &amp; Dialysis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Options to Mitigate High-Costs and Risks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a typeface="Aptos" panose="020B0004020202020204" pitchFamily="34" charset="0"/>
                <a:cs typeface="Aptos" panose="020B0004020202020204" pitchFamily="34" charset="0"/>
              </a:rPr>
              <a:t>02/06/2024</a:t>
            </a:r>
            <a:endParaRPr lang="en-US" sz="2800" b="1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87FD-86FA-0CEF-FCF8-D48D9C88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>
                <a:solidFill>
                  <a:srgbClr val="1E355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Medicare</a:t>
            </a:r>
            <a:r>
              <a:rPr lang="en-US"/>
              <a:t> </a:t>
            </a:r>
            <a:r>
              <a:rPr lang="en-US" sz="3100" b="1">
                <a:solidFill>
                  <a:srgbClr val="1E355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Coverage</a:t>
            </a:r>
            <a:r>
              <a:rPr lang="en-US"/>
              <a:t> </a:t>
            </a:r>
            <a:r>
              <a:rPr lang="en-US" sz="3100" b="1">
                <a:solidFill>
                  <a:srgbClr val="1E355E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End Stage Renal Disease (ESRD) </a:t>
            </a:r>
            <a:endParaRPr lang="en-US" sz="3100" b="1" dirty="0">
              <a:solidFill>
                <a:srgbClr val="1E355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9606-1050-0DB9-F51D-D4E921D23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40881"/>
            <a:ext cx="12128626" cy="5470939"/>
          </a:xfrm>
        </p:spPr>
        <p:txBody>
          <a:bodyPr>
            <a:normAutofit/>
          </a:bodyPr>
          <a:lstStyle/>
          <a:p>
            <a:pPr>
              <a:lnSpc>
                <a:spcPct val="20000"/>
              </a:lnSpc>
            </a:pP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0000"/>
              </a:lnSpc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Medicare part A at no cost covers:</a:t>
            </a:r>
          </a:p>
          <a:p>
            <a:pPr>
              <a:lnSpc>
                <a:spcPct val="20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  <a:p>
            <a:pPr>
              <a:lnSpc>
                <a:spcPct val="2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Inpatient care	</a:t>
            </a:r>
          </a:p>
          <a:p>
            <a:pPr>
              <a:lnSpc>
                <a:spcPct val="2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Skilled nursing</a:t>
            </a:r>
          </a:p>
          <a:p>
            <a:pPr>
              <a:lnSpc>
                <a:spcPct val="2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Hospice</a:t>
            </a:r>
          </a:p>
          <a:p>
            <a:pPr>
              <a:lnSpc>
                <a:spcPct val="2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Home health</a:t>
            </a:r>
          </a:p>
          <a:p>
            <a:pPr>
              <a:lnSpc>
                <a:spcPct val="2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Transplants </a:t>
            </a:r>
          </a:p>
          <a:p>
            <a:pPr>
              <a:lnSpc>
                <a:spcPct val="20000"/>
              </a:lnSpc>
            </a:pP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0000"/>
              </a:lnSpc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Medicare part B is at a monthly premium covers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</a:p>
          <a:p>
            <a:pPr>
              <a:lnSpc>
                <a:spcPct val="20000"/>
              </a:lnSpc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0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(standard premium in 2022 was $170.10 Per month)</a:t>
            </a:r>
          </a:p>
          <a:p>
            <a:pPr>
              <a:lnSpc>
                <a:spcPct val="20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Doctor visits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Outpatient care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DME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Preventative care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Home health</a:t>
            </a:r>
          </a:p>
          <a:p>
            <a:pPr>
              <a:lnSpc>
                <a:spcPct val="20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0000"/>
              </a:lnSpc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Medicare part D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is drug coverage and covers immunosuppressant drugs not provided in hospital</a:t>
            </a:r>
          </a:p>
          <a:p>
            <a:pPr>
              <a:lnSpc>
                <a:spcPct val="20000"/>
              </a:lnSpc>
            </a:pPr>
            <a:endParaRPr lang="en-U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0000"/>
              </a:lnSpc>
            </a:pP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0000"/>
              </a:lnSpc>
            </a:pP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Coordination of Benefits period: 30/33 months depending on where one starts dialysis:</a:t>
            </a:r>
          </a:p>
          <a:p>
            <a:pPr>
              <a:lnSpc>
                <a:spcPct val="20000"/>
              </a:lnSpc>
            </a:pPr>
            <a:endParaRPr lang="en-US" sz="1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30 months from start of at home dialysis </a:t>
            </a: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– 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Commercial plan is primary/Medicare is secondary, after 30 months Medicare becomes primary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33 months from start of in center dialysis – </a:t>
            </a:r>
          </a:p>
          <a:p>
            <a:pPr>
              <a:lnSpc>
                <a:spcPct val="35000"/>
              </a:lnSpc>
            </a:pPr>
            <a:r>
              <a:rPr lang="en-US" sz="1400" dirty="0">
                <a:latin typeface="Poppins" panose="00000500000000000000" pitchFamily="2" charset="0"/>
                <a:cs typeface="Poppins" panose="00000500000000000000" pitchFamily="2" charset="0"/>
              </a:rPr>
              <a:t>	Commercial plan is primary/Medicare is secondary, after 33 months Medicare becomes primary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1F720-06D2-8800-CD08-066E1D6B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3054" y="6329258"/>
            <a:ext cx="8606827" cy="365125"/>
          </a:xfrm>
        </p:spPr>
        <p:txBody>
          <a:bodyPr/>
          <a:lstStyle/>
          <a:p>
            <a:r>
              <a:rPr lang="en-US" dirty="0"/>
              <a:t>*https://www.medicare.gov/publications/10128-medicare-coverage-esrd.pdf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E8CA8-9720-C624-415E-5C38E609E9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D237F76-4551-3E44-9E0E-0F05A5EEFE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7E09D-8F78-7A41-EEF0-A17CA26FAAF5}"/>
              </a:ext>
            </a:extLst>
          </p:cNvPr>
          <p:cNvSpPr txBox="1"/>
          <p:nvPr/>
        </p:nvSpPr>
        <p:spPr>
          <a:xfrm>
            <a:off x="6303146" y="1286600"/>
            <a:ext cx="505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3 month waiting period for Medicare assignment when members starts dialysis in center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1F2636-59DC-6BAD-B969-59D2B38C2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36135"/>
              </p:ext>
            </p:extLst>
          </p:nvPr>
        </p:nvGraphicFramePr>
        <p:xfrm>
          <a:off x="6225594" y="2088973"/>
          <a:ext cx="5205757" cy="144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152614" imgH="1152514" progId="AcroExch.Document.DC">
                  <p:embed/>
                </p:oleObj>
              </mc:Choice>
              <mc:Fallback>
                <p:oleObj name="Acrobat Document" r:id="rId2" imgW="4152614" imgH="1152514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61F2636-59DC-6BAD-B969-59D2B38C2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25594" y="2088973"/>
                        <a:ext cx="5205757" cy="1444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63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344418-F7AD-D321-0811-7E174DA7E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235200"/>
            <a:ext cx="10972802" cy="2387600"/>
          </a:xfrm>
        </p:spPr>
        <p:txBody>
          <a:bodyPr>
            <a:normAutofit fontScale="90000"/>
          </a:bodyPr>
          <a:lstStyle/>
          <a:p>
            <a:r>
              <a:rPr lang="en-US"/>
              <a:t>There is no cure…</a:t>
            </a:r>
            <a:br>
              <a:rPr lang="en-US"/>
            </a:br>
            <a:br>
              <a:rPr lang="en-US"/>
            </a:br>
            <a:r>
              <a:rPr lang="en-US"/>
              <a:t>But there are treatment options for people with ESRD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B3488-4776-4A49-A99D-A04399B33F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D237F76-4551-3E44-9E0E-0F05A5EEFE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4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96FFA5-0C49-A4D7-4BD1-925A9C4D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At-home </a:t>
            </a:r>
            <a:b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Peritoneal Dialysis (PD)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4458C-88A7-0E77-ABA6-E388F2DB1A8A}"/>
              </a:ext>
            </a:extLst>
          </p:cNvPr>
          <p:cNvSpPr txBox="1"/>
          <p:nvPr/>
        </p:nvSpPr>
        <p:spPr>
          <a:xfrm>
            <a:off x="6096000" y="754602"/>
            <a:ext cx="5675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13.3%* of ESRD members receive dialysis at home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PD requires an abdominal catheter which allows the filtration to be a regular and paced schedule typically at night while one sleeps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Minimal restrictions for diet and lifestyle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Less missed work or daily activities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D75FB-5A0A-F2D7-009F-974E9B48568A}"/>
              </a:ext>
            </a:extLst>
          </p:cNvPr>
          <p:cNvSpPr txBox="1"/>
          <p:nvPr/>
        </p:nvSpPr>
        <p:spPr>
          <a:xfrm>
            <a:off x="5921406" y="6462944"/>
            <a:ext cx="567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</a:t>
            </a:r>
            <a:r>
              <a:rPr lang="en-US" sz="800"/>
              <a:t>https://usrds-adr.niddk.nih.gov/2022/end-stage-renal-disease/2-home-dialysis</a:t>
            </a:r>
          </a:p>
        </p:txBody>
      </p:sp>
      <p:pic>
        <p:nvPicPr>
          <p:cNvPr id="13" name="Picture 12" descr="A purple icon of a person with a cable attached to a device&#10;&#10;Description automatically generated">
            <a:extLst>
              <a:ext uri="{FF2B5EF4-FFF2-40B4-BE49-F238E27FC236}">
                <a16:creationId xmlns:a16="http://schemas.microsoft.com/office/drawing/2014/main" id="{D367D344-4BFE-CF88-2935-EB44A1718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986" y="3429000"/>
            <a:ext cx="2973818" cy="29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9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17E4-2034-DEB2-5124-81CE8EEA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At-home</a:t>
            </a:r>
            <a:b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Hemodialysis (HHD)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F2676-4375-D397-375C-0F05BAC0F7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6056" y="685091"/>
            <a:ext cx="5939245" cy="5487817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13.3%* of ESRD members receive dialysis at home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HHD requires assistance from a caregiver 5-6 times a week.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HHD requires AVF (arteriovenous fistula) access into an artery and a vein –typically in wrist or arm for needle access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Minimal restrictions for diet and lifestyle 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Less missed work or daily activities</a:t>
            </a:r>
          </a:p>
          <a:p>
            <a:endParaRPr lang="en-US"/>
          </a:p>
        </p:txBody>
      </p:sp>
      <p:pic>
        <p:nvPicPr>
          <p:cNvPr id="8" name="Picture 7" descr="A person sitting in a hospital chair&#10;&#10;Description automatically generated">
            <a:extLst>
              <a:ext uri="{FF2B5EF4-FFF2-40B4-BE49-F238E27FC236}">
                <a16:creationId xmlns:a16="http://schemas.microsoft.com/office/drawing/2014/main" id="{3C3B438C-6E39-7F88-1A88-F2EC1681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924" y="3869355"/>
            <a:ext cx="2623508" cy="26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D17C-B789-D087-7A4A-C10FEC4B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In-center</a:t>
            </a:r>
            <a:b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Hemodialysis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1D31C-ED49-AE8B-4818-62CC32AB94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6056" y="936594"/>
            <a:ext cx="5939245" cy="5487817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55%* of ESRD members receive dialysis at in-center facility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HD requires a person to go to the center 3-4 times a week on average for a minimum of 3 hours per trip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HD requires  AVF (arteriovenous fistula) access into an artery and a vein –typically in wrist or arm for needle access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Very restrictive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Missed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Missed</a:t>
            </a:r>
            <a:r>
              <a:rPr lang="en-US" sz="18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life activities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A purple icon of a person sitting in a chair&#10;&#10;Description automatically generated">
            <a:extLst>
              <a:ext uri="{FF2B5EF4-FFF2-40B4-BE49-F238E27FC236}">
                <a16:creationId xmlns:a16="http://schemas.microsoft.com/office/drawing/2014/main" id="{3D0199FC-3973-3728-B8B4-B66718CD9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46" y="3429000"/>
            <a:ext cx="3783101" cy="37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3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6EA5-060F-79AC-2728-2C5C78A5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137506"/>
            <a:ext cx="5308478" cy="2731849"/>
          </a:xfrm>
        </p:spPr>
        <p:txBody>
          <a:bodyPr/>
          <a:lstStyle/>
          <a:p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Kidney Transplantation</a:t>
            </a:r>
            <a:endParaRPr lang="en-US" sz="1800" i="1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EA91A-CA78-C202-01A2-D37896FB2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5434" y="387656"/>
            <a:ext cx="5939245" cy="4472019"/>
          </a:xfrm>
        </p:spPr>
        <p:txBody>
          <a:bodyPr>
            <a:normAutofit/>
          </a:bodyPr>
          <a:lstStyle/>
          <a:p>
            <a:pPr marL="283464" indent="-283464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31%* of ESRD members are currently living with a kidney transplant</a:t>
            </a:r>
          </a:p>
          <a:p>
            <a:pPr marL="283464" indent="-283464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Closest treatment to a cure</a:t>
            </a:r>
          </a:p>
          <a:p>
            <a:pPr marL="283464" indent="-283464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Provides a higher quality of life for the individual and family</a:t>
            </a:r>
          </a:p>
          <a:p>
            <a:pPr marL="283464" indent="-283464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Huge cost savings to the Plan – average cost $442,500**</a:t>
            </a:r>
          </a:p>
          <a:p>
            <a:pPr marL="283464" indent="-283464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Shortage of organs available, need more living donor options</a:t>
            </a:r>
          </a:p>
          <a:p>
            <a:pPr marL="283464" indent="-283464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As of Feb. 2023, 88,658 people on the transplant list for a cadaver kidney – 25,499 kidney transplants occurred last year* to put that in perspective</a:t>
            </a:r>
          </a:p>
          <a:p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4E0AB-903C-4903-73C3-E91C026A4376}"/>
              </a:ext>
            </a:extLst>
          </p:cNvPr>
          <p:cNvSpPr txBox="1"/>
          <p:nvPr/>
        </p:nvSpPr>
        <p:spPr>
          <a:xfrm>
            <a:off x="5912528" y="6396335"/>
            <a:ext cx="59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*https://www.niddk.nih.gov/health-information/health-statistics/kidney-disease **https://www.ncbi.nlm.nih.gov/pmc/articles/PMC8785833/#:~:text=Kidney%20Transplantation%20Costs,was%20US%24442%2C500%20(6).</a:t>
            </a:r>
          </a:p>
        </p:txBody>
      </p:sp>
      <p:pic>
        <p:nvPicPr>
          <p:cNvPr id="7" name="Picture 6" descr="A blue person with arms up and a sign with the kidneys on it&#10;&#10;Description automatically generated">
            <a:extLst>
              <a:ext uri="{FF2B5EF4-FFF2-40B4-BE49-F238E27FC236}">
                <a16:creationId xmlns:a16="http://schemas.microsoft.com/office/drawing/2014/main" id="{5732FD7E-7E15-37B8-54BC-C87E2E846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279" y="4176261"/>
            <a:ext cx="2220074" cy="22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1DC486-2EF3-16DB-8613-D38113BF0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 early detection and proper management, people with CKD can lower their risk of ESRD and avoid the need for dialysis or transplant altogether.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15639-3EA6-ABC7-2A39-45F04E2C8AD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2023 - Renalogic.com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EC5B-66E0-0A47-2742-CBC0ACBB7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4320" y="6446837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D237F76-4551-3E44-9E0E-0F05A5EEFE4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CCB8-6925-425F-AA6E-657DD38C5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1E355E"/>
                </a:solidFill>
                <a:latin typeface="Poppins SemiBold"/>
                <a:cs typeface="Poppins SemiBold"/>
              </a:rPr>
              <a:t>CKD Stages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057AC08-E05A-D58E-6FE0-E816FE0B6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49" y="201081"/>
            <a:ext cx="10972802" cy="65704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CKD Stages</a:t>
            </a:r>
          </a:p>
        </p:txBody>
      </p:sp>
      <p:pic>
        <p:nvPicPr>
          <p:cNvPr id="9" name="Content Placeholder 8" descr="A picture containing logo&#10;&#10;Description automatically generated">
            <a:extLst>
              <a:ext uri="{FF2B5EF4-FFF2-40B4-BE49-F238E27FC236}">
                <a16:creationId xmlns:a16="http://schemas.microsoft.com/office/drawing/2014/main" id="{8AB4AB96-16BC-476F-9646-D04D069411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199" y="1600200"/>
            <a:ext cx="105156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1DD9C-CFA0-42F9-81BB-3D1B03E908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37F76-4551-3E44-9E0E-0F05A5EEFE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217F2F-4D93-7E4C-A3FA-439E1F524220}"/>
              </a:ext>
            </a:extLst>
          </p:cNvPr>
          <p:cNvSpPr/>
          <p:nvPr/>
        </p:nvSpPr>
        <p:spPr>
          <a:xfrm>
            <a:off x="8447758" y="1777648"/>
            <a:ext cx="329534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ESRD =</a:t>
            </a:r>
          </a:p>
          <a:p>
            <a:pPr algn="ctr"/>
            <a:r>
              <a:rPr lang="en-US" sz="13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End Stage Renal Disease</a:t>
            </a:r>
            <a:endParaRPr lang="en-US" sz="13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936756-0E5A-0F0E-C28B-A71AEA5535A6}"/>
              </a:ext>
            </a:extLst>
          </p:cNvPr>
          <p:cNvSpPr txBox="1"/>
          <p:nvPr/>
        </p:nvSpPr>
        <p:spPr>
          <a:xfrm>
            <a:off x="1290961" y="2070035"/>
            <a:ext cx="519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Ideal identification for early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16547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7DA608-86EB-544D-A296-0C2AC860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Living with CKD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DDF71E-A24D-8271-61F9-9082059763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86056" y="651851"/>
            <a:ext cx="5939245" cy="5704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Diet and lifestyle changes in positive healthy ways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Medication compliance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Controlled diabetes/hypertension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Stop smoking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Reduce alcohol intake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Reduce nephrotoxic medications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Increase physical activity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>
                <a:latin typeface="Poppins" panose="00000500000000000000" pitchFamily="2" charset="0"/>
                <a:cs typeface="Poppins" panose="00000500000000000000" pitchFamily="2" charset="0"/>
              </a:rPr>
              <a:t>Work with a dietician/health coach/care manager 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DDB37-DA32-73E5-EC80-915DA5EAFC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D237F76-4551-3E44-9E0E-0F05A5EEFE4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 descr="A person riding a bicycle&#10;&#10;Description automatically generated">
            <a:extLst>
              <a:ext uri="{FF2B5EF4-FFF2-40B4-BE49-F238E27FC236}">
                <a16:creationId xmlns:a16="http://schemas.microsoft.com/office/drawing/2014/main" id="{EDF6F2C1-5AE6-21C9-952C-903A0149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5647"/>
            <a:ext cx="3295828" cy="3295828"/>
          </a:xfrm>
          <a:prstGeom prst="rect">
            <a:avLst/>
          </a:prstGeom>
        </p:spPr>
      </p:pic>
      <p:pic>
        <p:nvPicPr>
          <p:cNvPr id="14" name="Picture 13" descr="A blue kidneys on a black background&#10;&#10;Description automatically generated">
            <a:extLst>
              <a:ext uri="{FF2B5EF4-FFF2-40B4-BE49-F238E27FC236}">
                <a16:creationId xmlns:a16="http://schemas.microsoft.com/office/drawing/2014/main" id="{320E6B8F-4099-9DA3-6CD0-8A3DE418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6792" y="4089383"/>
            <a:ext cx="1968356" cy="19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512DE7-12B4-E941-A85D-15A3A167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Do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173A7-101B-8C4F-BCD7-996D49E8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A3A3B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2022 - Renalogic.com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A3A3B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4C889-1C49-0C40-8D7F-2F130C8AC3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37F76-4551-3E44-9E0E-0F05A5EEFE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A3A3B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A3A3B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FC6270-6EF3-AE7E-747C-363766260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08"/>
          <a:stretch/>
        </p:blipFill>
        <p:spPr>
          <a:xfrm>
            <a:off x="2667000" y="1193799"/>
            <a:ext cx="6858000" cy="3490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AEE494-F547-23E0-9B4D-7DB7B7494281}"/>
              </a:ext>
            </a:extLst>
          </p:cNvPr>
          <p:cNvSpPr txBox="1"/>
          <p:nvPr/>
        </p:nvSpPr>
        <p:spPr>
          <a:xfrm>
            <a:off x="391160" y="2059970"/>
            <a:ext cx="237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96CB"/>
                </a:solidFill>
                <a:effectLst/>
                <a:uLnTx/>
                <a:uFillTx/>
                <a:latin typeface="Arial" panose="020B0604020202020204"/>
                <a:ea typeface="+mn-ea"/>
                <a:cs typeface="Poppins SemiBold" pitchFamily="2" charset="77"/>
              </a:rPr>
              <a:t>Identify hidden CKD risk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Arial" panose="020B0604020202020204"/>
                <a:ea typeface="+mn-ea"/>
                <a:cs typeface="Poppins Light" pitchFamily="2" charset="77"/>
              </a:rPr>
              <a:t>and what is driving increased spend through algorithmic claims analysis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13B13-7B74-10D2-ADCC-ADA5455038AC}"/>
              </a:ext>
            </a:extLst>
          </p:cNvPr>
          <p:cNvSpPr txBox="1"/>
          <p:nvPr/>
        </p:nvSpPr>
        <p:spPr>
          <a:xfrm>
            <a:off x="9525000" y="2059970"/>
            <a:ext cx="237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96CB"/>
                </a:solidFill>
                <a:effectLst/>
                <a:uLnTx/>
                <a:uFillTx/>
                <a:latin typeface="Arial" panose="020B0604020202020204"/>
                <a:ea typeface="+mn-ea"/>
                <a:cs typeface="Poppins SemiBold" pitchFamily="2" charset="77"/>
              </a:rPr>
              <a:t>Reduce catastrophic claim costs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Arial" panose="020B0604020202020204"/>
                <a:ea typeface="+mn-ea"/>
                <a:cs typeface="Poppins Light" pitchFamily="2" charset="77"/>
              </a:rPr>
              <a:t>for members on through proprietary dialysis repricing programs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33144-3B4E-7803-2D1A-74663A1B1F9F}"/>
              </a:ext>
            </a:extLst>
          </p:cNvPr>
          <p:cNvSpPr txBox="1"/>
          <p:nvPr/>
        </p:nvSpPr>
        <p:spPr>
          <a:xfrm>
            <a:off x="2768600" y="4380494"/>
            <a:ext cx="2530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Arial" panose="020B0604020202020204"/>
                <a:ea typeface="+mn-ea"/>
                <a:cs typeface="Poppins Light" pitchFamily="2" charset="77"/>
              </a:rPr>
              <a:t>Early,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97CB"/>
                </a:solidFill>
                <a:effectLst/>
                <a:uLnTx/>
                <a:uFillTx/>
                <a:latin typeface="Arial" panose="020B0604020202020204"/>
                <a:ea typeface="+mn-ea"/>
                <a:cs typeface="Poppins SemiBold" pitchFamily="2" charset="77"/>
              </a:rPr>
              <a:t>specialized clinical intervention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61B5B"/>
                </a:solidFill>
                <a:effectLst/>
                <a:uLnTx/>
                <a:uFillTx/>
                <a:latin typeface="Arial" panose="020B0604020202020204"/>
                <a:ea typeface="+mn-ea"/>
                <a:cs typeface="Poppins SemiBold" pitchFamily="2" charset="77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Arial" panose="020B0604020202020204"/>
                <a:ea typeface="+mn-ea"/>
                <a:cs typeface="Poppins Light" pitchFamily="2" charset="77"/>
              </a:rPr>
              <a:t>to reduce improve member overall health, risk to avoid dialysis all together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B1D6C-D26B-8E33-A24A-217985C05E5E}"/>
              </a:ext>
            </a:extLst>
          </p:cNvPr>
          <p:cNvSpPr txBox="1"/>
          <p:nvPr/>
        </p:nvSpPr>
        <p:spPr>
          <a:xfrm>
            <a:off x="6893092" y="4463862"/>
            <a:ext cx="276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Ensure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96C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non-emergent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start for members who begin dialysis by navigating members to lower cost, high-quality treatments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3433B-0F5E-46CC-B156-C7C902D84765}"/>
              </a:ext>
            </a:extLst>
          </p:cNvPr>
          <p:cNvSpPr/>
          <p:nvPr/>
        </p:nvSpPr>
        <p:spPr>
          <a:xfrm>
            <a:off x="2768600" y="1193799"/>
            <a:ext cx="6667500" cy="18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3DDF618-3EDA-5C67-63DB-ECDA0551C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7300" y="1547537"/>
            <a:ext cx="2057400" cy="3524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796D5B-77BA-FC54-CA3D-AB1BA13C7410}"/>
              </a:ext>
            </a:extLst>
          </p:cNvPr>
          <p:cNvSpPr/>
          <p:nvPr/>
        </p:nvSpPr>
        <p:spPr>
          <a:xfrm>
            <a:off x="0" y="894999"/>
            <a:ext cx="12192000" cy="5093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9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8AD9-C28C-249A-3827-0E9333CA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Today, we’ll cover: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B9B79-F965-145C-E2EB-D500D9F88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Renalogic Background with Unions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Chronic Kidney Disease and Treatment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Renalogic Service Overview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7331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77D387-8197-396F-6797-36040B8B7044}"/>
              </a:ext>
            </a:extLst>
          </p:cNvPr>
          <p:cNvSpPr/>
          <p:nvPr/>
        </p:nvSpPr>
        <p:spPr>
          <a:xfrm>
            <a:off x="0" y="837282"/>
            <a:ext cx="3844887" cy="6020718"/>
          </a:xfrm>
          <a:prstGeom prst="rect">
            <a:avLst/>
          </a:prstGeom>
          <a:solidFill>
            <a:srgbClr val="DEE2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250FC3-814C-C054-EB07-D90EF4281906}"/>
              </a:ext>
            </a:extLst>
          </p:cNvPr>
          <p:cNvSpPr/>
          <p:nvPr/>
        </p:nvSpPr>
        <p:spPr>
          <a:xfrm>
            <a:off x="4176585" y="837282"/>
            <a:ext cx="3844887" cy="6020718"/>
          </a:xfrm>
          <a:prstGeom prst="rect">
            <a:avLst/>
          </a:prstGeom>
          <a:solidFill>
            <a:srgbClr val="EBE2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AE5C70-22BD-23CB-1CAE-7A83BB756974}"/>
              </a:ext>
            </a:extLst>
          </p:cNvPr>
          <p:cNvSpPr/>
          <p:nvPr/>
        </p:nvSpPr>
        <p:spPr>
          <a:xfrm>
            <a:off x="8344084" y="837282"/>
            <a:ext cx="3844887" cy="6020718"/>
          </a:xfrm>
          <a:prstGeom prst="rect">
            <a:avLst/>
          </a:prstGeom>
          <a:solidFill>
            <a:srgbClr val="E2EF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F8431B-F053-FC04-C57B-561EE73032DF}"/>
              </a:ext>
            </a:extLst>
          </p:cNvPr>
          <p:cNvSpPr/>
          <p:nvPr/>
        </p:nvSpPr>
        <p:spPr>
          <a:xfrm>
            <a:off x="0" y="0"/>
            <a:ext cx="12192000" cy="837282"/>
          </a:xfrm>
          <a:prstGeom prst="rect">
            <a:avLst/>
          </a:prstGeom>
          <a:solidFill>
            <a:srgbClr val="1D3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F1B3E0-0E66-8F8F-91CC-1E888C780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51" y="166409"/>
            <a:ext cx="3790898" cy="504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EC1DFA-9598-4817-5F2D-B28028578278}"/>
              </a:ext>
            </a:extLst>
          </p:cNvPr>
          <p:cNvSpPr txBox="1"/>
          <p:nvPr/>
        </p:nvSpPr>
        <p:spPr>
          <a:xfrm>
            <a:off x="0" y="1086908"/>
            <a:ext cx="3844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D345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Option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D345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Proactively Contain Costs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D345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and Eliminate Future Risks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31D4B6-2836-11CD-BD46-53A752F7FFF6}"/>
              </a:ext>
            </a:extLst>
          </p:cNvPr>
          <p:cNvSpPr txBox="1"/>
          <p:nvPr/>
        </p:nvSpPr>
        <p:spPr>
          <a:xfrm>
            <a:off x="4176585" y="1086908"/>
            <a:ext cx="3844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73DB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Option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773DB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Recalibrate and Reduce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773DBD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Extreme Dialysis Claims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F392F-52AD-B147-3E1E-93BD6A6BC235}"/>
              </a:ext>
            </a:extLst>
          </p:cNvPr>
          <p:cNvSpPr txBox="1"/>
          <p:nvPr/>
        </p:nvSpPr>
        <p:spPr>
          <a:xfrm>
            <a:off x="8344084" y="1086908"/>
            <a:ext cx="3844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297CB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Option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4297CB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Proactively Manage CKD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4297CB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and Reduce CKD Risks</a:t>
            </a:r>
          </a:p>
        </p:txBody>
      </p:sp>
      <p:pic>
        <p:nvPicPr>
          <p:cNvPr id="25" name="Picture 24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C4148934-C6FD-0406-3FDF-38C81B230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13" y="2260067"/>
            <a:ext cx="1470752" cy="1006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91BB4A5-E9C1-FB09-7BEE-EA1E1D80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621" y="3380639"/>
            <a:ext cx="1200136" cy="1006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29" name="Picture 28" descr="Icon&#10;&#10;Description automatically generated with low confidence">
            <a:extLst>
              <a:ext uri="{FF2B5EF4-FFF2-40B4-BE49-F238E27FC236}">
                <a16:creationId xmlns:a16="http://schemas.microsoft.com/office/drawing/2014/main" id="{EA2F803E-13A7-59C4-7524-D7EB22598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207" y="4523254"/>
            <a:ext cx="938964" cy="1022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29A8D7F-158D-4EB1-31FE-A99D21CCD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82" y="5681334"/>
            <a:ext cx="1716413" cy="1018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32" name="Picture 31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3A71D4CD-BA8B-D72C-17E2-2545D1F1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652" y="2260067"/>
            <a:ext cx="1470752" cy="1006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34" name="Picture 33" descr="Icon&#10;&#10;Description automatically generated with low confidence">
            <a:extLst>
              <a:ext uri="{FF2B5EF4-FFF2-40B4-BE49-F238E27FC236}">
                <a16:creationId xmlns:a16="http://schemas.microsoft.com/office/drawing/2014/main" id="{884DC9F6-A79C-8E0D-6AC1-58FA02407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546" y="3380639"/>
            <a:ext cx="938964" cy="1022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873983B-118B-B30B-3C1D-E06C22E84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822" y="4538719"/>
            <a:ext cx="1716413" cy="1018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C62210D7-9AC1-F20A-2624-15C79694F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459" y="2260067"/>
            <a:ext cx="1200136" cy="1006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38" name="Picture 37" descr="Icon&#10;&#10;Description automatically generated with low confidence">
            <a:extLst>
              <a:ext uri="{FF2B5EF4-FFF2-40B4-BE49-F238E27FC236}">
                <a16:creationId xmlns:a16="http://schemas.microsoft.com/office/drawing/2014/main" id="{07B4FA32-7BB3-44D6-3EA0-A5E33B35B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045" y="3402682"/>
            <a:ext cx="938964" cy="1022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46EE705F-275A-35B1-6A55-B68048094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321" y="4560762"/>
            <a:ext cx="1716413" cy="1018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458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608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D4625-EDD3-8B67-91FF-B1A6297D751F}"/>
              </a:ext>
            </a:extLst>
          </p:cNvPr>
          <p:cNvSpPr txBox="1"/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QUESTIONS?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3A99A-8437-C220-E360-D409B691579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2023 - Renalogic.com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74C15-6BBB-EB82-638F-35649D6CDC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4320" y="6446837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237F76-4551-3E44-9E0E-0F05A5EEFE4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43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B603-EEE2-D067-E19F-2D2A1469800C}"/>
              </a:ext>
            </a:extLst>
          </p:cNvPr>
          <p:cNvSpPr txBox="1">
            <a:spLocks/>
          </p:cNvSpPr>
          <p:nvPr/>
        </p:nvSpPr>
        <p:spPr>
          <a:xfrm>
            <a:off x="5465102" y="2161645"/>
            <a:ext cx="5992896" cy="45492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53BBD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Poppins Medium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197CB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328" b="1" i="0" u="none" strike="noStrike" kern="1200" cap="none" spc="0" normalizeH="0" baseline="0" noProof="0" dirty="0">
                <a:ln>
                  <a:noFill/>
                </a:ln>
                <a:solidFill>
                  <a:srgbClr val="335297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Thank you for your time!</a:t>
            </a:r>
            <a:endParaRPr kumimoji="0" lang="en-US" sz="124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0"/>
              <a:ea typeface="+mn-ea"/>
              <a:cs typeface="Poppins Medium" pitchFamily="2" charset="77"/>
            </a:endParaRPr>
          </a:p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6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Tara Metzner</a:t>
            </a:r>
          </a:p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6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Account Executive </a:t>
            </a:r>
          </a:p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6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  <a:hlinkClick r:id="rId2"/>
              </a:rPr>
              <a:t>tmetzner@renalogic.com</a:t>
            </a:r>
            <a:endParaRPr kumimoji="0" lang="en-US" sz="166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6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0"/>
              <a:ea typeface="+mn-ea"/>
              <a:cs typeface="Poppins Medium" pitchFamily="2" charset="77"/>
            </a:endParaRPr>
          </a:p>
          <a:p>
            <a:pPr marL="0" marR="0" lvl="0" indent="0" algn="l" defTabSz="950976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4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0"/>
              <a:ea typeface="+mn-ea"/>
              <a:cs typeface="Poppins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3B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Franklin" pitchFamily="2" charset="0"/>
              <a:ea typeface="+mn-ea"/>
              <a:cs typeface="Poppins Medium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D52C6-DD82-9FA3-52C2-D0A73252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829493"/>
            <a:ext cx="3307064" cy="29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B6BC7-0A73-C5C0-3B96-8A039C8DA7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37F76-4551-3E44-9E0E-0F05A5EEF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9D6A7FD1-F5BB-66DB-8281-839F21205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13" y="1101498"/>
            <a:ext cx="2590800" cy="1781175"/>
          </a:xfrm>
          <a:prstGeom prst="rect">
            <a:avLst/>
          </a:prstGeom>
        </p:spPr>
      </p:pic>
      <p:pic>
        <p:nvPicPr>
          <p:cNvPr id="9" name="Picture 8" descr="A horse drawn on a wheel&#10;&#10;Description automatically generated">
            <a:extLst>
              <a:ext uri="{FF2B5EF4-FFF2-40B4-BE49-F238E27FC236}">
                <a16:creationId xmlns:a16="http://schemas.microsoft.com/office/drawing/2014/main" id="{C2DD1B08-C870-B5DA-4CB1-0953FDDA6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171" y="751603"/>
            <a:ext cx="2240908" cy="2240908"/>
          </a:xfrm>
          <a:prstGeom prst="rect">
            <a:avLst/>
          </a:prstGeom>
        </p:spPr>
      </p:pic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34BD1FED-AECD-C7CD-AF6D-7071766A4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58" y="2949209"/>
            <a:ext cx="2132116" cy="1561990"/>
          </a:xfrm>
          <a:prstGeom prst="rect">
            <a:avLst/>
          </a:prstGeom>
        </p:spPr>
      </p:pic>
      <p:pic>
        <p:nvPicPr>
          <p:cNvPr id="15" name="Picture 14" descr="A black and blue sign with blue text&#10;&#10;Description automatically generated">
            <a:extLst>
              <a:ext uri="{FF2B5EF4-FFF2-40B4-BE49-F238E27FC236}">
                <a16:creationId xmlns:a16="http://schemas.microsoft.com/office/drawing/2014/main" id="{25A54559-6D53-FD38-F331-5CCDC09D8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770" y="1187352"/>
            <a:ext cx="3069731" cy="902388"/>
          </a:xfrm>
          <a:prstGeom prst="rect">
            <a:avLst/>
          </a:prstGeom>
        </p:spPr>
      </p:pic>
      <p:pic>
        <p:nvPicPr>
          <p:cNvPr id="17" name="Picture 16" descr="A blue and black text&#10;&#10;Description automatically generated">
            <a:extLst>
              <a:ext uri="{FF2B5EF4-FFF2-40B4-BE49-F238E27FC236}">
                <a16:creationId xmlns:a16="http://schemas.microsoft.com/office/drawing/2014/main" id="{BC49F34C-0AD1-C184-95CA-A74370AB7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574" y="4908341"/>
            <a:ext cx="3317381" cy="1156533"/>
          </a:xfrm>
          <a:prstGeom prst="rect">
            <a:avLst/>
          </a:prstGeom>
        </p:spPr>
      </p:pic>
      <p:pic>
        <p:nvPicPr>
          <p:cNvPr id="19" name="Picture 18" descr="A logo with a flag and tools&#10;&#10;Description automatically generated">
            <a:extLst>
              <a:ext uri="{FF2B5EF4-FFF2-40B4-BE49-F238E27FC236}">
                <a16:creationId xmlns:a16="http://schemas.microsoft.com/office/drawing/2014/main" id="{CE534F5A-1518-56F2-816D-0FBC664F75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8422" y="4802915"/>
            <a:ext cx="2285048" cy="1725490"/>
          </a:xfrm>
          <a:prstGeom prst="rect">
            <a:avLst/>
          </a:prstGeom>
        </p:spPr>
      </p:pic>
      <p:pic>
        <p:nvPicPr>
          <p:cNvPr id="21" name="Picture 20" descr="A map of the state of alaska&#10;&#10;Description automatically generated">
            <a:extLst>
              <a:ext uri="{FF2B5EF4-FFF2-40B4-BE49-F238E27FC236}">
                <a16:creationId xmlns:a16="http://schemas.microsoft.com/office/drawing/2014/main" id="{F4CE0DB1-890F-41F3-F980-2E9885EE2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937" y="1167229"/>
            <a:ext cx="1733252" cy="1030889"/>
          </a:xfrm>
          <a:prstGeom prst="rect">
            <a:avLst/>
          </a:prstGeom>
        </p:spPr>
      </p:pic>
      <p:pic>
        <p:nvPicPr>
          <p:cNvPr id="23" name="Picture 22" descr="A blue and yellow logo&#10;&#10;Description automatically generated">
            <a:extLst>
              <a:ext uri="{FF2B5EF4-FFF2-40B4-BE49-F238E27FC236}">
                <a16:creationId xmlns:a16="http://schemas.microsoft.com/office/drawing/2014/main" id="{9DF4E9BE-A8AB-4D86-F9F3-F07CD052D0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0636" y="4974969"/>
            <a:ext cx="1395218" cy="1395218"/>
          </a:xfrm>
          <a:prstGeom prst="rect">
            <a:avLst/>
          </a:prstGeom>
        </p:spPr>
      </p:pic>
      <p:pic>
        <p:nvPicPr>
          <p:cNvPr id="25" name="Picture 24" descr="A logo with a bird and mountains&#10;&#10;Description automatically generated">
            <a:extLst>
              <a:ext uri="{FF2B5EF4-FFF2-40B4-BE49-F238E27FC236}">
                <a16:creationId xmlns:a16="http://schemas.microsoft.com/office/drawing/2014/main" id="{049AA6C6-A733-A9CD-A193-62D5E3FA62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489" y="2442012"/>
            <a:ext cx="1328215" cy="1320262"/>
          </a:xfrm>
          <a:prstGeom prst="rect">
            <a:avLst/>
          </a:prstGeom>
        </p:spPr>
      </p:pic>
      <p:pic>
        <p:nvPicPr>
          <p:cNvPr id="27" name="Picture 26" descr="A logo of a school district&#10;&#10;Description automatically generated">
            <a:extLst>
              <a:ext uri="{FF2B5EF4-FFF2-40B4-BE49-F238E27FC236}">
                <a16:creationId xmlns:a16="http://schemas.microsoft.com/office/drawing/2014/main" id="{91A45200-0368-EF7A-230C-5F71E34CE4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6339" y="2419792"/>
            <a:ext cx="1428750" cy="1428750"/>
          </a:xfrm>
          <a:prstGeom prst="rect">
            <a:avLst/>
          </a:prstGeom>
        </p:spPr>
      </p:pic>
      <p:pic>
        <p:nvPicPr>
          <p:cNvPr id="29" name="Picture 28" descr="A logo of a reptile&#10;&#10;Description automatically generated">
            <a:extLst>
              <a:ext uri="{FF2B5EF4-FFF2-40B4-BE49-F238E27FC236}">
                <a16:creationId xmlns:a16="http://schemas.microsoft.com/office/drawing/2014/main" id="{CA820ECB-C827-A4BD-F759-EECA1D3B8D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0455" y="2239554"/>
            <a:ext cx="1723565" cy="1789226"/>
          </a:xfrm>
          <a:prstGeom prst="rect">
            <a:avLst/>
          </a:prstGeom>
        </p:spPr>
      </p:pic>
      <p:pic>
        <p:nvPicPr>
          <p:cNvPr id="31" name="Picture 30" descr="A logo for a company&#10;&#10;Description automatically generated">
            <a:extLst>
              <a:ext uri="{FF2B5EF4-FFF2-40B4-BE49-F238E27FC236}">
                <a16:creationId xmlns:a16="http://schemas.microsoft.com/office/drawing/2014/main" id="{FCA48FD7-1B2E-EC69-7EB5-8E8DC9F97B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6754" y="2381692"/>
            <a:ext cx="1466850" cy="1466850"/>
          </a:xfrm>
          <a:prstGeom prst="rect">
            <a:avLst/>
          </a:prstGeom>
        </p:spPr>
      </p:pic>
      <p:pic>
        <p:nvPicPr>
          <p:cNvPr id="1026" name="Picture 2" descr="Alaska Laborers Logo">
            <a:extLst>
              <a:ext uri="{FF2B5EF4-FFF2-40B4-BE49-F238E27FC236}">
                <a16:creationId xmlns:a16="http://schemas.microsoft.com/office/drawing/2014/main" id="{222437F3-FBC1-F0EC-CBE6-B96F70CD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33" y="3993992"/>
            <a:ext cx="2563250" cy="7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9F68514D-4FF2-5AD5-1AD2-827207A28D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6632" y="4094878"/>
            <a:ext cx="2650704" cy="10232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86B673-EFB2-2012-199A-5F10BC8B5534}"/>
              </a:ext>
            </a:extLst>
          </p:cNvPr>
          <p:cNvSpPr txBox="1"/>
          <p:nvPr/>
        </p:nvSpPr>
        <p:spPr>
          <a:xfrm>
            <a:off x="265574" y="214604"/>
            <a:ext cx="679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Current Fund/Union Clients</a:t>
            </a:r>
          </a:p>
        </p:txBody>
      </p:sp>
      <p:sp>
        <p:nvSpPr>
          <p:cNvPr id="35" name="AutoShape 4" descr="Logo: UA Local 32">
            <a:extLst>
              <a:ext uri="{FF2B5EF4-FFF2-40B4-BE49-F238E27FC236}">
                <a16:creationId xmlns:a16="http://schemas.microsoft.com/office/drawing/2014/main" id="{F47FBE5D-C001-7C0E-F947-86CF35A75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utoShape 6" descr="Logo: UA Local 32">
            <a:extLst>
              <a:ext uri="{FF2B5EF4-FFF2-40B4-BE49-F238E27FC236}">
                <a16:creationId xmlns:a16="http://schemas.microsoft.com/office/drawing/2014/main" id="{8D31B707-11AF-DC88-5F53-43EC21D24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DF229F44-70C9-D5EB-DFCA-13A39FFFC3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03886" y="4187142"/>
            <a:ext cx="1600200" cy="514350"/>
          </a:xfrm>
          <a:prstGeom prst="rect">
            <a:avLst/>
          </a:prstGeom>
        </p:spPr>
      </p:pic>
      <p:pic>
        <p:nvPicPr>
          <p:cNvPr id="41" name="Picture 40" descr="A blue and orange map with a hand clenched into a fist&#10;&#10;Description automatically generated">
            <a:extLst>
              <a:ext uri="{FF2B5EF4-FFF2-40B4-BE49-F238E27FC236}">
                <a16:creationId xmlns:a16="http://schemas.microsoft.com/office/drawing/2014/main" id="{0F430205-341C-2CB5-9640-D2DD2FD410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92785" y="5184197"/>
            <a:ext cx="1474818" cy="1474818"/>
          </a:xfrm>
          <a:prstGeom prst="rect">
            <a:avLst/>
          </a:prstGeom>
        </p:spPr>
      </p:pic>
      <p:pic>
        <p:nvPicPr>
          <p:cNvPr id="1034" name="Picture 10" descr="Header Image">
            <a:extLst>
              <a:ext uri="{FF2B5EF4-FFF2-40B4-BE49-F238E27FC236}">
                <a16:creationId xmlns:a16="http://schemas.microsoft.com/office/drawing/2014/main" id="{7D37E8D4-2468-33AD-A011-C044667A9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92" y="1034919"/>
            <a:ext cx="815054" cy="12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CAL 528 Cement Masons &amp; Plasterers">
            <a:extLst>
              <a:ext uri="{FF2B5EF4-FFF2-40B4-BE49-F238E27FC236}">
                <a16:creationId xmlns:a16="http://schemas.microsoft.com/office/drawing/2014/main" id="{B4670D99-12A6-20F1-D008-FE2D1BD0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8576" y="4974969"/>
            <a:ext cx="1536610" cy="1474818"/>
          </a:xfrm>
          <a:prstGeom prst="rect">
            <a:avLst/>
          </a:prstGeom>
          <a:noFill/>
          <a:scene3d>
            <a:camera prst="orthographicFront">
              <a:rot lat="0" lon="1259997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9E204DB-6D3C-4538-2D31-8DF784112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38" y="3954857"/>
            <a:ext cx="1135428" cy="8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ircular logo with a hand in the middle&#10;&#10;Description automatically generated">
            <a:extLst>
              <a:ext uri="{FF2B5EF4-FFF2-40B4-BE49-F238E27FC236}">
                <a16:creationId xmlns:a16="http://schemas.microsoft.com/office/drawing/2014/main" id="{B7B045E0-281A-2EAE-4E9B-ECF1E38677F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25585" y="2612492"/>
            <a:ext cx="1328215" cy="13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8A4639-D2E8-6641-08B7-BD9648E8EDEF}"/>
              </a:ext>
            </a:extLst>
          </p:cNvPr>
          <p:cNvSpPr txBox="1"/>
          <p:nvPr/>
        </p:nvSpPr>
        <p:spPr>
          <a:xfrm>
            <a:off x="6079379" y="984996"/>
            <a:ext cx="5459413" cy="3278779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2009: Started working with ASEA AFSCME Local 52  - Renalogic’s first Pacific Health Coalition (PHC) client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lain" startAt="2009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2014: W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through proposal and RFP with PHC - Renalogic Contract Executed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2023: Executed National Labor Alliance of Health Care Coalitions (NLA) -  Renalogic Contract Executed which extends to all members of the NLA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E0B825-A632-6989-1D76-20C749AD29FE}"/>
              </a:ext>
            </a:extLst>
          </p:cNvPr>
          <p:cNvSpPr/>
          <p:nvPr/>
        </p:nvSpPr>
        <p:spPr>
          <a:xfrm>
            <a:off x="6079379" y="4811697"/>
            <a:ext cx="5834453" cy="16434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53BBD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PHC Savings since 2014 over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53BBD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$100 Million on dialysis costs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53BBD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 a 5:1 ROI on groups using ImpactCare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512DE7-12B4-E941-A85D-15A3A167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PHC &amp; NLA Coalition History &amp;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4C889-1C49-0C40-8D7F-2F130C8AC3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1438" y="6356350"/>
            <a:ext cx="69056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237F76-4551-3E44-9E0E-0F05A5EEFE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A3A3B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3A3A3B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83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1CE0C8-A5A4-CA9F-5074-313E82BE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Kidney Disease – End Stage Renal Disease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AFEDCA-CE7A-8FFD-EF64-C6BBAA61E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000" dirty="0"/>
              <a:t>Kidneys are Small but Mighty Organs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They are vitally important as they </a:t>
            </a:r>
            <a:r>
              <a:rPr lang="en-US" sz="2000"/>
              <a:t>filter the </a:t>
            </a:r>
            <a:r>
              <a:rPr lang="en-US" sz="2000" dirty="0"/>
              <a:t>toxins out of our body that we ingest.</a:t>
            </a:r>
          </a:p>
          <a:p>
            <a:endParaRPr lang="en-US" sz="2000" dirty="0"/>
          </a:p>
          <a:p>
            <a:r>
              <a:rPr lang="en-US" sz="2000" dirty="0"/>
              <a:t>A disease of one’s kidneys that causes the kidneys to no longer function properly.   They are unable to filter the toxins out of one’s body like normal healthy kidneys.</a:t>
            </a:r>
          </a:p>
          <a:p>
            <a:endParaRPr lang="en-US" sz="2000" dirty="0"/>
          </a:p>
        </p:txBody>
      </p:sp>
      <p:pic>
        <p:nvPicPr>
          <p:cNvPr id="6" name="Picture 5" descr="A blue kidneys on a black background&#10;&#10;Description automatically generated">
            <a:extLst>
              <a:ext uri="{FF2B5EF4-FFF2-40B4-BE49-F238E27FC236}">
                <a16:creationId xmlns:a16="http://schemas.microsoft.com/office/drawing/2014/main" id="{E82E6FD4-ACA6-4242-C8ED-7D800A0F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18412" y="1689249"/>
            <a:ext cx="1968356" cy="19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E92E-36D0-4CAD-ABBB-1985F217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2 Drivers of Chronic Kidney Disease (CKD)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71094-B395-464E-8FDB-DCE8C87359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37F76-4551-3E44-9E0E-0F05A5EEFE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A3A3B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3A3A3B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09BAF5-03A8-415B-8DE5-0454F1FEDA9E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1D0C7A0-9090-4EB2-95CC-86BEA1548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674942"/>
              </p:ext>
            </p:extLst>
          </p:nvPr>
        </p:nvGraphicFramePr>
        <p:xfrm>
          <a:off x="2032000" y="1554480"/>
          <a:ext cx="8128000" cy="458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61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E7BF5-E186-7055-BEB1-4EC1EAFC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37F76-4551-3E44-9E0E-0F05A5EEFE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A3A3B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3A3A3B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4A87B07-CF91-1E86-90E0-0EDEAB082023}"/>
              </a:ext>
            </a:extLst>
          </p:cNvPr>
          <p:cNvSpPr txBox="1">
            <a:spLocks/>
          </p:cNvSpPr>
          <p:nvPr/>
        </p:nvSpPr>
        <p:spPr>
          <a:xfrm>
            <a:off x="266700" y="2819400"/>
            <a:ext cx="5615354" cy="3350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753BBD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Poppins Medium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197CB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100" b="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1B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D61B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37 million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Americans (1 in 7) are estimated to have CKD (CDC.gov)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1B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D61B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96 percent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 people with kidney damage or mildly reduced kidney function don’t know they have 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1B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rgbClr val="D61B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48 percent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 people with late-stage CKD are unaware they have 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1B5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61B5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80 percent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 all people who start dialysis do so emergently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61B5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Arial" panose="020B0604020202020204"/>
              <a:ea typeface="+mn-ea"/>
              <a:cs typeface="Poppins Medium" pitchFamily="2" charset="77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A8480C5-497F-A7B3-24F1-6CC055EAAA81}"/>
              </a:ext>
            </a:extLst>
          </p:cNvPr>
          <p:cNvSpPr txBox="1">
            <a:spLocks/>
          </p:cNvSpPr>
          <p:nvPr/>
        </p:nvSpPr>
        <p:spPr>
          <a:xfrm>
            <a:off x="266700" y="1477463"/>
            <a:ext cx="5132614" cy="106857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E355E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355E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With CKD, It’s Not A Question Of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197CB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If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355E"/>
                </a:solidFill>
                <a:effectLst/>
                <a:uLnTx/>
                <a:uFillTx/>
                <a:latin typeface="Poppins SemiBold" pitchFamily="2" charset="77"/>
                <a:ea typeface="+mj-ea"/>
                <a:cs typeface="Poppins SemiBold" pitchFamily="2" charset="77"/>
              </a:rPr>
              <a:t>, But Of </a:t>
            </a:r>
            <a:r>
              <a:rPr lang="en-US" sz="2400">
                <a:solidFill>
                  <a:srgbClr val="D61B5B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122B64-6C3C-6AC3-8A65-4BA8DD4E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939" y="387676"/>
            <a:ext cx="5405136" cy="605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19">
            <a:extLst>
              <a:ext uri="{FF2B5EF4-FFF2-40B4-BE49-F238E27FC236}">
                <a16:creationId xmlns:a16="http://schemas.microsoft.com/office/drawing/2014/main" id="{BA285963-0DBB-9A4E-66A2-F49B19241003}"/>
              </a:ext>
            </a:extLst>
          </p:cNvPr>
          <p:cNvSpPr txBox="1">
            <a:spLocks/>
          </p:cNvSpPr>
          <p:nvPr/>
        </p:nvSpPr>
        <p:spPr>
          <a:xfrm>
            <a:off x="345440" y="272287"/>
            <a:ext cx="54146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E355E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kumimoji="0" lang="en-US" i="0" u="none" strike="noStrike" kern="1200" cap="none" spc="-45" normalizeH="0" baseline="0" noProof="0" dirty="0">
                <a:ln>
                  <a:noFill/>
                </a:ln>
                <a:solidFill>
                  <a:srgbClr val="1D355E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CKD Statistics</a:t>
            </a:r>
            <a:r>
              <a:rPr kumimoji="0" lang="en-US" sz="2800" b="1" i="0" u="none" strike="noStrike" kern="1200" cap="none" spc="-2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cs typeface="Poppins SemiBold" panose="00000700000000000000" pitchFamily="2" charset="0"/>
              </a:rPr>
              <a:t>,</a:t>
            </a:r>
            <a:endParaRPr kumimoji="0" lang="en-US" sz="2800" b="1" i="0" u="none" strike="noStrike" kern="1200" cap="none" spc="-8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DC957F-1F78-F003-5C19-F6FC178B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5685"/>
            <a:ext cx="11658600" cy="549489"/>
          </a:xfrm>
        </p:spPr>
        <p:txBody>
          <a:bodyPr anchor="b">
            <a:normAutofit/>
          </a:bodyPr>
          <a:lstStyle/>
          <a:p>
            <a:r>
              <a:rPr lang="en-US"/>
              <a:t>eGFR Test</a:t>
            </a:r>
            <a:endParaRPr lang="en-US" dirty="0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0386C304-187A-441F-F6EB-A0CCBC2CE4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82099" y="6442914"/>
            <a:ext cx="2743200" cy="182880"/>
          </a:xfrm>
        </p:spPr>
        <p:txBody>
          <a:bodyPr/>
          <a:lstStyle/>
          <a:p>
            <a:pPr>
              <a:spcAft>
                <a:spcPts val="600"/>
              </a:spcAft>
            </a:pPr>
            <a:fld id="{2D237F76-4551-3E44-9E0E-0F05A5EEFE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8EED9D-77C7-14CE-BCF0-D7AD8D83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819" y="1145661"/>
            <a:ext cx="3402792" cy="46434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DB538-0822-53EB-9135-1A70C00DDF03}"/>
              </a:ext>
            </a:extLst>
          </p:cNvPr>
          <p:cNvSpPr>
            <a:spLocks/>
          </p:cNvSpPr>
          <p:nvPr/>
        </p:nvSpPr>
        <p:spPr>
          <a:xfrm>
            <a:off x="8770974" y="6000483"/>
            <a:ext cx="2536003" cy="169067"/>
          </a:xfrm>
          <a:prstGeom prst="rect">
            <a:avLst/>
          </a:prstGeom>
        </p:spPr>
        <p:txBody>
          <a:bodyPr/>
          <a:lstStyle/>
          <a:p>
            <a:pPr defTabSz="841248">
              <a:spcAft>
                <a:spcPts val="600"/>
              </a:spcAft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210F5-D0F2-18C9-8FC5-2DD553C6F258}"/>
              </a:ext>
            </a:extLst>
          </p:cNvPr>
          <p:cNvSpPr txBox="1"/>
          <p:nvPr/>
        </p:nvSpPr>
        <p:spPr>
          <a:xfrm>
            <a:off x="885022" y="2659379"/>
            <a:ext cx="53482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Blood tests are used to determine your eGFR – Glomerular Filtration Rate – rate at which your kidney is functioning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CCB8-6925-425F-AA6E-657DD38C59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rgbClr val="1E355E"/>
                </a:solidFill>
                <a:latin typeface="Poppins SemiBold"/>
                <a:cs typeface="Poppins SemiBold"/>
              </a:rPr>
              <a:t>CKD Stages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2306D5-81A7-2359-54C7-A996EF72A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446802"/>
            <a:ext cx="10972802" cy="46232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>
                <a:latin typeface="Poppins" panose="00000500000000000000" pitchFamily="2" charset="0"/>
                <a:cs typeface="Poppins" panose="00000500000000000000" pitchFamily="2" charset="0"/>
              </a:rPr>
              <a:t>CKD Stages</a:t>
            </a:r>
          </a:p>
        </p:txBody>
      </p:sp>
      <p:pic>
        <p:nvPicPr>
          <p:cNvPr id="9" name="Content Placeholder 8" descr="A picture containing logo&#10;&#10;Description automatically generated">
            <a:extLst>
              <a:ext uri="{FF2B5EF4-FFF2-40B4-BE49-F238E27FC236}">
                <a16:creationId xmlns:a16="http://schemas.microsoft.com/office/drawing/2014/main" id="{8AB4AB96-16BC-476F-9646-D04D069411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199" y="1621177"/>
            <a:ext cx="105156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1DD9C-CFA0-42F9-81BB-3D1B03E908E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37F76-4551-3E44-9E0E-0F05A5EEFE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217F2F-4D93-7E4C-A3FA-439E1F524220}"/>
              </a:ext>
            </a:extLst>
          </p:cNvPr>
          <p:cNvSpPr/>
          <p:nvPr/>
        </p:nvSpPr>
        <p:spPr>
          <a:xfrm>
            <a:off x="8447758" y="1777648"/>
            <a:ext cx="329534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ESRD =</a:t>
            </a:r>
          </a:p>
          <a:p>
            <a:pPr algn="ctr"/>
            <a:r>
              <a:rPr lang="en-US" sz="13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End Stage Renal Disease</a:t>
            </a:r>
            <a:endParaRPr lang="en-US" sz="13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2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enalogic Theme">
      <a:dk1>
        <a:srgbClr val="3A3A3B"/>
      </a:dk1>
      <a:lt1>
        <a:srgbClr val="FFFFFF"/>
      </a:lt1>
      <a:dk2>
        <a:srgbClr val="1D355E"/>
      </a:dk2>
      <a:lt2>
        <a:srgbClr val="F2F2F2"/>
      </a:lt2>
      <a:accent1>
        <a:srgbClr val="743ABD"/>
      </a:accent1>
      <a:accent2>
        <a:srgbClr val="4196CB"/>
      </a:accent2>
      <a:accent3>
        <a:srgbClr val="1D355E"/>
      </a:accent3>
      <a:accent4>
        <a:srgbClr val="FFC000"/>
      </a:accent4>
      <a:accent5>
        <a:srgbClr val="D61B5B"/>
      </a:accent5>
      <a:accent6>
        <a:srgbClr val="747ABD"/>
      </a:accent6>
      <a:hlink>
        <a:srgbClr val="4196CB"/>
      </a:hlink>
      <a:folHlink>
        <a:srgbClr val="9575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E7F2C7-7982-C840-A221-39526D94CD4B}" vid="{3BCFF22C-FFEF-364A-9372-EDF34B5B7B53}"/>
    </a:ext>
  </a:extLst>
</a:theme>
</file>

<file path=ppt/theme/theme3.xml><?xml version="1.0" encoding="utf-8"?>
<a:theme xmlns:a="http://schemas.openxmlformats.org/drawingml/2006/main" name="4_Office Theme">
  <a:themeElements>
    <a:clrScheme name="Renalogic Theme">
      <a:dk1>
        <a:srgbClr val="3A3A3B"/>
      </a:dk1>
      <a:lt1>
        <a:srgbClr val="FFFFFF"/>
      </a:lt1>
      <a:dk2>
        <a:srgbClr val="1D355E"/>
      </a:dk2>
      <a:lt2>
        <a:srgbClr val="F2F2F2"/>
      </a:lt2>
      <a:accent1>
        <a:srgbClr val="743ABD"/>
      </a:accent1>
      <a:accent2>
        <a:srgbClr val="4196CB"/>
      </a:accent2>
      <a:accent3>
        <a:srgbClr val="1D355E"/>
      </a:accent3>
      <a:accent4>
        <a:srgbClr val="FFC000"/>
      </a:accent4>
      <a:accent5>
        <a:srgbClr val="D61B5B"/>
      </a:accent5>
      <a:accent6>
        <a:srgbClr val="747ABD"/>
      </a:accent6>
      <a:hlink>
        <a:srgbClr val="4196CB"/>
      </a:hlink>
      <a:folHlink>
        <a:srgbClr val="9575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00E7F2C7-7982-C840-A221-39526D94CD4B}" vid="{3BCFF22C-FFEF-364A-9372-EDF34B5B7B53}"/>
    </a:ext>
  </a:extLst>
</a:theme>
</file>

<file path=ppt/theme/theme4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E3F2855DC4645913ED9D2BA76AC5C" ma:contentTypeVersion="14" ma:contentTypeDescription="Create a new document." ma:contentTypeScope="" ma:versionID="8ee5d5a7dc17295f6674056bc57f1bf0">
  <xsd:schema xmlns:xsd="http://www.w3.org/2001/XMLSchema" xmlns:xs="http://www.w3.org/2001/XMLSchema" xmlns:p="http://schemas.microsoft.com/office/2006/metadata/properties" xmlns:ns1="http://schemas.microsoft.com/sharepoint/v3" xmlns:ns2="78f95aca-3a81-4747-8a1b-d9f27fbf475e" xmlns:ns3="fc3993be-b964-4068-a40f-00d9a9d46579" targetNamespace="http://schemas.microsoft.com/office/2006/metadata/properties" ma:root="true" ma:fieldsID="6cbcf682449954186ad1b2398a01db23" ns1:_="" ns2:_="" ns3:_="">
    <xsd:import namespace="http://schemas.microsoft.com/sharepoint/v3"/>
    <xsd:import namespace="78f95aca-3a81-4747-8a1b-d9f27fbf475e"/>
    <xsd:import namespace="fc3993be-b964-4068-a40f-00d9a9d465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95aca-3a81-4747-8a1b-d9f27fbf4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993be-b964-4068-a40f-00d9a9d4657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6FEAB3-22B0-4262-A536-5084176FB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BF75F4-924D-404B-B069-6E6A369DEAD8}">
  <ds:schemaRefs>
    <ds:schemaRef ds:uri="78f95aca-3a81-4747-8a1b-d9f27fbf475e"/>
    <ds:schemaRef ds:uri="fc3993be-b964-4068-a40f-00d9a9d465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7FBB24-3189-4478-9C7D-E629A5D0343F}">
  <ds:schemaRefs>
    <ds:schemaRef ds:uri="fc3993be-b964-4068-a40f-00d9a9d46579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8f95aca-3a81-4747-8a1b-d9f27fbf475e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1065</Words>
  <Application>Microsoft Office PowerPoint</Application>
  <PresentationFormat>Widescreen</PresentationFormat>
  <Paragraphs>167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Aptos</vt:lpstr>
      <vt:lpstr>Poppins Light</vt:lpstr>
      <vt:lpstr>Arial</vt:lpstr>
      <vt:lpstr>Poppins</vt:lpstr>
      <vt:lpstr>Wingdings</vt:lpstr>
      <vt:lpstr>Calibri Light</vt:lpstr>
      <vt:lpstr>Poppins Medium</vt:lpstr>
      <vt:lpstr>Calibri</vt:lpstr>
      <vt:lpstr>Poppins SemiBold</vt:lpstr>
      <vt:lpstr>Libre Franklin</vt:lpstr>
      <vt:lpstr>Office Theme</vt:lpstr>
      <vt:lpstr>2_Office Theme</vt:lpstr>
      <vt:lpstr>4_Office Theme</vt:lpstr>
      <vt:lpstr>1_Office Theme</vt:lpstr>
      <vt:lpstr>Acrobat Document</vt:lpstr>
      <vt:lpstr>PowerPoint Presentation</vt:lpstr>
      <vt:lpstr>Today, we’ll cover:</vt:lpstr>
      <vt:lpstr>PowerPoint Presentation</vt:lpstr>
      <vt:lpstr>PHC &amp; NLA Coalition History &amp; Updates</vt:lpstr>
      <vt:lpstr>Chronic Kidney Disease – End Stage Renal Disease </vt:lpstr>
      <vt:lpstr>Top 2 Drivers of Chronic Kidney Disease (CKD)</vt:lpstr>
      <vt:lpstr>PowerPoint Presentation</vt:lpstr>
      <vt:lpstr>eGFR Test</vt:lpstr>
      <vt:lpstr>CKD Stages</vt:lpstr>
      <vt:lpstr>Medicare Coverage for End Stage Renal Disease (ESRD) </vt:lpstr>
      <vt:lpstr>There is no cure…  But there are treatment options for people with ESRD</vt:lpstr>
      <vt:lpstr>At-home  Peritoneal Dialysis (PD) </vt:lpstr>
      <vt:lpstr>At-home Hemodialysis (HHD)</vt:lpstr>
      <vt:lpstr>In-center Hemodialysis</vt:lpstr>
      <vt:lpstr>Kidney Transplantation</vt:lpstr>
      <vt:lpstr>With early detection and proper management, people with CKD can lower their risk of ESRD and avoid the need for dialysis or transplant altogether.</vt:lpstr>
      <vt:lpstr>CKD Stages</vt:lpstr>
      <vt:lpstr>Living with CKD</vt:lpstr>
      <vt:lpstr>How We Do 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Poppins 60pt</dc:title>
  <dc:creator>Daniel Rodriguez</dc:creator>
  <cp:lastModifiedBy>Charles Hamilton</cp:lastModifiedBy>
  <cp:revision>4</cp:revision>
  <dcterms:created xsi:type="dcterms:W3CDTF">2021-11-09T16:12:24Z</dcterms:created>
  <dcterms:modified xsi:type="dcterms:W3CDTF">2024-02-01T20:47:57Z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0x0101004E3E3F2855DC4645913ED9D2BA76AC5C</vt:lpwstr>
  </property>
</Properties>
</file>