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3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0"/>
  </p:notesMasterIdLst>
  <p:sldIdLst>
    <p:sldId id="256" r:id="rId2"/>
    <p:sldId id="258" r:id="rId3"/>
    <p:sldId id="260" r:id="rId4"/>
    <p:sldId id="257" r:id="rId5"/>
    <p:sldId id="261" r:id="rId6"/>
    <p:sldId id="301" r:id="rId7"/>
    <p:sldId id="302" r:id="rId8"/>
    <p:sldId id="303" r:id="rId9"/>
    <p:sldId id="304" r:id="rId10"/>
    <p:sldId id="305" r:id="rId11"/>
    <p:sldId id="306" r:id="rId12"/>
    <p:sldId id="264" r:id="rId13"/>
    <p:sldId id="287" r:id="rId14"/>
    <p:sldId id="299" r:id="rId15"/>
    <p:sldId id="300" r:id="rId16"/>
    <p:sldId id="259" r:id="rId17"/>
    <p:sldId id="297" r:id="rId18"/>
    <p:sldId id="263" r:id="rId19"/>
  </p:sldIdLst>
  <p:sldSz cx="12192000" cy="6858000"/>
  <p:notesSz cx="6858000" cy="9144000"/>
  <p:embeddedFontLst>
    <p:embeddedFont>
      <p:font typeface="Aleo" panose="00000500000000000000" pitchFamily="2" charset="0"/>
      <p:regular r:id="rId21"/>
      <p:bold r:id="rId22"/>
      <p:italic r:id="rId23"/>
      <p:boldItalic r:id="rId24"/>
    </p:embeddedFont>
    <p:embeddedFont>
      <p:font typeface="Poppins Light" panose="00000400000000000000" pitchFamily="2" charset="0"/>
      <p:regular r:id="rId25"/>
      <p:italic r:id="rId26"/>
    </p:embeddedFont>
    <p:embeddedFont>
      <p:font typeface="Poppins SemiBold" panose="00000700000000000000" pitchFamily="2"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7CB"/>
    <a:srgbClr val="FF8001"/>
    <a:srgbClr val="001E53"/>
    <a:srgbClr val="0255A0"/>
    <a:srgbClr val="006FC3"/>
    <a:srgbClr val="0055A0"/>
    <a:srgbClr val="31454F"/>
    <a:srgbClr val="003583"/>
    <a:srgbClr val="1E355E"/>
    <a:srgbClr val="753B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5890"/>
  </p:normalViewPr>
  <p:slideViewPr>
    <p:cSldViewPr snapToGrid="0" snapToObjects="1" showGuides="1">
      <p:cViewPr varScale="1">
        <p:scale>
          <a:sx n="60" d="100"/>
          <a:sy n="60" d="100"/>
        </p:scale>
        <p:origin x="748" y="28"/>
      </p:cViewPr>
      <p:guideLst>
        <p:guide orient="horz" pos="220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9C6EA-09FE-5443-B31E-183EF7C2EE58}"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07B21-BD7F-B34C-8037-59D69506BDB3}" type="slidenum">
              <a:rPr lang="en-US" smtClean="0"/>
              <a:t>‹#›</a:t>
            </a:fld>
            <a:endParaRPr lang="en-US"/>
          </a:p>
        </p:txBody>
      </p:sp>
    </p:spTree>
    <p:extLst>
      <p:ext uri="{BB962C8B-B14F-4D97-AF65-F5344CB8AC3E}">
        <p14:creationId xmlns:p14="http://schemas.microsoft.com/office/powerpoint/2010/main" val="171526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E07B21-BD7F-B34C-8037-59D69506BDB3}" type="slidenum">
              <a:rPr lang="en-US" smtClean="0"/>
              <a:t>12</a:t>
            </a:fld>
            <a:endParaRPr lang="en-US"/>
          </a:p>
        </p:txBody>
      </p:sp>
    </p:spTree>
    <p:extLst>
      <p:ext uri="{BB962C8B-B14F-4D97-AF65-F5344CB8AC3E}">
        <p14:creationId xmlns:p14="http://schemas.microsoft.com/office/powerpoint/2010/main" val="148922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E07B21-BD7F-B34C-8037-59D69506BDB3}" type="slidenum">
              <a:rPr lang="en-US" smtClean="0"/>
              <a:t>13</a:t>
            </a:fld>
            <a:endParaRPr lang="en-US"/>
          </a:p>
        </p:txBody>
      </p:sp>
    </p:spTree>
    <p:extLst>
      <p:ext uri="{BB962C8B-B14F-4D97-AF65-F5344CB8AC3E}">
        <p14:creationId xmlns:p14="http://schemas.microsoft.com/office/powerpoint/2010/main" val="141728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E07B21-BD7F-B34C-8037-59D69506BDB3}" type="slidenum">
              <a:rPr lang="en-US" smtClean="0"/>
              <a:t>14</a:t>
            </a:fld>
            <a:endParaRPr lang="en-US"/>
          </a:p>
        </p:txBody>
      </p:sp>
    </p:spTree>
    <p:extLst>
      <p:ext uri="{BB962C8B-B14F-4D97-AF65-F5344CB8AC3E}">
        <p14:creationId xmlns:p14="http://schemas.microsoft.com/office/powerpoint/2010/main" val="1778795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E07B21-BD7F-B34C-8037-59D69506BDB3}" type="slidenum">
              <a:rPr lang="en-US" smtClean="0"/>
              <a:t>15</a:t>
            </a:fld>
            <a:endParaRPr lang="en-US"/>
          </a:p>
        </p:txBody>
      </p:sp>
    </p:spTree>
    <p:extLst>
      <p:ext uri="{BB962C8B-B14F-4D97-AF65-F5344CB8AC3E}">
        <p14:creationId xmlns:p14="http://schemas.microsoft.com/office/powerpoint/2010/main" val="95566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E07B21-BD7F-B34C-8037-59D69506BDB3}" type="slidenum">
              <a:rPr lang="en-US" smtClean="0"/>
              <a:t>17</a:t>
            </a:fld>
            <a:endParaRPr lang="en-US"/>
          </a:p>
        </p:txBody>
      </p:sp>
    </p:spTree>
    <p:extLst>
      <p:ext uri="{BB962C8B-B14F-4D97-AF65-F5344CB8AC3E}">
        <p14:creationId xmlns:p14="http://schemas.microsoft.com/office/powerpoint/2010/main" val="2019099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236E05-A281-05CE-240B-BF4E7E3AF009}"/>
              </a:ext>
            </a:extLst>
          </p:cNvPr>
          <p:cNvSpPr/>
          <p:nvPr userDrawn="1"/>
        </p:nvSpPr>
        <p:spPr>
          <a:xfrm>
            <a:off x="0" y="0"/>
            <a:ext cx="12192000" cy="7141464"/>
          </a:xfrm>
          <a:prstGeom prst="rect">
            <a:avLst/>
          </a:prstGeom>
          <a:solidFill>
            <a:srgbClr val="001E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D00E458-F93A-BBBE-68E4-23A4ABE8D0FB}"/>
              </a:ext>
            </a:extLst>
          </p:cNvPr>
          <p:cNvPicPr>
            <a:picLocks noChangeAspect="1"/>
          </p:cNvPicPr>
          <p:nvPr userDrawn="1"/>
        </p:nvPicPr>
        <p:blipFill rotWithShape="1">
          <a:blip r:embed="rId2">
            <a:alphaModFix amt="22000"/>
          </a:blip>
          <a:srcRect l="54407"/>
          <a:stretch/>
        </p:blipFill>
        <p:spPr>
          <a:xfrm>
            <a:off x="0" y="1016170"/>
            <a:ext cx="2477546" cy="5171735"/>
          </a:xfrm>
          <a:prstGeom prst="rect">
            <a:avLst/>
          </a:prstGeom>
        </p:spPr>
      </p:pic>
      <p:sp>
        <p:nvSpPr>
          <p:cNvPr id="7" name="Rectangle 6">
            <a:extLst>
              <a:ext uri="{FF2B5EF4-FFF2-40B4-BE49-F238E27FC236}">
                <a16:creationId xmlns:a16="http://schemas.microsoft.com/office/drawing/2014/main" id="{A9AF098D-9703-C6AD-F4F5-B5D65A88B56F}"/>
              </a:ext>
            </a:extLst>
          </p:cNvPr>
          <p:cNvSpPr/>
          <p:nvPr userDrawn="1"/>
        </p:nvSpPr>
        <p:spPr>
          <a:xfrm rot="10800000">
            <a:off x="5010912" y="0"/>
            <a:ext cx="7181088" cy="7141464"/>
          </a:xfrm>
          <a:prstGeom prst="rect">
            <a:avLst/>
          </a:prstGeom>
          <a:gradFill>
            <a:gsLst>
              <a:gs pos="15000">
                <a:schemeClr val="bg1">
                  <a:alpha val="0"/>
                </a:schemeClr>
              </a:gs>
              <a:gs pos="70000">
                <a:srgbClr val="0255A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clipart&#10;&#10;Description automatically generated">
            <a:extLst>
              <a:ext uri="{FF2B5EF4-FFF2-40B4-BE49-F238E27FC236}">
                <a16:creationId xmlns:a16="http://schemas.microsoft.com/office/drawing/2014/main" id="{77000BD3-9D9F-AF88-63A8-FCE9809AE98E}"/>
              </a:ext>
            </a:extLst>
          </p:cNvPr>
          <p:cNvPicPr>
            <a:picLocks noChangeAspect="1"/>
          </p:cNvPicPr>
          <p:nvPr userDrawn="1"/>
        </p:nvPicPr>
        <p:blipFill>
          <a:blip r:embed="rId3"/>
          <a:stretch>
            <a:fillRect/>
          </a:stretch>
        </p:blipFill>
        <p:spPr>
          <a:xfrm>
            <a:off x="10383573" y="6055685"/>
            <a:ext cx="1484085" cy="418676"/>
          </a:xfrm>
          <a:prstGeom prst="rect">
            <a:avLst/>
          </a:prstGeom>
        </p:spPr>
      </p:pic>
      <p:sp>
        <p:nvSpPr>
          <p:cNvPr id="2" name="Title 1">
            <a:extLst>
              <a:ext uri="{FF2B5EF4-FFF2-40B4-BE49-F238E27FC236}">
                <a16:creationId xmlns:a16="http://schemas.microsoft.com/office/drawing/2014/main" id="{C069339B-5DFD-BA42-A7D6-0120D1D89C21}"/>
              </a:ext>
            </a:extLst>
          </p:cNvPr>
          <p:cNvSpPr>
            <a:spLocks noGrp="1"/>
          </p:cNvSpPr>
          <p:nvPr>
            <p:ph type="ctrTitle"/>
          </p:nvPr>
        </p:nvSpPr>
        <p:spPr>
          <a:xfrm>
            <a:off x="609598" y="1122363"/>
            <a:ext cx="10972802" cy="2387600"/>
          </a:xfrm>
          <a:prstGeom prst="rect">
            <a:avLst/>
          </a:prstGeom>
        </p:spPr>
        <p:txBody>
          <a:bodyPr anchor="b">
            <a:normAutofit/>
          </a:bodyPr>
          <a:lstStyle>
            <a:lvl1pPr algn="ctr">
              <a:defRPr sz="4800">
                <a:solidFill>
                  <a:schemeClr val="bg1"/>
                </a:solidFill>
                <a:latin typeface="Aleo" panose="020F0502020204030203" pitchFamily="34" charset="77"/>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549F60E-304A-4D45-A68B-3249036117FF}"/>
              </a:ext>
            </a:extLst>
          </p:cNvPr>
          <p:cNvSpPr>
            <a:spLocks noGrp="1"/>
          </p:cNvSpPr>
          <p:nvPr>
            <p:ph type="subTitle" idx="1"/>
          </p:nvPr>
        </p:nvSpPr>
        <p:spPr>
          <a:xfrm>
            <a:off x="609598" y="3602038"/>
            <a:ext cx="10972802" cy="1655762"/>
          </a:xfrm>
        </p:spPr>
        <p:txBody>
          <a:bodyPr/>
          <a:lstStyle>
            <a:lvl1pPr marL="0" indent="0" algn="ctr">
              <a:buNone/>
              <a:defRPr sz="2400">
                <a:solidFill>
                  <a:srgbClr val="006FC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6549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F7DAB2-150B-51F7-9CA6-972CC82400BF}"/>
              </a:ext>
            </a:extLst>
          </p:cNvPr>
          <p:cNvSpPr/>
          <p:nvPr userDrawn="1"/>
        </p:nvSpPr>
        <p:spPr>
          <a:xfrm>
            <a:off x="0" y="0"/>
            <a:ext cx="5649686" cy="6858000"/>
          </a:xfrm>
          <a:prstGeom prst="rect">
            <a:avLst/>
          </a:prstGeom>
          <a:solidFill>
            <a:srgbClr val="006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79B495B6-AD38-494E-A3F5-232B178682A7}"/>
              </a:ext>
            </a:extLst>
          </p:cNvPr>
          <p:cNvSpPr>
            <a:spLocks noGrp="1"/>
          </p:cNvSpPr>
          <p:nvPr>
            <p:ph type="body" sz="quarter" idx="14"/>
          </p:nvPr>
        </p:nvSpPr>
        <p:spPr>
          <a:xfrm>
            <a:off x="5986054" y="1137505"/>
            <a:ext cx="5939245" cy="5487817"/>
          </a:xfrm>
        </p:spPr>
        <p:txBody>
          <a:bodyPr>
            <a:normAutofit/>
          </a:bodyPr>
          <a:lstStyle>
            <a:lvl1pPr marL="0" indent="0">
              <a:buNone/>
              <a:defRPr sz="2000" b="0" i="0">
                <a:latin typeface="Arial" panose="020B0604020202020204" pitchFamily="34" charset="0"/>
                <a:cs typeface="Arial" panose="020B0604020202020204" pitchFamily="34" charset="0"/>
              </a:defRPr>
            </a:lvl1pPr>
          </a:lstStyle>
          <a:p>
            <a:pPr lvl="0"/>
            <a:endParaRPr lang="en-US" dirty="0"/>
          </a:p>
        </p:txBody>
      </p:sp>
      <p:sp>
        <p:nvSpPr>
          <p:cNvPr id="9" name="Rectangle 8">
            <a:extLst>
              <a:ext uri="{FF2B5EF4-FFF2-40B4-BE49-F238E27FC236}">
                <a16:creationId xmlns:a16="http://schemas.microsoft.com/office/drawing/2014/main" id="{241E34C8-94AB-CF6C-78C6-8B7B2A0E6738}"/>
              </a:ext>
            </a:extLst>
          </p:cNvPr>
          <p:cNvSpPr/>
          <p:nvPr userDrawn="1"/>
        </p:nvSpPr>
        <p:spPr>
          <a:xfrm>
            <a:off x="0" y="0"/>
            <a:ext cx="5649686" cy="6858000"/>
          </a:xfrm>
          <a:prstGeom prst="rect">
            <a:avLst/>
          </a:prstGeom>
          <a:gradFill>
            <a:gsLst>
              <a:gs pos="15000">
                <a:schemeClr val="bg1">
                  <a:alpha val="0"/>
                </a:schemeClr>
              </a:gs>
              <a:gs pos="70000">
                <a:srgbClr val="001E5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D08857-15D8-B049-BFBF-32FA39B52553}"/>
              </a:ext>
            </a:extLst>
          </p:cNvPr>
          <p:cNvSpPr>
            <a:spLocks noGrp="1"/>
          </p:cNvSpPr>
          <p:nvPr>
            <p:ph type="title"/>
          </p:nvPr>
        </p:nvSpPr>
        <p:spPr>
          <a:xfrm>
            <a:off x="431954" y="1137506"/>
            <a:ext cx="4980215" cy="2731849"/>
          </a:xfrm>
        </p:spPr>
        <p:txBody>
          <a:bodyPr anchor="t"/>
          <a:lstStyle>
            <a:lvl1pPr>
              <a:defRPr>
                <a:solidFill>
                  <a:schemeClr val="bg1"/>
                </a:solidFill>
                <a:latin typeface="Aleo" panose="020F0502020204030203" pitchFamily="34" charset="77"/>
                <a:cs typeface="Arial" panose="020B0604020202020204" pitchFamily="34" charset="0"/>
              </a:defRPr>
            </a:lvl1pPr>
          </a:lstStyle>
          <a:p>
            <a:endParaRPr lang="en-US" dirty="0"/>
          </a:p>
        </p:txBody>
      </p:sp>
      <p:pic>
        <p:nvPicPr>
          <p:cNvPr id="5" name="Picture 4" descr="A picture containing text, clipart&#10;&#10;Description automatically generated">
            <a:extLst>
              <a:ext uri="{FF2B5EF4-FFF2-40B4-BE49-F238E27FC236}">
                <a16:creationId xmlns:a16="http://schemas.microsoft.com/office/drawing/2014/main" id="{34C5354C-1E52-5628-A75F-D4259CA4E209}"/>
              </a:ext>
            </a:extLst>
          </p:cNvPr>
          <p:cNvPicPr>
            <a:picLocks noChangeAspect="1"/>
          </p:cNvPicPr>
          <p:nvPr userDrawn="1"/>
        </p:nvPicPr>
        <p:blipFill>
          <a:blip r:embed="rId2"/>
          <a:stretch>
            <a:fillRect/>
          </a:stretch>
        </p:blipFill>
        <p:spPr>
          <a:xfrm>
            <a:off x="431954" y="6159958"/>
            <a:ext cx="1649583" cy="465364"/>
          </a:xfrm>
          <a:prstGeom prst="rect">
            <a:avLst/>
          </a:prstGeom>
        </p:spPr>
      </p:pic>
    </p:spTree>
    <p:extLst>
      <p:ext uri="{BB962C8B-B14F-4D97-AF65-F5344CB8AC3E}">
        <p14:creationId xmlns:p14="http://schemas.microsoft.com/office/powerpoint/2010/main" val="323065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5C4D5-80E7-BB47-B37A-C97FF7C54FD3}"/>
              </a:ext>
            </a:extLst>
          </p:cNvPr>
          <p:cNvSpPr>
            <a:spLocks noGrp="1"/>
          </p:cNvSpPr>
          <p:nvPr>
            <p:ph type="title"/>
          </p:nvPr>
        </p:nvSpPr>
        <p:spPr>
          <a:xfrm>
            <a:off x="1019143" y="238025"/>
            <a:ext cx="11658600" cy="549489"/>
          </a:xfrm>
          <a:prstGeom prst="rect">
            <a:avLst/>
          </a:prstGeom>
        </p:spPr>
        <p:txBody>
          <a:bodyPr anchor="b"/>
          <a:lstStyle>
            <a:lvl1pPr>
              <a:defRPr b="1" i="0">
                <a:solidFill>
                  <a:srgbClr val="0255A0"/>
                </a:solidFill>
                <a:latin typeface="Aleo" panose="020F0502020204030203" pitchFamily="34" charset="77"/>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0D77AD5-22E5-7948-8925-63B351F2AA1A}"/>
              </a:ext>
            </a:extLst>
          </p:cNvPr>
          <p:cNvSpPr>
            <a:spLocks noGrp="1"/>
          </p:cNvSpPr>
          <p:nvPr>
            <p:ph idx="1" hasCustomPrompt="1"/>
          </p:nvPr>
        </p:nvSpPr>
        <p:spPr>
          <a:xfrm>
            <a:off x="266700" y="1145661"/>
            <a:ext cx="11658600" cy="5023889"/>
          </a:xfrm>
        </p:spPr>
        <p:txBody>
          <a:bodyPr>
            <a:normAutofit/>
          </a:bodyPr>
          <a:lstStyle>
            <a:lvl1pPr marL="0" indent="0">
              <a:buNone/>
              <a:defRPr sz="1200" b="0" i="0">
                <a:solidFill>
                  <a:schemeClr val="tx1"/>
                </a:solidFill>
                <a:latin typeface="Arial" panose="020B0604020202020204" pitchFamily="34" charset="0"/>
                <a:cs typeface="Arial" panose="020B0604020202020204" pitchFamily="34" charset="0"/>
              </a:defRPr>
            </a:lvl1pPr>
          </a:lstStyle>
          <a:p>
            <a:pPr lvl="0"/>
            <a:r>
              <a:rPr lang="en-US" b="0" i="0" dirty="0">
                <a:latin typeface="Arial" panose="020B0604020202020204" pitchFamily="34" charset="0"/>
                <a:cs typeface="Arial" panose="020B0604020202020204" pitchFamily="34" charset="0"/>
              </a:rPr>
              <a:t>Paragraph</a:t>
            </a:r>
            <a:endParaRPr lang="en-US" dirty="0"/>
          </a:p>
        </p:txBody>
      </p:sp>
      <p:cxnSp>
        <p:nvCxnSpPr>
          <p:cNvPr id="8" name="Straight Connector 7">
            <a:extLst>
              <a:ext uri="{FF2B5EF4-FFF2-40B4-BE49-F238E27FC236}">
                <a16:creationId xmlns:a16="http://schemas.microsoft.com/office/drawing/2014/main" id="{336C4E9D-8C14-014F-BBE3-680F09BCF651}"/>
              </a:ext>
            </a:extLst>
          </p:cNvPr>
          <p:cNvCxnSpPr>
            <a:cxnSpLocks/>
          </p:cNvCxnSpPr>
          <p:nvPr userDrawn="1"/>
        </p:nvCxnSpPr>
        <p:spPr>
          <a:xfrm>
            <a:off x="266700" y="959822"/>
            <a:ext cx="11658600" cy="0"/>
          </a:xfrm>
          <a:prstGeom prst="line">
            <a:avLst/>
          </a:prstGeom>
          <a:ln w="12700">
            <a:solidFill>
              <a:srgbClr val="006FC3"/>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FE871B4-9752-3CF9-C72E-BF7BD92C2AEF}"/>
              </a:ext>
            </a:extLst>
          </p:cNvPr>
          <p:cNvSpPr/>
          <p:nvPr userDrawn="1"/>
        </p:nvSpPr>
        <p:spPr>
          <a:xfrm>
            <a:off x="0" y="6621729"/>
            <a:ext cx="12192000" cy="242408"/>
          </a:xfrm>
          <a:prstGeom prst="rect">
            <a:avLst/>
          </a:prstGeom>
          <a:gradFill>
            <a:gsLst>
              <a:gs pos="36000">
                <a:srgbClr val="003583"/>
              </a:gs>
              <a:gs pos="0">
                <a:srgbClr val="001F53"/>
              </a:gs>
              <a:gs pos="64000">
                <a:srgbClr val="FF800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04463D73-AE02-04C9-2BDE-28150CFEC453}"/>
              </a:ext>
            </a:extLst>
          </p:cNvPr>
          <p:cNvSpPr/>
          <p:nvPr userDrawn="1"/>
        </p:nvSpPr>
        <p:spPr>
          <a:xfrm>
            <a:off x="628269" y="6440754"/>
            <a:ext cx="209931" cy="180975"/>
          </a:xfrm>
          <a:prstGeom prst="triangle">
            <a:avLst/>
          </a:pr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F7DE399-E40D-CA5E-8634-97523A5A063D}"/>
              </a:ext>
            </a:extLst>
          </p:cNvPr>
          <p:cNvPicPr>
            <a:picLocks noChangeAspect="1"/>
          </p:cNvPicPr>
          <p:nvPr userDrawn="1"/>
        </p:nvPicPr>
        <p:blipFill>
          <a:blip r:embed="rId2"/>
          <a:stretch>
            <a:fillRect/>
          </a:stretch>
        </p:blipFill>
        <p:spPr>
          <a:xfrm>
            <a:off x="10624818" y="335823"/>
            <a:ext cx="1300482" cy="366040"/>
          </a:xfrm>
          <a:prstGeom prst="rect">
            <a:avLst/>
          </a:prstGeom>
        </p:spPr>
      </p:pic>
      <p:sp>
        <p:nvSpPr>
          <p:cNvPr id="12" name="Rectangle 11">
            <a:extLst>
              <a:ext uri="{FF2B5EF4-FFF2-40B4-BE49-F238E27FC236}">
                <a16:creationId xmlns:a16="http://schemas.microsoft.com/office/drawing/2014/main" id="{CD7A3E0E-42C2-8B92-F451-592C319CF685}"/>
              </a:ext>
            </a:extLst>
          </p:cNvPr>
          <p:cNvSpPr/>
          <p:nvPr userDrawn="1"/>
        </p:nvSpPr>
        <p:spPr>
          <a:xfrm>
            <a:off x="287103" y="0"/>
            <a:ext cx="551097" cy="841037"/>
          </a:xfrm>
          <a:prstGeom prst="rect">
            <a:avLst/>
          </a:prstGeom>
          <a:solidFill>
            <a:srgbClr val="0255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1E53"/>
              </a:solidFill>
            </a:endParaRPr>
          </a:p>
        </p:txBody>
      </p:sp>
      <p:pic>
        <p:nvPicPr>
          <p:cNvPr id="13" name="Picture 12">
            <a:extLst>
              <a:ext uri="{FF2B5EF4-FFF2-40B4-BE49-F238E27FC236}">
                <a16:creationId xmlns:a16="http://schemas.microsoft.com/office/drawing/2014/main" id="{74290157-6C0A-6376-960C-48DF4062A519}"/>
              </a:ext>
            </a:extLst>
          </p:cNvPr>
          <p:cNvPicPr>
            <a:picLocks noChangeAspect="1"/>
          </p:cNvPicPr>
          <p:nvPr userDrawn="1"/>
        </p:nvPicPr>
        <p:blipFill>
          <a:blip r:embed="rId3"/>
          <a:stretch>
            <a:fillRect/>
          </a:stretch>
        </p:blipFill>
        <p:spPr>
          <a:xfrm>
            <a:off x="212299" y="141834"/>
            <a:ext cx="726714" cy="726714"/>
          </a:xfrm>
          <a:prstGeom prst="rect">
            <a:avLst/>
          </a:prstGeom>
        </p:spPr>
      </p:pic>
    </p:spTree>
    <p:extLst>
      <p:ext uri="{BB962C8B-B14F-4D97-AF65-F5344CB8AC3E}">
        <p14:creationId xmlns:p14="http://schemas.microsoft.com/office/powerpoint/2010/main" val="97410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32EF15F-9DE8-3D4A-9AAC-DC1F66106F59}"/>
              </a:ext>
            </a:extLst>
          </p:cNvPr>
          <p:cNvSpPr>
            <a:spLocks noGrp="1"/>
          </p:cNvSpPr>
          <p:nvPr>
            <p:ph type="title"/>
          </p:nvPr>
        </p:nvSpPr>
        <p:spPr>
          <a:xfrm>
            <a:off x="266700" y="246702"/>
            <a:ext cx="11658600" cy="549489"/>
          </a:xfrm>
          <a:prstGeom prst="rect">
            <a:avLst/>
          </a:prstGeom>
        </p:spPr>
        <p:txBody>
          <a:bodyPr anchor="b"/>
          <a:lstStyle>
            <a:lvl1pPr>
              <a:defRPr>
                <a:solidFill>
                  <a:srgbClr val="0255A0"/>
                </a:solidFill>
                <a:latin typeface="Aleo" panose="020F0502020204030203" pitchFamily="34" charset="77"/>
                <a:cs typeface="Arial" panose="020B0604020202020204" pitchFamily="34" charset="0"/>
              </a:defRPr>
            </a:lvl1pPr>
          </a:lstStyle>
          <a:p>
            <a:r>
              <a:rPr lang="en-US" dirty="0"/>
              <a:t>Click to edit Master title style</a:t>
            </a:r>
          </a:p>
        </p:txBody>
      </p:sp>
      <p:sp>
        <p:nvSpPr>
          <p:cNvPr id="17" name="Content Placeholder 2">
            <a:extLst>
              <a:ext uri="{FF2B5EF4-FFF2-40B4-BE49-F238E27FC236}">
                <a16:creationId xmlns:a16="http://schemas.microsoft.com/office/drawing/2014/main" id="{37412E80-5A62-5742-8F45-C1CB8A4A9D65}"/>
              </a:ext>
            </a:extLst>
          </p:cNvPr>
          <p:cNvSpPr>
            <a:spLocks noGrp="1"/>
          </p:cNvSpPr>
          <p:nvPr>
            <p:ph idx="1" hasCustomPrompt="1"/>
          </p:nvPr>
        </p:nvSpPr>
        <p:spPr>
          <a:xfrm>
            <a:off x="266700" y="1145661"/>
            <a:ext cx="11658600" cy="5023889"/>
          </a:xfrm>
        </p:spPr>
        <p:txBody>
          <a:bodyPr>
            <a:normAutofit/>
          </a:bodyPr>
          <a:lstStyle>
            <a:lvl1pPr marL="0" indent="0">
              <a:buNone/>
              <a:defRPr sz="1200" b="0" i="0">
                <a:solidFill>
                  <a:schemeClr val="tx1"/>
                </a:solidFill>
                <a:latin typeface="Arial" panose="020B0604020202020204" pitchFamily="34" charset="0"/>
                <a:cs typeface="Arial" panose="020B0604020202020204" pitchFamily="34" charset="0"/>
              </a:defRPr>
            </a:lvl1pPr>
          </a:lstStyle>
          <a:p>
            <a:pPr lvl="0"/>
            <a:r>
              <a:rPr lang="en-US" b="0" i="0" dirty="0">
                <a:latin typeface="Arial" panose="020B0604020202020204" pitchFamily="34" charset="0"/>
                <a:cs typeface="Arial" panose="020B0604020202020204" pitchFamily="34" charset="0"/>
              </a:rPr>
              <a:t>Paragraph</a:t>
            </a:r>
            <a:endParaRPr lang="en-US" dirty="0"/>
          </a:p>
        </p:txBody>
      </p:sp>
      <p:cxnSp>
        <p:nvCxnSpPr>
          <p:cNvPr id="18" name="Straight Connector 17">
            <a:extLst>
              <a:ext uri="{FF2B5EF4-FFF2-40B4-BE49-F238E27FC236}">
                <a16:creationId xmlns:a16="http://schemas.microsoft.com/office/drawing/2014/main" id="{CE59FD61-E264-6B44-AFC6-667A8E6F4244}"/>
              </a:ext>
            </a:extLst>
          </p:cNvPr>
          <p:cNvCxnSpPr>
            <a:cxnSpLocks/>
          </p:cNvCxnSpPr>
          <p:nvPr userDrawn="1"/>
        </p:nvCxnSpPr>
        <p:spPr>
          <a:xfrm>
            <a:off x="266700" y="959822"/>
            <a:ext cx="11658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C66DCAF-CB9C-4878-959A-971805818888}"/>
              </a:ext>
            </a:extLst>
          </p:cNvPr>
          <p:cNvPicPr>
            <a:picLocks noChangeAspect="1"/>
          </p:cNvPicPr>
          <p:nvPr userDrawn="1"/>
        </p:nvPicPr>
        <p:blipFill>
          <a:blip r:embed="rId2"/>
          <a:stretch>
            <a:fillRect/>
          </a:stretch>
        </p:blipFill>
        <p:spPr>
          <a:xfrm>
            <a:off x="10624818" y="335823"/>
            <a:ext cx="1300482" cy="366040"/>
          </a:xfrm>
          <a:prstGeom prst="rect">
            <a:avLst/>
          </a:prstGeom>
        </p:spPr>
      </p:pic>
    </p:spTree>
    <p:extLst>
      <p:ext uri="{BB962C8B-B14F-4D97-AF65-F5344CB8AC3E}">
        <p14:creationId xmlns:p14="http://schemas.microsoft.com/office/powerpoint/2010/main" val="79921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339B-5DFD-BA42-A7D6-0120D1D89C21}"/>
              </a:ext>
            </a:extLst>
          </p:cNvPr>
          <p:cNvSpPr>
            <a:spLocks noGrp="1"/>
          </p:cNvSpPr>
          <p:nvPr>
            <p:ph type="ctrTitle" hasCustomPrompt="1"/>
          </p:nvPr>
        </p:nvSpPr>
        <p:spPr>
          <a:xfrm>
            <a:off x="266701" y="778090"/>
            <a:ext cx="5326022" cy="5847233"/>
          </a:xfrm>
          <a:prstGeom prst="rect">
            <a:avLst/>
          </a:prstGeom>
        </p:spPr>
        <p:txBody>
          <a:bodyPr anchor="t">
            <a:normAutofit/>
          </a:bodyPr>
          <a:lstStyle>
            <a:lvl1pPr algn="l">
              <a:defRPr sz="5200">
                <a:solidFill>
                  <a:srgbClr val="0255A0"/>
                </a:solidFill>
                <a:latin typeface="Aleo" panose="020F0502020204030203" pitchFamily="34" charset="77"/>
                <a:cs typeface="Arial" panose="020B0604020202020204" pitchFamily="34" charset="0"/>
              </a:defRPr>
            </a:lvl1pPr>
          </a:lstStyle>
          <a:p>
            <a:r>
              <a:rPr lang="en-US" dirty="0"/>
              <a:t>Title</a:t>
            </a:r>
          </a:p>
        </p:txBody>
      </p:sp>
      <p:sp>
        <p:nvSpPr>
          <p:cNvPr id="3" name="Subtitle 2">
            <a:extLst>
              <a:ext uri="{FF2B5EF4-FFF2-40B4-BE49-F238E27FC236}">
                <a16:creationId xmlns:a16="http://schemas.microsoft.com/office/drawing/2014/main" id="{B549F60E-304A-4D45-A68B-3249036117FF}"/>
              </a:ext>
            </a:extLst>
          </p:cNvPr>
          <p:cNvSpPr>
            <a:spLocks noGrp="1"/>
          </p:cNvSpPr>
          <p:nvPr>
            <p:ph type="subTitle" idx="1" hasCustomPrompt="1"/>
          </p:nvPr>
        </p:nvSpPr>
        <p:spPr>
          <a:xfrm>
            <a:off x="266700" y="228599"/>
            <a:ext cx="5326022" cy="549491"/>
          </a:xfrm>
        </p:spPr>
        <p:txBody>
          <a:bodyPr anchor="t">
            <a:normAutofit/>
          </a:bodyPr>
          <a:lstStyle>
            <a:lvl1pPr marL="0" indent="0" algn="l">
              <a:buNone/>
              <a:defRPr sz="2200">
                <a:solidFill>
                  <a:srgbClr val="1E355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a:t>
            </a:r>
          </a:p>
        </p:txBody>
      </p:sp>
      <p:sp>
        <p:nvSpPr>
          <p:cNvPr id="5" name="Text Placeholder 4">
            <a:extLst>
              <a:ext uri="{FF2B5EF4-FFF2-40B4-BE49-F238E27FC236}">
                <a16:creationId xmlns:a16="http://schemas.microsoft.com/office/drawing/2014/main" id="{5DAB2393-0676-9541-8F37-F5D25F7C723F}"/>
              </a:ext>
            </a:extLst>
          </p:cNvPr>
          <p:cNvSpPr>
            <a:spLocks noGrp="1"/>
          </p:cNvSpPr>
          <p:nvPr>
            <p:ph type="body" sz="quarter" idx="10"/>
          </p:nvPr>
        </p:nvSpPr>
        <p:spPr>
          <a:xfrm>
            <a:off x="6096002" y="2513044"/>
            <a:ext cx="5829298" cy="4116355"/>
          </a:xfr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a:defRPr>
                <a:solidFill>
                  <a:srgbClr val="3A3A3C"/>
                </a:solidFill>
              </a:defRPr>
            </a:lvl2pPr>
            <a:lvl3pPr>
              <a:defRPr>
                <a:solidFill>
                  <a:srgbClr val="3A3A3C"/>
                </a:solidFill>
              </a:defRPr>
            </a:lvl3pPr>
            <a:lvl4pPr>
              <a:defRPr>
                <a:solidFill>
                  <a:srgbClr val="3A3A3C"/>
                </a:solidFill>
              </a:defRPr>
            </a:lvl4pPr>
            <a:lvl5pPr>
              <a:defRPr>
                <a:solidFill>
                  <a:srgbClr val="3A3A3C"/>
                </a:solidFill>
              </a:defRPr>
            </a:lvl5pPr>
          </a:lstStyle>
          <a:p>
            <a:pPr lvl="0"/>
            <a:r>
              <a:rPr lang="en-US" dirty="0"/>
              <a:t>Click to edit Master text styles</a:t>
            </a:r>
          </a:p>
        </p:txBody>
      </p:sp>
      <p:pic>
        <p:nvPicPr>
          <p:cNvPr id="6" name="Picture 5">
            <a:extLst>
              <a:ext uri="{FF2B5EF4-FFF2-40B4-BE49-F238E27FC236}">
                <a16:creationId xmlns:a16="http://schemas.microsoft.com/office/drawing/2014/main" id="{D8FB9877-11B6-CA4E-4155-5FA55C4BF0F7}"/>
              </a:ext>
            </a:extLst>
          </p:cNvPr>
          <p:cNvPicPr>
            <a:picLocks noChangeAspect="1"/>
          </p:cNvPicPr>
          <p:nvPr userDrawn="1"/>
        </p:nvPicPr>
        <p:blipFill>
          <a:blip r:embed="rId2"/>
          <a:stretch>
            <a:fillRect/>
          </a:stretch>
        </p:blipFill>
        <p:spPr>
          <a:xfrm>
            <a:off x="10624818" y="335823"/>
            <a:ext cx="1300482" cy="366040"/>
          </a:xfrm>
          <a:prstGeom prst="rect">
            <a:avLst/>
          </a:prstGeom>
        </p:spPr>
      </p:pic>
      <p:sp>
        <p:nvSpPr>
          <p:cNvPr id="7" name="Rectangle 6">
            <a:extLst>
              <a:ext uri="{FF2B5EF4-FFF2-40B4-BE49-F238E27FC236}">
                <a16:creationId xmlns:a16="http://schemas.microsoft.com/office/drawing/2014/main" id="{55E4E121-117B-9AF7-988A-3689448D5614}"/>
              </a:ext>
            </a:extLst>
          </p:cNvPr>
          <p:cNvSpPr/>
          <p:nvPr userDrawn="1"/>
        </p:nvSpPr>
        <p:spPr>
          <a:xfrm>
            <a:off x="0" y="6621729"/>
            <a:ext cx="12192000" cy="242408"/>
          </a:xfrm>
          <a:prstGeom prst="rect">
            <a:avLst/>
          </a:prstGeom>
          <a:gradFill>
            <a:gsLst>
              <a:gs pos="36000">
                <a:srgbClr val="003583"/>
              </a:gs>
              <a:gs pos="0">
                <a:srgbClr val="001F53"/>
              </a:gs>
              <a:gs pos="64000">
                <a:srgbClr val="FF8000"/>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5D3534F0-F880-A2B1-501B-A13BCD27B056}"/>
              </a:ext>
            </a:extLst>
          </p:cNvPr>
          <p:cNvSpPr/>
          <p:nvPr userDrawn="1"/>
        </p:nvSpPr>
        <p:spPr>
          <a:xfrm>
            <a:off x="628269" y="6440754"/>
            <a:ext cx="209931" cy="180975"/>
          </a:xfrm>
          <a:prstGeom prst="triangle">
            <a:avLst/>
          </a:pr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99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nd Conten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1E61F8-FECD-89C6-14A5-5DAB8DE24430}"/>
              </a:ext>
            </a:extLst>
          </p:cNvPr>
          <p:cNvSpPr/>
          <p:nvPr userDrawn="1"/>
        </p:nvSpPr>
        <p:spPr>
          <a:xfrm>
            <a:off x="0" y="0"/>
            <a:ext cx="12192000" cy="6858000"/>
          </a:xfrm>
          <a:prstGeom prst="rect">
            <a:avLst/>
          </a:prstGeom>
          <a:solidFill>
            <a:srgbClr val="001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clipart&#10;&#10;Description automatically generated">
            <a:extLst>
              <a:ext uri="{FF2B5EF4-FFF2-40B4-BE49-F238E27FC236}">
                <a16:creationId xmlns:a16="http://schemas.microsoft.com/office/drawing/2014/main" id="{8564B65D-5BE4-44BF-E4F6-5B4CD7DAE0A4}"/>
              </a:ext>
            </a:extLst>
          </p:cNvPr>
          <p:cNvPicPr>
            <a:picLocks noChangeAspect="1"/>
          </p:cNvPicPr>
          <p:nvPr userDrawn="1"/>
        </p:nvPicPr>
        <p:blipFill>
          <a:blip r:embed="rId2"/>
          <a:stretch>
            <a:fillRect/>
          </a:stretch>
        </p:blipFill>
        <p:spPr>
          <a:xfrm>
            <a:off x="10468649" y="297876"/>
            <a:ext cx="1456651" cy="410936"/>
          </a:xfrm>
          <a:prstGeom prst="rect">
            <a:avLst/>
          </a:prstGeom>
        </p:spPr>
      </p:pic>
      <p:sp>
        <p:nvSpPr>
          <p:cNvPr id="12" name="Rectangle 11">
            <a:extLst>
              <a:ext uri="{FF2B5EF4-FFF2-40B4-BE49-F238E27FC236}">
                <a16:creationId xmlns:a16="http://schemas.microsoft.com/office/drawing/2014/main" id="{D92BC27B-F7D6-6921-E0EA-96437BAE793C}"/>
              </a:ext>
            </a:extLst>
          </p:cNvPr>
          <p:cNvSpPr/>
          <p:nvPr userDrawn="1"/>
        </p:nvSpPr>
        <p:spPr>
          <a:xfrm>
            <a:off x="0" y="0"/>
            <a:ext cx="9063496" cy="6862076"/>
          </a:xfrm>
          <a:prstGeom prst="rect">
            <a:avLst/>
          </a:prstGeom>
          <a:gradFill>
            <a:gsLst>
              <a:gs pos="15000">
                <a:schemeClr val="bg1">
                  <a:alpha val="0"/>
                </a:schemeClr>
              </a:gs>
              <a:gs pos="70000">
                <a:srgbClr val="006FC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1EED6900-CC88-424E-86C0-C71A1EBF0463}"/>
              </a:ext>
            </a:extLst>
          </p:cNvPr>
          <p:cNvSpPr>
            <a:spLocks noGrp="1"/>
          </p:cNvSpPr>
          <p:nvPr>
            <p:ph type="ctrTitle" hasCustomPrompt="1"/>
          </p:nvPr>
        </p:nvSpPr>
        <p:spPr>
          <a:xfrm>
            <a:off x="266701" y="778090"/>
            <a:ext cx="5326022" cy="5847233"/>
          </a:xfrm>
          <a:prstGeom prst="rect">
            <a:avLst/>
          </a:prstGeom>
        </p:spPr>
        <p:txBody>
          <a:bodyPr anchor="t"/>
          <a:lstStyle>
            <a:lvl1pPr algn="l">
              <a:defRPr sz="6000">
                <a:solidFill>
                  <a:schemeClr val="bg1"/>
                </a:solidFill>
                <a:latin typeface="Aleo" panose="020F0502020204030203" pitchFamily="34" charset="77"/>
                <a:cs typeface="Arial" panose="020B0604020202020204" pitchFamily="34" charset="0"/>
              </a:defRPr>
            </a:lvl1pPr>
          </a:lstStyle>
          <a:p>
            <a:r>
              <a:rPr lang="en-US" dirty="0"/>
              <a:t>Title</a:t>
            </a:r>
          </a:p>
        </p:txBody>
      </p:sp>
      <p:sp>
        <p:nvSpPr>
          <p:cNvPr id="9" name="Subtitle 2">
            <a:extLst>
              <a:ext uri="{FF2B5EF4-FFF2-40B4-BE49-F238E27FC236}">
                <a16:creationId xmlns:a16="http://schemas.microsoft.com/office/drawing/2014/main" id="{08D7374E-6CF2-3340-AAE0-2E9FCD22AC0F}"/>
              </a:ext>
            </a:extLst>
          </p:cNvPr>
          <p:cNvSpPr>
            <a:spLocks noGrp="1"/>
          </p:cNvSpPr>
          <p:nvPr>
            <p:ph type="subTitle" idx="1" hasCustomPrompt="1"/>
          </p:nvPr>
        </p:nvSpPr>
        <p:spPr>
          <a:xfrm>
            <a:off x="266700" y="228599"/>
            <a:ext cx="5326022" cy="549491"/>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a:t>
            </a:r>
          </a:p>
        </p:txBody>
      </p:sp>
      <p:sp>
        <p:nvSpPr>
          <p:cNvPr id="10" name="Text Placeholder 4">
            <a:extLst>
              <a:ext uri="{FF2B5EF4-FFF2-40B4-BE49-F238E27FC236}">
                <a16:creationId xmlns:a16="http://schemas.microsoft.com/office/drawing/2014/main" id="{9BCC6F19-A565-F247-9D76-0EEE5591EDBD}"/>
              </a:ext>
            </a:extLst>
          </p:cNvPr>
          <p:cNvSpPr>
            <a:spLocks noGrp="1"/>
          </p:cNvSpPr>
          <p:nvPr>
            <p:ph type="body" sz="quarter" idx="10"/>
          </p:nvPr>
        </p:nvSpPr>
        <p:spPr>
          <a:xfrm>
            <a:off x="6090032" y="2508968"/>
            <a:ext cx="5829298" cy="4116355"/>
          </a:xfr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a:defRPr>
                <a:solidFill>
                  <a:srgbClr val="3A3A3C"/>
                </a:solidFill>
              </a:defRPr>
            </a:lvl2pPr>
            <a:lvl3pPr>
              <a:defRPr>
                <a:solidFill>
                  <a:srgbClr val="3A3A3C"/>
                </a:solidFill>
              </a:defRPr>
            </a:lvl3pPr>
            <a:lvl4pPr>
              <a:defRPr>
                <a:solidFill>
                  <a:srgbClr val="3A3A3C"/>
                </a:solidFill>
              </a:defRPr>
            </a:lvl4pPr>
            <a:lvl5pPr>
              <a:defRPr>
                <a:solidFill>
                  <a:srgbClr val="3A3A3C"/>
                </a:solidFill>
              </a:defRPr>
            </a:lvl5pPr>
          </a:lstStyle>
          <a:p>
            <a:pPr lvl="0"/>
            <a:r>
              <a:rPr lang="en-US" dirty="0"/>
              <a:t>Click to edit Master text styles</a:t>
            </a:r>
          </a:p>
        </p:txBody>
      </p:sp>
    </p:spTree>
    <p:extLst>
      <p:ext uri="{BB962C8B-B14F-4D97-AF65-F5344CB8AC3E}">
        <p14:creationId xmlns:p14="http://schemas.microsoft.com/office/powerpoint/2010/main" val="114069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ide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339B-5DFD-BA42-A7D6-0120D1D89C21}"/>
              </a:ext>
            </a:extLst>
          </p:cNvPr>
          <p:cNvSpPr>
            <a:spLocks noGrp="1"/>
          </p:cNvSpPr>
          <p:nvPr>
            <p:ph type="ctrTitle" hasCustomPrompt="1"/>
          </p:nvPr>
        </p:nvSpPr>
        <p:spPr>
          <a:xfrm>
            <a:off x="6096000" y="2882641"/>
            <a:ext cx="5829300" cy="2829959"/>
          </a:xfrm>
          <a:prstGeom prst="rect">
            <a:avLst/>
          </a:prstGeom>
        </p:spPr>
        <p:txBody>
          <a:bodyPr anchor="b"/>
          <a:lstStyle>
            <a:lvl1pPr algn="l">
              <a:defRPr sz="6000">
                <a:solidFill>
                  <a:srgbClr val="FF8001"/>
                </a:solidFill>
                <a:latin typeface="Aleo" panose="020F0502020204030203" pitchFamily="34" charset="77"/>
                <a:cs typeface="Arial" panose="020B0604020202020204" pitchFamily="34" charset="0"/>
              </a:defRPr>
            </a:lvl1pPr>
          </a:lstStyle>
          <a:p>
            <a:r>
              <a:rPr lang="en-US" dirty="0"/>
              <a:t>Header</a:t>
            </a:r>
          </a:p>
        </p:txBody>
      </p:sp>
      <p:sp>
        <p:nvSpPr>
          <p:cNvPr id="3" name="Subtitle 2">
            <a:extLst>
              <a:ext uri="{FF2B5EF4-FFF2-40B4-BE49-F238E27FC236}">
                <a16:creationId xmlns:a16="http://schemas.microsoft.com/office/drawing/2014/main" id="{B549F60E-304A-4D45-A68B-3249036117FF}"/>
              </a:ext>
            </a:extLst>
          </p:cNvPr>
          <p:cNvSpPr>
            <a:spLocks noGrp="1"/>
          </p:cNvSpPr>
          <p:nvPr>
            <p:ph type="subTitle" idx="1" hasCustomPrompt="1"/>
          </p:nvPr>
        </p:nvSpPr>
        <p:spPr>
          <a:xfrm>
            <a:off x="6096000" y="5712601"/>
            <a:ext cx="5829300" cy="91679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header</a:t>
            </a:r>
          </a:p>
        </p:txBody>
      </p:sp>
      <p:pic>
        <p:nvPicPr>
          <p:cNvPr id="5" name="Picture 4">
            <a:extLst>
              <a:ext uri="{FF2B5EF4-FFF2-40B4-BE49-F238E27FC236}">
                <a16:creationId xmlns:a16="http://schemas.microsoft.com/office/drawing/2014/main" id="{FB16B1F5-DB24-053F-F662-26B28F9AF2A7}"/>
              </a:ext>
            </a:extLst>
          </p:cNvPr>
          <p:cNvPicPr>
            <a:picLocks noChangeAspect="1"/>
          </p:cNvPicPr>
          <p:nvPr userDrawn="1"/>
        </p:nvPicPr>
        <p:blipFill>
          <a:blip r:embed="rId2"/>
          <a:stretch>
            <a:fillRect/>
          </a:stretch>
        </p:blipFill>
        <p:spPr>
          <a:xfrm>
            <a:off x="381361" y="5911663"/>
            <a:ext cx="2220325" cy="624943"/>
          </a:xfrm>
          <a:prstGeom prst="rect">
            <a:avLst/>
          </a:prstGeom>
        </p:spPr>
      </p:pic>
    </p:spTree>
    <p:extLst>
      <p:ext uri="{BB962C8B-B14F-4D97-AF65-F5344CB8AC3E}">
        <p14:creationId xmlns:p14="http://schemas.microsoft.com/office/powerpoint/2010/main" val="154225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6D31DFF-4630-BD4A-8870-8407EB72439A}"/>
              </a:ext>
            </a:extLst>
          </p:cNvPr>
          <p:cNvSpPr>
            <a:spLocks noGrp="1"/>
          </p:cNvSpPr>
          <p:nvPr>
            <p:ph type="ftr" sz="quarter" idx="11"/>
          </p:nvPr>
        </p:nvSpPr>
        <p:spPr>
          <a:xfrm>
            <a:off x="1596413" y="6442914"/>
            <a:ext cx="4114800" cy="182880"/>
          </a:xfrm>
        </p:spPr>
        <p:txBody>
          <a:bodyPr/>
          <a:lstStyle>
            <a:lvl1pPr algn="l">
              <a:defRPr>
                <a:latin typeface="Arial" panose="020B0604020202020204" pitchFamily="34" charset="0"/>
                <a:cs typeface="Arial" panose="020B0604020202020204" pitchFamily="34" charset="0"/>
              </a:defRPr>
            </a:lvl1pPr>
          </a:lstStyle>
          <a:p>
            <a:r>
              <a:rPr lang="en-US" dirty="0"/>
              <a:t>2022 – </a:t>
            </a:r>
            <a:r>
              <a:rPr lang="en-US" dirty="0" err="1"/>
              <a:t>Phoenix.com</a:t>
            </a:r>
            <a:endParaRPr lang="en-US" dirty="0"/>
          </a:p>
        </p:txBody>
      </p:sp>
      <p:sp>
        <p:nvSpPr>
          <p:cNvPr id="4" name="Slide Number Placeholder 3">
            <a:extLst>
              <a:ext uri="{FF2B5EF4-FFF2-40B4-BE49-F238E27FC236}">
                <a16:creationId xmlns:a16="http://schemas.microsoft.com/office/drawing/2014/main" id="{9A74C306-3780-E647-95ED-A8CE7A26D8AC}"/>
              </a:ext>
            </a:extLst>
          </p:cNvPr>
          <p:cNvSpPr>
            <a:spLocks noGrp="1"/>
          </p:cNvSpPr>
          <p:nvPr>
            <p:ph type="sldNum" sz="quarter" idx="12"/>
          </p:nvPr>
        </p:nvSpPr>
        <p:spPr/>
        <p:txBody>
          <a:bodyPr/>
          <a:lstStyle/>
          <a:p>
            <a:fld id="{2D237F76-4551-3E44-9E0E-0F05A5EEFE43}" type="slidenum">
              <a:rPr lang="en-US" smtClean="0"/>
              <a:pPr/>
              <a:t>‹#›</a:t>
            </a:fld>
            <a:endParaRPr lang="en-US"/>
          </a:p>
        </p:txBody>
      </p:sp>
      <p:cxnSp>
        <p:nvCxnSpPr>
          <p:cNvPr id="17" name="Straight Connector 16">
            <a:extLst>
              <a:ext uri="{FF2B5EF4-FFF2-40B4-BE49-F238E27FC236}">
                <a16:creationId xmlns:a16="http://schemas.microsoft.com/office/drawing/2014/main" id="{50432FED-61F5-134D-9FE7-35C729201117}"/>
              </a:ext>
            </a:extLst>
          </p:cNvPr>
          <p:cNvCxnSpPr/>
          <p:nvPr userDrawn="1"/>
        </p:nvCxnSpPr>
        <p:spPr>
          <a:xfrm>
            <a:off x="1491273" y="6442914"/>
            <a:ext cx="0" cy="18288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A97DFA8-EB01-89FD-F2EC-C17DBAFDB743}"/>
              </a:ext>
            </a:extLst>
          </p:cNvPr>
          <p:cNvPicPr>
            <a:picLocks noChangeAspect="1"/>
          </p:cNvPicPr>
          <p:nvPr userDrawn="1"/>
        </p:nvPicPr>
        <p:blipFill>
          <a:blip r:embed="rId2"/>
          <a:stretch>
            <a:fillRect/>
          </a:stretch>
        </p:blipFill>
        <p:spPr>
          <a:xfrm>
            <a:off x="452124" y="6413520"/>
            <a:ext cx="934010" cy="262891"/>
          </a:xfrm>
          <a:prstGeom prst="rect">
            <a:avLst/>
          </a:prstGeom>
        </p:spPr>
      </p:pic>
    </p:spTree>
    <p:extLst>
      <p:ext uri="{BB962C8B-B14F-4D97-AF65-F5344CB8AC3E}">
        <p14:creationId xmlns:p14="http://schemas.microsoft.com/office/powerpoint/2010/main" val="378074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210FA5-586A-614F-A368-869A34AEF760}"/>
              </a:ext>
            </a:extLst>
          </p:cNvPr>
          <p:cNvSpPr>
            <a:spLocks noGrp="1"/>
          </p:cNvSpPr>
          <p:nvPr>
            <p:ph type="title"/>
          </p:nvPr>
        </p:nvSpPr>
        <p:spPr>
          <a:xfrm>
            <a:off x="266700" y="228600"/>
            <a:ext cx="11658600" cy="549489"/>
          </a:xfrm>
          <a:prstGeom prst="rect">
            <a:avLst/>
          </a:prstGeom>
        </p:spPr>
        <p:txBody>
          <a:bodyPr vert="horz" lIns="91440" tIns="45720" rIns="91440" bIns="45720" rtlCol="0" anchor="ctr">
            <a:normAutofit/>
          </a:bodyPr>
          <a:lstStyle/>
          <a:p>
            <a:r>
              <a:rPr lang="en-US" dirty="0"/>
              <a:t>Page title</a:t>
            </a:r>
          </a:p>
        </p:txBody>
      </p:sp>
      <p:sp>
        <p:nvSpPr>
          <p:cNvPr id="3" name="Text Placeholder 2">
            <a:extLst>
              <a:ext uri="{FF2B5EF4-FFF2-40B4-BE49-F238E27FC236}">
                <a16:creationId xmlns:a16="http://schemas.microsoft.com/office/drawing/2014/main" id="{E5DB3FE1-C10D-B84D-B170-4E6378179CEE}"/>
              </a:ext>
            </a:extLst>
          </p:cNvPr>
          <p:cNvSpPr>
            <a:spLocks noGrp="1"/>
          </p:cNvSpPr>
          <p:nvPr>
            <p:ph type="body" idx="1"/>
          </p:nvPr>
        </p:nvSpPr>
        <p:spPr>
          <a:xfrm>
            <a:off x="266699" y="1135156"/>
            <a:ext cx="11658600" cy="50320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043D2B-C1B6-C146-ABC8-E98F930E248C}"/>
              </a:ext>
            </a:extLst>
          </p:cNvPr>
          <p:cNvSpPr>
            <a:spLocks noGrp="1"/>
          </p:cNvSpPr>
          <p:nvPr>
            <p:ph type="dt" sz="half" idx="2"/>
          </p:nvPr>
        </p:nvSpPr>
        <p:spPr>
          <a:xfrm>
            <a:off x="266701" y="6442914"/>
            <a:ext cx="2743200" cy="182880"/>
          </a:xfrm>
          <a:prstGeom prst="rect">
            <a:avLst/>
          </a:prstGeom>
        </p:spPr>
        <p:txBody>
          <a:bodyPr vert="horz" lIns="91440" tIns="45720" rIns="91440" bIns="45720" rtlCol="0" anchor="ctr"/>
          <a:lstStyle>
            <a:lvl1pPr algn="l">
              <a:defRPr sz="900" b="0" i="0">
                <a:solidFill>
                  <a:schemeClr val="tx1">
                    <a:tint val="75000"/>
                  </a:schemeClr>
                </a:solidFill>
                <a:latin typeface="Poppins Light" pitchFamily="2" charset="77"/>
                <a:cs typeface="Poppins Light" pitchFamily="2" charset="77"/>
              </a:defRPr>
            </a:lvl1pPr>
          </a:lstStyle>
          <a:p>
            <a:endParaRPr lang="en-US" dirty="0"/>
          </a:p>
        </p:txBody>
      </p:sp>
      <p:sp>
        <p:nvSpPr>
          <p:cNvPr id="5" name="Footer Placeholder 4">
            <a:extLst>
              <a:ext uri="{FF2B5EF4-FFF2-40B4-BE49-F238E27FC236}">
                <a16:creationId xmlns:a16="http://schemas.microsoft.com/office/drawing/2014/main" id="{D50955E3-567F-F747-832B-B436FAC2012C}"/>
              </a:ext>
            </a:extLst>
          </p:cNvPr>
          <p:cNvSpPr>
            <a:spLocks noGrp="1"/>
          </p:cNvSpPr>
          <p:nvPr>
            <p:ph type="ftr" sz="quarter" idx="3"/>
          </p:nvPr>
        </p:nvSpPr>
        <p:spPr>
          <a:xfrm>
            <a:off x="4038600" y="6442914"/>
            <a:ext cx="4114800" cy="182880"/>
          </a:xfrm>
          <a:prstGeom prst="rect">
            <a:avLst/>
          </a:prstGeom>
        </p:spPr>
        <p:txBody>
          <a:bodyPr vert="horz" lIns="91440" tIns="45720" rIns="91440" bIns="45720" rtlCol="0" anchor="ctr"/>
          <a:lstStyle>
            <a:lvl1pPr algn="ctr">
              <a:defRPr sz="900" b="0" i="0">
                <a:solidFill>
                  <a:schemeClr val="tx1">
                    <a:tint val="75000"/>
                  </a:schemeClr>
                </a:solidFill>
                <a:latin typeface="Poppins Light" pitchFamily="2" charset="77"/>
                <a:cs typeface="Poppins Light" pitchFamily="2" charset="77"/>
              </a:defRPr>
            </a:lvl1pPr>
          </a:lstStyle>
          <a:p>
            <a:r>
              <a:rPr lang="en-US" dirty="0"/>
              <a:t>2021 - </a:t>
            </a:r>
            <a:r>
              <a:rPr lang="en-US" dirty="0" err="1"/>
              <a:t>Renalogic.com</a:t>
            </a:r>
            <a:endParaRPr lang="en-US" dirty="0"/>
          </a:p>
        </p:txBody>
      </p:sp>
      <p:sp>
        <p:nvSpPr>
          <p:cNvPr id="6" name="Slide Number Placeholder 5">
            <a:extLst>
              <a:ext uri="{FF2B5EF4-FFF2-40B4-BE49-F238E27FC236}">
                <a16:creationId xmlns:a16="http://schemas.microsoft.com/office/drawing/2014/main" id="{A52B06E4-2537-7B4D-A3BD-06DBDD639CF9}"/>
              </a:ext>
            </a:extLst>
          </p:cNvPr>
          <p:cNvSpPr>
            <a:spLocks noGrp="1"/>
          </p:cNvSpPr>
          <p:nvPr>
            <p:ph type="sldNum" sz="quarter" idx="4"/>
          </p:nvPr>
        </p:nvSpPr>
        <p:spPr>
          <a:xfrm>
            <a:off x="9182099" y="6442914"/>
            <a:ext cx="2743200" cy="182880"/>
          </a:xfrm>
          <a:prstGeom prst="rect">
            <a:avLst/>
          </a:prstGeom>
        </p:spPr>
        <p:txBody>
          <a:bodyPr vert="horz" lIns="91440" tIns="45720" rIns="91440" bIns="45720" rtlCol="0" anchor="ctr"/>
          <a:lstStyle>
            <a:lvl1pPr algn="r">
              <a:defRPr sz="900" b="0" i="0">
                <a:solidFill>
                  <a:schemeClr val="tx1">
                    <a:tint val="75000"/>
                  </a:schemeClr>
                </a:solidFill>
                <a:latin typeface="Poppins Light" pitchFamily="2" charset="77"/>
                <a:cs typeface="Poppins Light" pitchFamily="2" charset="77"/>
              </a:defRPr>
            </a:lvl1pPr>
          </a:lstStyle>
          <a:p>
            <a:fld id="{2D237F76-4551-3E44-9E0E-0F05A5EEFE43}" type="slidenum">
              <a:rPr lang="en-US" smtClean="0"/>
              <a:pPr/>
              <a:t>‹#›</a:t>
            </a:fld>
            <a:endParaRPr lang="en-US"/>
          </a:p>
        </p:txBody>
      </p:sp>
    </p:spTree>
    <p:extLst>
      <p:ext uri="{BB962C8B-B14F-4D97-AF65-F5344CB8AC3E}">
        <p14:creationId xmlns:p14="http://schemas.microsoft.com/office/powerpoint/2010/main" val="1237488330"/>
      </p:ext>
    </p:extLst>
  </p:cSld>
  <p:clrMap bg1="lt1" tx1="dk1" bg2="lt2" tx2="dk2" accent1="accent1" accent2="accent2" accent3="accent3" accent4="accent4" accent5="accent5" accent6="accent6" hlink="hlink" folHlink="folHlink"/>
  <p:sldLayoutIdLst>
    <p:sldLayoutId id="2147483660" r:id="rId1"/>
    <p:sldLayoutId id="2147483665" r:id="rId2"/>
    <p:sldLayoutId id="2147483650" r:id="rId3"/>
    <p:sldLayoutId id="2147483664" r:id="rId4"/>
    <p:sldLayoutId id="2147483662" r:id="rId5"/>
    <p:sldLayoutId id="2147483661" r:id="rId6"/>
    <p:sldLayoutId id="2147483663" r:id="rId7"/>
    <p:sldLayoutId id="2147483667" r:id="rId8"/>
  </p:sldLayoutIdLst>
  <p:hf hdr="0" dt="0"/>
  <p:txStyles>
    <p:titleStyle>
      <a:lvl1pPr algn="l" defTabSz="914400" rtl="0" eaLnBrk="1" latinLnBrk="0" hangingPunct="1">
        <a:lnSpc>
          <a:spcPct val="90000"/>
        </a:lnSpc>
        <a:spcBef>
          <a:spcPct val="0"/>
        </a:spcBef>
        <a:buNone/>
        <a:defRPr sz="2800" b="1" i="0" kern="1200">
          <a:solidFill>
            <a:srgbClr val="1E355E"/>
          </a:solidFill>
          <a:latin typeface="Poppins SemiBold" pitchFamily="2" charset="77"/>
          <a:ea typeface="+mj-ea"/>
          <a:cs typeface="Poppins SemiBold" pitchFamily="2" charset="77"/>
        </a:defRPr>
      </a:lvl1pPr>
    </p:titleStyle>
    <p:bodyStyle>
      <a:lvl1pPr marL="228600" indent="-228600" algn="l" defTabSz="914400" rtl="0" eaLnBrk="1" latinLnBrk="0" hangingPunct="1">
        <a:lnSpc>
          <a:spcPct val="100000"/>
        </a:lnSpc>
        <a:spcBef>
          <a:spcPts val="1000"/>
        </a:spcBef>
        <a:buClr>
          <a:srgbClr val="753BBD"/>
        </a:buClr>
        <a:buFont typeface="Arial" panose="020B0604020202020204" pitchFamily="34" charset="0"/>
        <a:buChar char="•"/>
        <a:defRPr sz="1200" b="0" i="0" kern="1200">
          <a:solidFill>
            <a:schemeClr val="tx1"/>
          </a:solidFill>
          <a:latin typeface="+mn-lt"/>
          <a:ea typeface="+mn-ea"/>
          <a:cs typeface="Poppins Medium" pitchFamily="2" charset="77"/>
        </a:defRPr>
      </a:lvl1pPr>
      <a:lvl2pPr marL="457200" indent="-228600" algn="l" defTabSz="914400" rtl="0" eaLnBrk="1" latinLnBrk="0" hangingPunct="1">
        <a:lnSpc>
          <a:spcPct val="100000"/>
        </a:lnSpc>
        <a:spcBef>
          <a:spcPts val="500"/>
        </a:spcBef>
        <a:buClr>
          <a:srgbClr val="4197CB"/>
        </a:buClr>
        <a:buFont typeface="Arial" panose="020B0604020202020204" pitchFamily="34" charset="0"/>
        <a:buChar char="•"/>
        <a:defRPr sz="1200" b="0" i="0" kern="1200">
          <a:solidFill>
            <a:schemeClr val="tx1"/>
          </a:solidFill>
          <a:latin typeface="+mn-lt"/>
          <a:ea typeface="+mn-ea"/>
          <a:cs typeface="Poppins Light" pitchFamily="2" charset="77"/>
        </a:defRPr>
      </a:lvl2pPr>
      <a:lvl3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1200" b="0" i="1"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500"/>
        </a:spcBef>
        <a:buClr>
          <a:schemeClr val="accent4"/>
        </a:buClr>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1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greg.herbstman@phoenixpbm.com" TargetMode="External"/><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6CC2D-AC7C-123D-1DE3-807CC0342F61}"/>
              </a:ext>
            </a:extLst>
          </p:cNvPr>
          <p:cNvSpPr>
            <a:spLocks noGrp="1"/>
          </p:cNvSpPr>
          <p:nvPr>
            <p:ph type="ctrTitle"/>
          </p:nvPr>
        </p:nvSpPr>
        <p:spPr/>
        <p:txBody>
          <a:bodyPr/>
          <a:lstStyle/>
          <a:p>
            <a:r>
              <a:rPr lang="en-US" dirty="0"/>
              <a:t>Comparative Effectiveness Research: A Positive Impact on Formularies</a:t>
            </a:r>
          </a:p>
        </p:txBody>
      </p:sp>
      <p:sp>
        <p:nvSpPr>
          <p:cNvPr id="3" name="Subtitle 2">
            <a:extLst>
              <a:ext uri="{FF2B5EF4-FFF2-40B4-BE49-F238E27FC236}">
                <a16:creationId xmlns:a16="http://schemas.microsoft.com/office/drawing/2014/main" id="{5EF3AB84-9659-3D8C-8A50-5FF96ABEFA25}"/>
              </a:ext>
            </a:extLst>
          </p:cNvPr>
          <p:cNvSpPr>
            <a:spLocks noGrp="1"/>
          </p:cNvSpPr>
          <p:nvPr>
            <p:ph type="subTitle" idx="1"/>
          </p:nvPr>
        </p:nvSpPr>
        <p:spPr>
          <a:xfrm>
            <a:off x="609599" y="3602038"/>
            <a:ext cx="10972802" cy="1655762"/>
          </a:xfrm>
        </p:spPr>
        <p:txBody>
          <a:bodyPr/>
          <a:lstStyle/>
          <a:p>
            <a:r>
              <a:rPr lang="en-US" dirty="0">
                <a:solidFill>
                  <a:srgbClr val="FF8001"/>
                </a:solidFill>
                <a:latin typeface="Arial" panose="020B0604020202020204" pitchFamily="34" charset="0"/>
                <a:cs typeface="Arial" panose="020B0604020202020204" pitchFamily="34" charset="0"/>
              </a:rPr>
              <a:t>Informed decisions will lead to better outcomes.</a:t>
            </a:r>
          </a:p>
        </p:txBody>
      </p:sp>
    </p:spTree>
    <p:extLst>
      <p:ext uri="{BB962C8B-B14F-4D97-AF65-F5344CB8AC3E}">
        <p14:creationId xmlns:p14="http://schemas.microsoft.com/office/powerpoint/2010/main" val="2211829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6B489-521A-13AB-6198-C3541E7E2200}"/>
              </a:ext>
            </a:extLst>
          </p:cNvPr>
          <p:cNvSpPr>
            <a:spLocks noGrp="1"/>
          </p:cNvSpPr>
          <p:nvPr>
            <p:ph type="title"/>
          </p:nvPr>
        </p:nvSpPr>
        <p:spPr>
          <a:xfrm>
            <a:off x="1006786" y="349238"/>
            <a:ext cx="11658600" cy="549489"/>
          </a:xfrm>
        </p:spPr>
        <p:txBody>
          <a:bodyPr>
            <a:normAutofit fontScale="90000"/>
          </a:bodyPr>
          <a:lstStyle/>
          <a:p>
            <a:r>
              <a:rPr lang="en-US" dirty="0"/>
              <a:t>Comparative effectiveness research (CER) </a:t>
            </a:r>
            <a:br>
              <a:rPr lang="en-US" dirty="0"/>
            </a:br>
            <a:r>
              <a:rPr lang="en-US" dirty="0"/>
              <a:t>is the highest quality clinical research available</a:t>
            </a:r>
          </a:p>
        </p:txBody>
      </p:sp>
      <p:sp>
        <p:nvSpPr>
          <p:cNvPr id="5" name="Rectangle 4">
            <a:extLst>
              <a:ext uri="{FF2B5EF4-FFF2-40B4-BE49-F238E27FC236}">
                <a16:creationId xmlns:a16="http://schemas.microsoft.com/office/drawing/2014/main" id="{D881AEE4-545A-2492-68B2-39EDFDFB8CA6}"/>
              </a:ext>
            </a:extLst>
          </p:cNvPr>
          <p:cNvSpPr/>
          <p:nvPr/>
        </p:nvSpPr>
        <p:spPr>
          <a:xfrm>
            <a:off x="1250832" y="3694670"/>
            <a:ext cx="5477422" cy="17175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13D4214-882C-7187-E0F4-1C6CF51C4060}"/>
              </a:ext>
            </a:extLst>
          </p:cNvPr>
          <p:cNvSpPr/>
          <p:nvPr/>
        </p:nvSpPr>
        <p:spPr>
          <a:xfrm>
            <a:off x="6836086" y="3694669"/>
            <a:ext cx="4312508" cy="17175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10">
            <a:extLst>
              <a:ext uri="{FF2B5EF4-FFF2-40B4-BE49-F238E27FC236}">
                <a16:creationId xmlns:a16="http://schemas.microsoft.com/office/drawing/2014/main" id="{101C76FA-749C-BE8C-EEC5-CBAE810CAA2A}"/>
              </a:ext>
            </a:extLst>
          </p:cNvPr>
          <p:cNvSpPr txBox="1">
            <a:spLocks/>
          </p:cNvSpPr>
          <p:nvPr/>
        </p:nvSpPr>
        <p:spPr>
          <a:xfrm>
            <a:off x="1990319" y="4029339"/>
            <a:ext cx="3998448" cy="1048248"/>
          </a:xfrm>
          <a:prstGeom prst="rect">
            <a:avLst/>
          </a:prstGeom>
        </p:spPr>
        <p:txBody>
          <a:bodyPr vert="horz" wrap="square" lIns="0" tIns="62750" rIns="0" bIns="0" rtlCol="0" anchor="b">
            <a:spAutoFit/>
          </a:bodyPr>
          <a:lstStyle>
            <a:lvl1pPr algn="l" defTabSz="914400" rtl="0" eaLnBrk="1" latinLnBrk="0" hangingPunct="1">
              <a:lnSpc>
                <a:spcPct val="90000"/>
              </a:lnSpc>
              <a:spcBef>
                <a:spcPct val="0"/>
              </a:spcBef>
              <a:buNone/>
              <a:defRPr sz="2800" b="1" i="0" kern="1200">
                <a:solidFill>
                  <a:srgbClr val="0255A0"/>
                </a:solidFill>
                <a:latin typeface="Aleo" panose="020F0502020204030203" pitchFamily="34" charset="77"/>
                <a:ea typeface="+mj-ea"/>
                <a:cs typeface="Arial" panose="020B0604020202020204" pitchFamily="34" charset="0"/>
              </a:defRPr>
            </a:lvl1pPr>
          </a:lstStyle>
          <a:p>
            <a:pPr marL="83820" marR="5080" algn="ctr">
              <a:lnSpc>
                <a:spcPct val="100000"/>
              </a:lnSpc>
              <a:spcBef>
                <a:spcPts val="100"/>
              </a:spcBef>
            </a:pPr>
            <a:r>
              <a:rPr lang="en-US" sz="3200" spc="-20" dirty="0">
                <a:solidFill>
                  <a:schemeClr val="bg1"/>
                </a:solidFill>
              </a:rPr>
              <a:t>“Is the drug better than other drugs?</a:t>
            </a:r>
            <a:endParaRPr lang="en-US" sz="3200" dirty="0">
              <a:solidFill>
                <a:schemeClr val="bg1"/>
              </a:solidFill>
            </a:endParaRPr>
          </a:p>
        </p:txBody>
      </p:sp>
      <p:sp>
        <p:nvSpPr>
          <p:cNvPr id="8" name="object 10">
            <a:extLst>
              <a:ext uri="{FF2B5EF4-FFF2-40B4-BE49-F238E27FC236}">
                <a16:creationId xmlns:a16="http://schemas.microsoft.com/office/drawing/2014/main" id="{C1905A0B-CEED-B314-64C2-0B4D477E3D9F}"/>
              </a:ext>
            </a:extLst>
          </p:cNvPr>
          <p:cNvSpPr txBox="1">
            <a:spLocks/>
          </p:cNvSpPr>
          <p:nvPr/>
        </p:nvSpPr>
        <p:spPr>
          <a:xfrm>
            <a:off x="6942720" y="4322130"/>
            <a:ext cx="3998448" cy="555805"/>
          </a:xfrm>
          <a:prstGeom prst="rect">
            <a:avLst/>
          </a:prstGeom>
        </p:spPr>
        <p:txBody>
          <a:bodyPr vert="horz" wrap="square" lIns="0" tIns="62750" rIns="0" bIns="0" rtlCol="0" anchor="b">
            <a:spAutoFit/>
          </a:bodyPr>
          <a:lstStyle>
            <a:lvl1pPr algn="l" defTabSz="914400" rtl="0" eaLnBrk="1" latinLnBrk="0" hangingPunct="1">
              <a:lnSpc>
                <a:spcPct val="90000"/>
              </a:lnSpc>
              <a:spcBef>
                <a:spcPct val="0"/>
              </a:spcBef>
              <a:buNone/>
              <a:defRPr sz="2800" b="1" i="0" kern="1200">
                <a:solidFill>
                  <a:srgbClr val="0255A0"/>
                </a:solidFill>
                <a:latin typeface="Aleo" panose="020F0502020204030203" pitchFamily="34" charset="77"/>
                <a:ea typeface="+mj-ea"/>
                <a:cs typeface="Arial" panose="020B0604020202020204" pitchFamily="34" charset="0"/>
              </a:defRPr>
            </a:lvl1pPr>
          </a:lstStyle>
          <a:p>
            <a:pPr marL="83820" marR="5080" algn="ctr">
              <a:lnSpc>
                <a:spcPct val="100000"/>
              </a:lnSpc>
              <a:spcBef>
                <a:spcPts val="100"/>
              </a:spcBef>
            </a:pPr>
            <a:r>
              <a:rPr lang="en-US" sz="3200" spc="-20" dirty="0">
                <a:solidFill>
                  <a:schemeClr val="bg1"/>
                </a:solidFill>
              </a:rPr>
              <a:t>STRONG</a:t>
            </a:r>
            <a:endParaRPr lang="en-US" sz="3200" dirty="0">
              <a:solidFill>
                <a:schemeClr val="bg1"/>
              </a:solidFill>
            </a:endParaRPr>
          </a:p>
        </p:txBody>
      </p:sp>
      <p:sp>
        <p:nvSpPr>
          <p:cNvPr id="9" name="Rectangle 8">
            <a:extLst>
              <a:ext uri="{FF2B5EF4-FFF2-40B4-BE49-F238E27FC236}">
                <a16:creationId xmlns:a16="http://schemas.microsoft.com/office/drawing/2014/main" id="{2559B897-814D-D07D-0948-B8EC41E9EDDA}"/>
              </a:ext>
            </a:extLst>
          </p:cNvPr>
          <p:cNvSpPr/>
          <p:nvPr/>
        </p:nvSpPr>
        <p:spPr>
          <a:xfrm>
            <a:off x="1250832" y="1872051"/>
            <a:ext cx="5477422" cy="1717589"/>
          </a:xfrm>
          <a:prstGeom prst="rect">
            <a:avLst/>
          </a:prstGeom>
          <a:solidFill>
            <a:schemeClr val="accent2">
              <a:alpha val="1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F0D11E-7CA6-5B40-758B-FBA74BED72A1}"/>
              </a:ext>
            </a:extLst>
          </p:cNvPr>
          <p:cNvSpPr/>
          <p:nvPr/>
        </p:nvSpPr>
        <p:spPr>
          <a:xfrm>
            <a:off x="6836086" y="1872050"/>
            <a:ext cx="4312508" cy="1717589"/>
          </a:xfrm>
          <a:prstGeom prst="rect">
            <a:avLst/>
          </a:prstGeom>
          <a:solidFill>
            <a:schemeClr val="accent2">
              <a:alpha val="1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10">
            <a:extLst>
              <a:ext uri="{FF2B5EF4-FFF2-40B4-BE49-F238E27FC236}">
                <a16:creationId xmlns:a16="http://schemas.microsoft.com/office/drawing/2014/main" id="{0966B297-C8D7-EE19-90F5-0991C97E24E6}"/>
              </a:ext>
            </a:extLst>
          </p:cNvPr>
          <p:cNvSpPr txBox="1">
            <a:spLocks/>
          </p:cNvSpPr>
          <p:nvPr/>
        </p:nvSpPr>
        <p:spPr>
          <a:xfrm>
            <a:off x="6942720" y="2386238"/>
            <a:ext cx="3998448" cy="555805"/>
          </a:xfrm>
          <a:prstGeom prst="rect">
            <a:avLst/>
          </a:prstGeom>
        </p:spPr>
        <p:txBody>
          <a:bodyPr vert="horz" wrap="square" lIns="0" tIns="62750" rIns="0" bIns="0" rtlCol="0" anchor="b">
            <a:spAutoFit/>
          </a:bodyPr>
          <a:lstStyle>
            <a:lvl1pPr algn="l" defTabSz="914400" rtl="0" eaLnBrk="1" latinLnBrk="0" hangingPunct="1">
              <a:lnSpc>
                <a:spcPct val="90000"/>
              </a:lnSpc>
              <a:spcBef>
                <a:spcPct val="0"/>
              </a:spcBef>
              <a:buNone/>
              <a:defRPr sz="2800" b="1" i="0" kern="1200">
                <a:solidFill>
                  <a:srgbClr val="0255A0"/>
                </a:solidFill>
                <a:latin typeface="Aleo" panose="020F0502020204030203" pitchFamily="34" charset="77"/>
                <a:ea typeface="+mj-ea"/>
                <a:cs typeface="Arial" panose="020B0604020202020204" pitchFamily="34" charset="0"/>
              </a:defRPr>
            </a:lvl1pPr>
          </a:lstStyle>
          <a:p>
            <a:pPr marL="83820" marR="5080" algn="ctr">
              <a:lnSpc>
                <a:spcPct val="100000"/>
              </a:lnSpc>
              <a:spcBef>
                <a:spcPts val="100"/>
              </a:spcBef>
            </a:pPr>
            <a:r>
              <a:rPr lang="en-US" sz="3200" b="0" spc="-20" dirty="0">
                <a:solidFill>
                  <a:schemeClr val="tx1"/>
                </a:solidFill>
              </a:rPr>
              <a:t>WEAK</a:t>
            </a:r>
            <a:endParaRPr lang="en-US" sz="3200" b="0" dirty="0">
              <a:solidFill>
                <a:schemeClr val="tx1"/>
              </a:solidFill>
            </a:endParaRPr>
          </a:p>
        </p:txBody>
      </p:sp>
      <p:sp>
        <p:nvSpPr>
          <p:cNvPr id="13" name="object 10">
            <a:extLst>
              <a:ext uri="{FF2B5EF4-FFF2-40B4-BE49-F238E27FC236}">
                <a16:creationId xmlns:a16="http://schemas.microsoft.com/office/drawing/2014/main" id="{5EE0BE34-C55D-7918-C0F7-F46C0E7AC338}"/>
              </a:ext>
            </a:extLst>
          </p:cNvPr>
          <p:cNvSpPr txBox="1">
            <a:spLocks/>
          </p:cNvSpPr>
          <p:nvPr/>
        </p:nvSpPr>
        <p:spPr>
          <a:xfrm>
            <a:off x="1990319" y="2289633"/>
            <a:ext cx="3998448" cy="1048248"/>
          </a:xfrm>
          <a:prstGeom prst="rect">
            <a:avLst/>
          </a:prstGeom>
        </p:spPr>
        <p:txBody>
          <a:bodyPr vert="horz" wrap="square" lIns="0" tIns="62750" rIns="0" bIns="0" rtlCol="0" anchor="b">
            <a:spAutoFit/>
          </a:bodyPr>
          <a:lstStyle>
            <a:lvl1pPr algn="l" defTabSz="914400" rtl="0" eaLnBrk="1" latinLnBrk="0" hangingPunct="1">
              <a:lnSpc>
                <a:spcPct val="90000"/>
              </a:lnSpc>
              <a:spcBef>
                <a:spcPct val="0"/>
              </a:spcBef>
              <a:buNone/>
              <a:defRPr sz="2800" b="1" i="0" kern="1200">
                <a:solidFill>
                  <a:srgbClr val="0255A0"/>
                </a:solidFill>
                <a:latin typeface="Aleo" panose="020F0502020204030203" pitchFamily="34" charset="77"/>
                <a:ea typeface="+mj-ea"/>
                <a:cs typeface="Arial" panose="020B0604020202020204" pitchFamily="34" charset="0"/>
              </a:defRPr>
            </a:lvl1pPr>
          </a:lstStyle>
          <a:p>
            <a:pPr marL="83820" marR="5080" algn="ctr">
              <a:lnSpc>
                <a:spcPct val="100000"/>
              </a:lnSpc>
              <a:spcBef>
                <a:spcPts val="100"/>
              </a:spcBef>
            </a:pPr>
            <a:r>
              <a:rPr lang="en-US" sz="3200" b="0" spc="-20" dirty="0">
                <a:solidFill>
                  <a:schemeClr val="tx1"/>
                </a:solidFill>
              </a:rPr>
              <a:t>“Is the drug better than the placebo?”</a:t>
            </a:r>
            <a:endParaRPr lang="en-US" sz="3200" b="0" dirty="0">
              <a:solidFill>
                <a:schemeClr val="tx1"/>
              </a:solidFill>
            </a:endParaRPr>
          </a:p>
        </p:txBody>
      </p:sp>
    </p:spTree>
    <p:extLst>
      <p:ext uri="{BB962C8B-B14F-4D97-AF65-F5344CB8AC3E}">
        <p14:creationId xmlns:p14="http://schemas.microsoft.com/office/powerpoint/2010/main" val="7592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CDCC3-4365-D90E-340F-76C8E3DFCEC2}"/>
              </a:ext>
            </a:extLst>
          </p:cNvPr>
          <p:cNvSpPr>
            <a:spLocks noGrp="1"/>
          </p:cNvSpPr>
          <p:nvPr>
            <p:ph type="title"/>
          </p:nvPr>
        </p:nvSpPr>
        <p:spPr/>
        <p:txBody>
          <a:bodyPr/>
          <a:lstStyle/>
          <a:p>
            <a:r>
              <a:rPr lang="en-US" dirty="0"/>
              <a:t>CER gives you another dimension of value</a:t>
            </a:r>
          </a:p>
        </p:txBody>
      </p:sp>
      <p:pic>
        <p:nvPicPr>
          <p:cNvPr id="5" name="Picture 4" descr="A diagram of pills and a few other pills&#10;&#10;Description automatically generated with medium confidence">
            <a:extLst>
              <a:ext uri="{FF2B5EF4-FFF2-40B4-BE49-F238E27FC236}">
                <a16:creationId xmlns:a16="http://schemas.microsoft.com/office/drawing/2014/main" id="{166D1EC3-B7F6-F4B6-D83C-0E63CC71AC04}"/>
              </a:ext>
            </a:extLst>
          </p:cNvPr>
          <p:cNvPicPr>
            <a:picLocks noChangeAspect="1"/>
          </p:cNvPicPr>
          <p:nvPr/>
        </p:nvPicPr>
        <p:blipFill>
          <a:blip r:embed="rId2"/>
          <a:stretch>
            <a:fillRect/>
          </a:stretch>
        </p:blipFill>
        <p:spPr>
          <a:xfrm>
            <a:off x="2298700" y="1316853"/>
            <a:ext cx="7594600" cy="4965700"/>
          </a:xfrm>
          <a:prstGeom prst="rect">
            <a:avLst/>
          </a:prstGeom>
        </p:spPr>
      </p:pic>
    </p:spTree>
    <p:extLst>
      <p:ext uri="{BB962C8B-B14F-4D97-AF65-F5344CB8AC3E}">
        <p14:creationId xmlns:p14="http://schemas.microsoft.com/office/powerpoint/2010/main" val="83484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FA0D-2EEF-6BF5-9EC0-F09D7C4F8BC3}"/>
              </a:ext>
            </a:extLst>
          </p:cNvPr>
          <p:cNvSpPr>
            <a:spLocks noGrp="1"/>
          </p:cNvSpPr>
          <p:nvPr>
            <p:ph type="ctrTitle"/>
          </p:nvPr>
        </p:nvSpPr>
        <p:spPr>
          <a:xfrm>
            <a:off x="266700" y="1172373"/>
            <a:ext cx="5326022" cy="5847233"/>
          </a:xfrm>
        </p:spPr>
        <p:txBody>
          <a:bodyPr>
            <a:normAutofit/>
          </a:bodyPr>
          <a:lstStyle/>
          <a:p>
            <a:r>
              <a:rPr lang="en-US" sz="5200" dirty="0"/>
              <a:t>Comparative Effectiveness Research</a:t>
            </a:r>
            <a:br>
              <a:rPr lang="en-US" sz="5200" dirty="0"/>
            </a:br>
            <a:r>
              <a:rPr lang="en-US" sz="5200" dirty="0"/>
              <a:t>Brief History</a:t>
            </a:r>
          </a:p>
        </p:txBody>
      </p:sp>
      <p:sp>
        <p:nvSpPr>
          <p:cNvPr id="3" name="Subtitle 2">
            <a:extLst>
              <a:ext uri="{FF2B5EF4-FFF2-40B4-BE49-F238E27FC236}">
                <a16:creationId xmlns:a16="http://schemas.microsoft.com/office/drawing/2014/main" id="{0DCDA168-7F31-3CBC-31AE-F13BDE1C4A41}"/>
              </a:ext>
            </a:extLst>
          </p:cNvPr>
          <p:cNvSpPr>
            <a:spLocks noGrp="1"/>
          </p:cNvSpPr>
          <p:nvPr>
            <p:ph type="subTitle" idx="1"/>
          </p:nvPr>
        </p:nvSpPr>
        <p:spPr/>
        <p:txBody>
          <a:bodyPr/>
          <a:lstStyle/>
          <a:p>
            <a:r>
              <a:rPr lang="en-US" dirty="0">
                <a:highlight>
                  <a:srgbClr val="FF8001"/>
                </a:highlight>
              </a:rPr>
              <a:t>About</a:t>
            </a:r>
          </a:p>
        </p:txBody>
      </p:sp>
      <p:sp>
        <p:nvSpPr>
          <p:cNvPr id="4" name="Text Placeholder 3">
            <a:extLst>
              <a:ext uri="{FF2B5EF4-FFF2-40B4-BE49-F238E27FC236}">
                <a16:creationId xmlns:a16="http://schemas.microsoft.com/office/drawing/2014/main" id="{238F58B0-B2B0-A2E4-511C-5CD5A685F36A}"/>
              </a:ext>
            </a:extLst>
          </p:cNvPr>
          <p:cNvSpPr>
            <a:spLocks noGrp="1"/>
          </p:cNvSpPr>
          <p:nvPr>
            <p:ph type="body" sz="quarter" idx="10"/>
          </p:nvPr>
        </p:nvSpPr>
        <p:spPr>
          <a:xfrm>
            <a:off x="6090032" y="778090"/>
            <a:ext cx="5829298" cy="5287150"/>
          </a:xfrm>
        </p:spPr>
        <p:txBody>
          <a:bodyPr>
            <a:normAutofit fontScale="92500"/>
          </a:bodyPr>
          <a:lstStyle/>
          <a:p>
            <a:r>
              <a:rPr lang="en-US" sz="1500" b="1" dirty="0"/>
              <a:t>History of CER</a:t>
            </a:r>
          </a:p>
          <a:p>
            <a:r>
              <a:rPr lang="en-US" sz="1500" dirty="0"/>
              <a:t>CER can be traced back to the mid 18</a:t>
            </a:r>
            <a:r>
              <a:rPr lang="en-US" sz="1500" baseline="30000" dirty="0"/>
              <a:t>th</a:t>
            </a:r>
            <a:r>
              <a:rPr lang="en-US" sz="1500" dirty="0"/>
              <a:t> century with  James Lind and the study of Scurvy. This is considered the first example of comparing various treatments and finding which was most effective.</a:t>
            </a:r>
          </a:p>
          <a:p>
            <a:r>
              <a:rPr lang="en-US" sz="1500" dirty="0"/>
              <a:t>In the early 20</a:t>
            </a:r>
            <a:r>
              <a:rPr lang="en-US" sz="1500" baseline="30000" dirty="0"/>
              <a:t>th</a:t>
            </a:r>
            <a:r>
              <a:rPr lang="en-US" sz="1500" dirty="0"/>
              <a:t> Century, a surgeon named Ernest Codman pushed for the concept of “outcomes management which provided a blueprint to modernizing CER practices.</a:t>
            </a:r>
          </a:p>
          <a:p>
            <a:r>
              <a:rPr lang="en-US" sz="1500" dirty="0"/>
              <a:t>Later in the mid-20</a:t>
            </a:r>
            <a:r>
              <a:rPr lang="en-US" sz="1500" baseline="30000" dirty="0"/>
              <a:t>th</a:t>
            </a:r>
            <a:r>
              <a:rPr lang="en-US" sz="1500" dirty="0"/>
              <a:t> Century the methodologies used to determine CER were refined, allowing for more intense comparisons between treatments.</a:t>
            </a:r>
          </a:p>
          <a:p>
            <a:r>
              <a:rPr lang="en-US" sz="1500" dirty="0"/>
              <a:t>In the 1990’s the Cochrane Collaboration was formed. This is a not-for-profit organization that today collaborates with researchers, health professionals, patients and caregivers from 190 countries. Their expansive independent network allows them to compile, compare and determine “best practices”.</a:t>
            </a:r>
          </a:p>
          <a:p>
            <a:r>
              <a:rPr lang="en-US" sz="1500" dirty="0"/>
              <a:t>Currently, the US Government funds several organizations or agencies:</a:t>
            </a:r>
          </a:p>
          <a:p>
            <a:pPr marL="171450" indent="-171450">
              <a:buFont typeface="Arial" panose="020B0604020202020204" pitchFamily="34" charset="0"/>
              <a:buChar char="•"/>
            </a:pPr>
            <a:r>
              <a:rPr lang="en-US" sz="1500" dirty="0"/>
              <a:t>-The Agency for Healthcare Research and Quality (AHRQ)</a:t>
            </a:r>
          </a:p>
          <a:p>
            <a:pPr marL="171450" indent="-171450">
              <a:buFont typeface="Arial" panose="020B0604020202020204" pitchFamily="34" charset="0"/>
              <a:buChar char="•"/>
            </a:pPr>
            <a:r>
              <a:rPr lang="en-US" sz="1500" dirty="0"/>
              <a:t>-The National Institute of Health (NIH)</a:t>
            </a:r>
          </a:p>
          <a:p>
            <a:pPr marL="171450" indent="-171450">
              <a:buFont typeface="Arial" panose="020B0604020202020204" pitchFamily="34" charset="0"/>
              <a:buChar char="•"/>
            </a:pPr>
            <a:r>
              <a:rPr lang="en-US" sz="1500" dirty="0"/>
              <a:t>-The Patient-Centered Outcomes Research Institute (PCORI)</a:t>
            </a:r>
          </a:p>
          <a:p>
            <a:pPr marL="171450" indent="-171450">
              <a:buFont typeface="Arial" panose="020B0604020202020204" pitchFamily="34" charset="0"/>
              <a:buChar char="•"/>
            </a:pPr>
            <a:endParaRPr lang="en-US" sz="1400" dirty="0"/>
          </a:p>
          <a:p>
            <a:endParaRPr lang="en-US" dirty="0"/>
          </a:p>
        </p:txBody>
      </p:sp>
    </p:spTree>
    <p:extLst>
      <p:ext uri="{BB962C8B-B14F-4D97-AF65-F5344CB8AC3E}">
        <p14:creationId xmlns:p14="http://schemas.microsoft.com/office/powerpoint/2010/main" val="362262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B6AFA5-54C1-8300-56A9-F3F8E92048AC}"/>
              </a:ext>
            </a:extLst>
          </p:cNvPr>
          <p:cNvSpPr txBox="1"/>
          <p:nvPr/>
        </p:nvSpPr>
        <p:spPr>
          <a:xfrm>
            <a:off x="1062235" y="1249873"/>
            <a:ext cx="9367886" cy="3755323"/>
          </a:xfrm>
          <a:prstGeom prst="rect">
            <a:avLst/>
          </a:prstGeom>
          <a:noFill/>
        </p:spPr>
        <p:txBody>
          <a:bodyPr wrap="square" rtlCol="0">
            <a:spAutoFit/>
          </a:bodyPr>
          <a:lstStyle/>
          <a:p>
            <a:pPr marL="12700">
              <a:lnSpc>
                <a:spcPct val="100000"/>
              </a:lnSpc>
              <a:spcBef>
                <a:spcPts val="765"/>
              </a:spcBef>
            </a:pPr>
            <a:r>
              <a:rPr lang="en-US" b="1" spc="-10" dirty="0">
                <a:solidFill>
                  <a:srgbClr val="58595B"/>
                </a:solidFill>
                <a:latin typeface="Arial" panose="020B0604020202020204" pitchFamily="34" charset="0"/>
                <a:cs typeface="Arial" panose="020B0604020202020204" pitchFamily="34" charset="0"/>
              </a:rPr>
              <a:t>Comparative Effectiveness research answers the question: what’s the best option?</a:t>
            </a:r>
          </a:p>
          <a:p>
            <a:pPr marL="755650" lvl="1" indent="-285750">
              <a:spcBef>
                <a:spcPts val="765"/>
              </a:spcBef>
              <a:buFont typeface="Arial" panose="020B0604020202020204" pitchFamily="34" charset="0"/>
              <a:buChar char="•"/>
            </a:pPr>
            <a:r>
              <a:rPr lang="en-US" sz="1600" dirty="0"/>
              <a:t>Comparative effectiveness research shines a light and shows us exactly where we are getting great value, and where we are paying too much and getting too little.  Below is a comparative effectiveness chart for migraine medications.  Through research we can see that the red medications are low value drugs because they have a higher cost and lower effectiveness.  The green drugs are would be considered high value drugs because of their increased effectiveness and additional low cost.  </a:t>
            </a:r>
          </a:p>
          <a:p>
            <a:pPr marL="755650" lvl="1" indent="-285750">
              <a:spcBef>
                <a:spcPts val="765"/>
              </a:spcBef>
              <a:buFont typeface="Arial" panose="020B0604020202020204" pitchFamily="34" charset="0"/>
              <a:buChar char="•"/>
            </a:pPr>
            <a:endParaRPr lang="en-US" sz="1600" dirty="0"/>
          </a:p>
          <a:p>
            <a:pPr marL="755650" lvl="1" indent="-285750">
              <a:spcBef>
                <a:spcPts val="765"/>
              </a:spcBef>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17146">
              <a:lnSpc>
                <a:spcPct val="100000"/>
              </a:lnSpc>
              <a:spcBef>
                <a:spcPts val="220"/>
              </a:spcBef>
              <a:tabLst>
                <a:tab pos="144145" algn="l"/>
              </a:tabLst>
            </a:pPr>
            <a:endParaRPr lang="en-US" sz="1200" dirty="0">
              <a:latin typeface="Arial" panose="020B0604020202020204" pitchFamily="34" charset="0"/>
              <a:cs typeface="Arial" panose="020B0604020202020204" pitchFamily="34" charset="0"/>
            </a:endParaRPr>
          </a:p>
          <a:p>
            <a:pPr marL="12700" marR="62865">
              <a:lnSpc>
                <a:spcPct val="120400"/>
              </a:lnSpc>
              <a:spcBef>
                <a:spcPts val="240"/>
              </a:spcBef>
            </a:pPr>
            <a:endParaRPr lang="en-US" sz="1200" b="1" spc="-10" dirty="0">
              <a:solidFill>
                <a:srgbClr val="58595B"/>
              </a:solidFill>
              <a:latin typeface="Arial" panose="020B0604020202020204" pitchFamily="34" charset="0"/>
              <a:cs typeface="Arial" panose="020B0604020202020204" pitchFamily="34" charset="0"/>
            </a:endParaRPr>
          </a:p>
          <a:p>
            <a:pPr marL="12700" marR="62865">
              <a:lnSpc>
                <a:spcPct val="120400"/>
              </a:lnSpc>
              <a:spcBef>
                <a:spcPts val="240"/>
              </a:spcBef>
            </a:pPr>
            <a:endParaRPr lang="en-US" sz="1200" b="1" dirty="0">
              <a:latin typeface="Arial" panose="020B0604020202020204" pitchFamily="34" charset="0"/>
              <a:cs typeface="Arial" panose="020B0604020202020204" pitchFamily="34" charset="0"/>
            </a:endParaRPr>
          </a:p>
          <a:p>
            <a:pPr marL="12700" marR="5080">
              <a:lnSpc>
                <a:spcPct val="120400"/>
              </a:lnSpc>
              <a:spcBef>
                <a:spcPts val="240"/>
              </a:spcBef>
            </a:pPr>
            <a:endParaRPr lang="en-US" sz="1000" spc="-10" dirty="0">
              <a:solidFill>
                <a:srgbClr val="58595B"/>
              </a:solidFill>
              <a:latin typeface="Arial" panose="020B0604020202020204" pitchFamily="34" charset="0"/>
              <a:cs typeface="Arial" panose="020B0604020202020204" pitchFamily="34" charset="0"/>
            </a:endParaRPr>
          </a:p>
          <a:p>
            <a:pPr marL="12700" marR="5080">
              <a:lnSpc>
                <a:spcPct val="120400"/>
              </a:lnSpc>
              <a:spcBef>
                <a:spcPts val="240"/>
              </a:spcBef>
            </a:pPr>
            <a:endParaRPr lang="en-US" sz="1000" dirty="0">
              <a:latin typeface="Arial" panose="020B0604020202020204" pitchFamily="34" charset="0"/>
              <a:cs typeface="Arial" panose="020B0604020202020204" pitchFamily="34" charset="0"/>
            </a:endParaRPr>
          </a:p>
        </p:txBody>
      </p:sp>
      <p:pic>
        <p:nvPicPr>
          <p:cNvPr id="12" name="object 2">
            <a:extLst>
              <a:ext uri="{FF2B5EF4-FFF2-40B4-BE49-F238E27FC236}">
                <a16:creationId xmlns:a16="http://schemas.microsoft.com/office/drawing/2014/main" id="{EE77755B-4514-6D4B-1CDE-B385DA20ECB1}"/>
              </a:ext>
            </a:extLst>
          </p:cNvPr>
          <p:cNvPicPr/>
          <p:nvPr/>
        </p:nvPicPr>
        <p:blipFill>
          <a:blip r:embed="rId3" cstate="print"/>
          <a:stretch>
            <a:fillRect/>
          </a:stretch>
        </p:blipFill>
        <p:spPr>
          <a:xfrm>
            <a:off x="8928625" y="334101"/>
            <a:ext cx="1354641" cy="357421"/>
          </a:xfrm>
          <a:prstGeom prst="rect">
            <a:avLst/>
          </a:prstGeom>
        </p:spPr>
      </p:pic>
      <p:sp>
        <p:nvSpPr>
          <p:cNvPr id="3" name="TextBox 2">
            <a:extLst>
              <a:ext uri="{FF2B5EF4-FFF2-40B4-BE49-F238E27FC236}">
                <a16:creationId xmlns:a16="http://schemas.microsoft.com/office/drawing/2014/main" id="{8926AE83-E2C0-67AD-934D-25DB5D619F07}"/>
              </a:ext>
            </a:extLst>
          </p:cNvPr>
          <p:cNvSpPr txBox="1"/>
          <p:nvPr/>
        </p:nvSpPr>
        <p:spPr>
          <a:xfrm>
            <a:off x="1062235" y="392341"/>
            <a:ext cx="7003242" cy="523220"/>
          </a:xfrm>
          <a:prstGeom prst="rect">
            <a:avLst/>
          </a:prstGeom>
          <a:noFill/>
        </p:spPr>
        <p:txBody>
          <a:bodyPr wrap="square">
            <a:spAutoFit/>
          </a:bodyPr>
          <a:lstStyle/>
          <a:p>
            <a:pPr marL="12700">
              <a:lnSpc>
                <a:spcPct val="100000"/>
              </a:lnSpc>
              <a:spcBef>
                <a:spcPts val="765"/>
              </a:spcBef>
            </a:pPr>
            <a:r>
              <a:rPr lang="en-US" sz="2800" b="1" dirty="0">
                <a:solidFill>
                  <a:srgbClr val="F57E20"/>
                </a:solidFill>
                <a:latin typeface="Aleo" pitchFamily="2" charset="77"/>
                <a:cs typeface="Arial" panose="020B0604020202020204" pitchFamily="34" charset="0"/>
              </a:rPr>
              <a:t>Review Pharma Savings Others Miss</a:t>
            </a:r>
          </a:p>
        </p:txBody>
      </p:sp>
      <p:pic>
        <p:nvPicPr>
          <p:cNvPr id="2" name="Picture 1" descr="A close-up of a chart&#10;&#10;Description automatically generated">
            <a:extLst>
              <a:ext uri="{FF2B5EF4-FFF2-40B4-BE49-F238E27FC236}">
                <a16:creationId xmlns:a16="http://schemas.microsoft.com/office/drawing/2014/main" id="{FCD6378B-7E21-A7AA-81C6-A909CE778251}"/>
              </a:ext>
            </a:extLst>
          </p:cNvPr>
          <p:cNvPicPr>
            <a:picLocks noChangeAspect="1"/>
          </p:cNvPicPr>
          <p:nvPr/>
        </p:nvPicPr>
        <p:blipFill>
          <a:blip r:embed="rId4"/>
          <a:stretch>
            <a:fillRect/>
          </a:stretch>
        </p:blipFill>
        <p:spPr>
          <a:xfrm>
            <a:off x="1542032" y="3223878"/>
            <a:ext cx="9347615" cy="3232283"/>
          </a:xfrm>
          <a:prstGeom prst="rect">
            <a:avLst/>
          </a:prstGeom>
        </p:spPr>
      </p:pic>
    </p:spTree>
    <p:extLst>
      <p:ext uri="{BB962C8B-B14F-4D97-AF65-F5344CB8AC3E}">
        <p14:creationId xmlns:p14="http://schemas.microsoft.com/office/powerpoint/2010/main" val="1202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31E66A56-50F2-31DC-1705-C33E8FDC5ED3}"/>
              </a:ext>
            </a:extLst>
          </p:cNvPr>
          <p:cNvSpPr txBox="1">
            <a:spLocks/>
          </p:cNvSpPr>
          <p:nvPr/>
        </p:nvSpPr>
        <p:spPr>
          <a:xfrm>
            <a:off x="1019143" y="1063148"/>
            <a:ext cx="10162307" cy="443711"/>
          </a:xfrm>
          <a:prstGeom prst="rect">
            <a:avLst/>
          </a:prstGeom>
        </p:spPr>
        <p:txBody>
          <a:bodyPr vert="horz" wrap="square" lIns="0" tIns="12700" rIns="0" bIns="0" rtlCol="0" anchor="b">
            <a:spAutoFit/>
          </a:bodyPr>
          <a:lstStyle>
            <a:lvl1pPr algn="l" defTabSz="914400" rtl="0" eaLnBrk="1" latinLnBrk="0" hangingPunct="1">
              <a:lnSpc>
                <a:spcPct val="90000"/>
              </a:lnSpc>
              <a:spcBef>
                <a:spcPct val="0"/>
              </a:spcBef>
              <a:buNone/>
              <a:defRPr sz="2800" b="1" i="0" kern="1200">
                <a:solidFill>
                  <a:srgbClr val="0255A0"/>
                </a:solidFill>
                <a:latin typeface="Aleo" panose="020F0502020204030203" pitchFamily="34" charset="77"/>
                <a:ea typeface="+mj-ea"/>
                <a:cs typeface="Arial" panose="020B0604020202020204" pitchFamily="34" charset="0"/>
              </a:defRPr>
            </a:lvl1pPr>
          </a:lstStyle>
          <a:p>
            <a:pPr marL="23495" marR="5080">
              <a:lnSpc>
                <a:spcPct val="100000"/>
              </a:lnSpc>
              <a:spcBef>
                <a:spcPts val="100"/>
              </a:spcBef>
            </a:pPr>
            <a:r>
              <a:rPr lang="en-US" dirty="0"/>
              <a:t>$10.8M</a:t>
            </a:r>
            <a:r>
              <a:rPr lang="en-US" spc="-40" dirty="0"/>
              <a:t> </a:t>
            </a:r>
            <a:r>
              <a:rPr lang="en-US" spc="-20" dirty="0"/>
              <a:t>clinically-</a:t>
            </a:r>
            <a:r>
              <a:rPr lang="en-US" dirty="0"/>
              <a:t>based</a:t>
            </a:r>
            <a:r>
              <a:rPr lang="en-US" spc="-45" dirty="0"/>
              <a:t> </a:t>
            </a:r>
            <a:r>
              <a:rPr lang="en-US" dirty="0"/>
              <a:t>savings</a:t>
            </a:r>
            <a:r>
              <a:rPr lang="en-US" spc="-40" dirty="0"/>
              <a:t> </a:t>
            </a:r>
            <a:r>
              <a:rPr lang="en-US" dirty="0"/>
              <a:t>opportunities,</a:t>
            </a:r>
            <a:r>
              <a:rPr lang="en-US" spc="-40" dirty="0"/>
              <a:t> </a:t>
            </a:r>
            <a:r>
              <a:rPr lang="en-US" spc="-25" dirty="0"/>
              <a:t>by </a:t>
            </a:r>
            <a:r>
              <a:rPr lang="en-US" spc="-10" dirty="0"/>
              <a:t>condition</a:t>
            </a:r>
          </a:p>
        </p:txBody>
      </p:sp>
      <p:grpSp>
        <p:nvGrpSpPr>
          <p:cNvPr id="20" name="Group 19">
            <a:extLst>
              <a:ext uri="{FF2B5EF4-FFF2-40B4-BE49-F238E27FC236}">
                <a16:creationId xmlns:a16="http://schemas.microsoft.com/office/drawing/2014/main" id="{F7D605FF-974F-CA21-786F-CA5A6F004EEA}"/>
              </a:ext>
            </a:extLst>
          </p:cNvPr>
          <p:cNvGrpSpPr>
            <a:grpSpLocks/>
          </p:cNvGrpSpPr>
          <p:nvPr/>
        </p:nvGrpSpPr>
        <p:grpSpPr>
          <a:xfrm>
            <a:off x="1134062" y="1839365"/>
            <a:ext cx="10182156" cy="3946689"/>
            <a:chOff x="0" y="0"/>
            <a:chExt cx="6291061" cy="3281585"/>
          </a:xfrm>
        </p:grpSpPr>
        <p:pic>
          <p:nvPicPr>
            <p:cNvPr id="21" name="Image 7">
              <a:extLst>
                <a:ext uri="{FF2B5EF4-FFF2-40B4-BE49-F238E27FC236}">
                  <a16:creationId xmlns:a16="http://schemas.microsoft.com/office/drawing/2014/main" id="{A1471648-F05F-95AB-15F5-E760316D85E4}"/>
                </a:ext>
              </a:extLst>
            </p:cNvPr>
            <p:cNvPicPr/>
            <p:nvPr/>
          </p:nvPicPr>
          <p:blipFill>
            <a:blip r:embed="rId3" cstate="print"/>
            <a:stretch>
              <a:fillRect/>
            </a:stretch>
          </p:blipFill>
          <p:spPr>
            <a:xfrm>
              <a:off x="0" y="0"/>
              <a:ext cx="6291061" cy="3281585"/>
            </a:xfrm>
            <a:prstGeom prst="rect">
              <a:avLst/>
            </a:prstGeom>
          </p:spPr>
        </p:pic>
        <p:sp>
          <p:nvSpPr>
            <p:cNvPr id="22" name="Graphic 8">
              <a:extLst>
                <a:ext uri="{FF2B5EF4-FFF2-40B4-BE49-F238E27FC236}">
                  <a16:creationId xmlns:a16="http://schemas.microsoft.com/office/drawing/2014/main" id="{45AD80D8-07D3-56A8-79ED-4F3391F0554A}"/>
                </a:ext>
              </a:extLst>
            </p:cNvPr>
            <p:cNvSpPr/>
            <p:nvPr/>
          </p:nvSpPr>
          <p:spPr>
            <a:xfrm>
              <a:off x="5115527" y="1094847"/>
              <a:ext cx="153670" cy="169545"/>
            </a:xfrm>
            <a:custGeom>
              <a:avLst/>
              <a:gdLst/>
              <a:ahLst/>
              <a:cxnLst/>
              <a:rect l="l" t="t" r="r" b="b"/>
              <a:pathLst>
                <a:path w="153670" h="169545">
                  <a:moveTo>
                    <a:pt x="153299" y="169499"/>
                  </a:moveTo>
                  <a:lnTo>
                    <a:pt x="0" y="169499"/>
                  </a:lnTo>
                  <a:lnTo>
                    <a:pt x="0" y="0"/>
                  </a:lnTo>
                  <a:lnTo>
                    <a:pt x="153299" y="0"/>
                  </a:lnTo>
                  <a:lnTo>
                    <a:pt x="153299" y="169499"/>
                  </a:lnTo>
                  <a:close/>
                </a:path>
              </a:pathLst>
            </a:custGeom>
            <a:solidFill>
              <a:srgbClr val="BE9000"/>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Graphic 9">
              <a:extLst>
                <a:ext uri="{FF2B5EF4-FFF2-40B4-BE49-F238E27FC236}">
                  <a16:creationId xmlns:a16="http://schemas.microsoft.com/office/drawing/2014/main" id="{64F2F136-FE94-419F-F05C-2730289BD3E3}"/>
                </a:ext>
              </a:extLst>
            </p:cNvPr>
            <p:cNvSpPr/>
            <p:nvPr/>
          </p:nvSpPr>
          <p:spPr>
            <a:xfrm>
              <a:off x="5115527" y="1094847"/>
              <a:ext cx="153670" cy="169545"/>
            </a:xfrm>
            <a:custGeom>
              <a:avLst/>
              <a:gdLst/>
              <a:ahLst/>
              <a:cxnLst/>
              <a:rect l="l" t="t" r="r" b="b"/>
              <a:pathLst>
                <a:path w="153670" h="169545">
                  <a:moveTo>
                    <a:pt x="0" y="0"/>
                  </a:moveTo>
                  <a:lnTo>
                    <a:pt x="153299" y="0"/>
                  </a:lnTo>
                  <a:lnTo>
                    <a:pt x="153299" y="169499"/>
                  </a:lnTo>
                  <a:lnTo>
                    <a:pt x="0" y="169499"/>
                  </a:lnTo>
                  <a:lnTo>
                    <a:pt x="0" y="0"/>
                  </a:lnTo>
                  <a:close/>
                </a:path>
              </a:pathLst>
            </a:custGeom>
            <a:ln w="9524">
              <a:solidFill>
                <a:srgbClr val="BE900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Graphic 10">
              <a:extLst>
                <a:ext uri="{FF2B5EF4-FFF2-40B4-BE49-F238E27FC236}">
                  <a16:creationId xmlns:a16="http://schemas.microsoft.com/office/drawing/2014/main" id="{ABDC56A7-3209-1454-323F-0B8401225F9B}"/>
                </a:ext>
              </a:extLst>
            </p:cNvPr>
            <p:cNvSpPr/>
            <p:nvPr/>
          </p:nvSpPr>
          <p:spPr>
            <a:xfrm>
              <a:off x="5115527" y="1327996"/>
              <a:ext cx="153670" cy="169545"/>
            </a:xfrm>
            <a:custGeom>
              <a:avLst/>
              <a:gdLst/>
              <a:ahLst/>
              <a:cxnLst/>
              <a:rect l="l" t="t" r="r" b="b"/>
              <a:pathLst>
                <a:path w="153670" h="169545">
                  <a:moveTo>
                    <a:pt x="153299" y="169499"/>
                  </a:moveTo>
                  <a:lnTo>
                    <a:pt x="0" y="169499"/>
                  </a:lnTo>
                  <a:lnTo>
                    <a:pt x="0" y="0"/>
                  </a:lnTo>
                  <a:lnTo>
                    <a:pt x="153299" y="0"/>
                  </a:lnTo>
                  <a:lnTo>
                    <a:pt x="153299" y="169499"/>
                  </a:lnTo>
                  <a:close/>
                </a:path>
              </a:pathLst>
            </a:custGeom>
            <a:solidFill>
              <a:srgbClr val="2C688D"/>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Graphic 11">
              <a:extLst>
                <a:ext uri="{FF2B5EF4-FFF2-40B4-BE49-F238E27FC236}">
                  <a16:creationId xmlns:a16="http://schemas.microsoft.com/office/drawing/2014/main" id="{535952A3-B31F-5F83-26FC-515E79B29E56}"/>
                </a:ext>
              </a:extLst>
            </p:cNvPr>
            <p:cNvSpPr/>
            <p:nvPr/>
          </p:nvSpPr>
          <p:spPr>
            <a:xfrm>
              <a:off x="5115527" y="1327996"/>
              <a:ext cx="153670" cy="169545"/>
            </a:xfrm>
            <a:custGeom>
              <a:avLst/>
              <a:gdLst/>
              <a:ahLst/>
              <a:cxnLst/>
              <a:rect l="l" t="t" r="r" b="b"/>
              <a:pathLst>
                <a:path w="153670" h="169545">
                  <a:moveTo>
                    <a:pt x="0" y="0"/>
                  </a:moveTo>
                  <a:lnTo>
                    <a:pt x="153299" y="0"/>
                  </a:lnTo>
                  <a:lnTo>
                    <a:pt x="153299" y="169499"/>
                  </a:lnTo>
                  <a:lnTo>
                    <a:pt x="0" y="169499"/>
                  </a:lnTo>
                  <a:lnTo>
                    <a:pt x="0" y="0"/>
                  </a:lnTo>
                  <a:close/>
                </a:path>
              </a:pathLst>
            </a:custGeom>
            <a:ln w="9524">
              <a:solidFill>
                <a:srgbClr val="2C688D"/>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6" name="object 10">
            <a:extLst>
              <a:ext uri="{FF2B5EF4-FFF2-40B4-BE49-F238E27FC236}">
                <a16:creationId xmlns:a16="http://schemas.microsoft.com/office/drawing/2014/main" id="{9EB5559C-4F14-7AC7-CCC9-EAE0E4713645}"/>
              </a:ext>
            </a:extLst>
          </p:cNvPr>
          <p:cNvSpPr txBox="1"/>
          <p:nvPr/>
        </p:nvSpPr>
        <p:spPr>
          <a:xfrm>
            <a:off x="5304481" y="3373073"/>
            <a:ext cx="2303189" cy="560731"/>
          </a:xfrm>
          <a:prstGeom prst="rect">
            <a:avLst/>
          </a:prstGeom>
        </p:spPr>
        <p:txBody>
          <a:bodyPr vert="horz" wrap="square" lIns="0" tIns="12700" rIns="0" bIns="0" rtlCol="0">
            <a:spAutoFit/>
          </a:bodyPr>
          <a:lstStyle/>
          <a:p>
            <a:pPr marL="12700" marR="5080">
              <a:lnSpc>
                <a:spcPct val="153000"/>
              </a:lnSpc>
              <a:spcBef>
                <a:spcPts val="100"/>
              </a:spcBef>
            </a:pPr>
            <a:r>
              <a:rPr sz="1200" dirty="0">
                <a:latin typeface="Calibri"/>
                <a:cs typeface="Calibri"/>
              </a:rPr>
              <a:t>Proposed</a:t>
            </a:r>
            <a:r>
              <a:rPr sz="1200" spc="-40" dirty="0">
                <a:latin typeface="Calibri"/>
                <a:cs typeface="Calibri"/>
              </a:rPr>
              <a:t> </a:t>
            </a:r>
            <a:r>
              <a:rPr sz="1200" dirty="0">
                <a:latin typeface="Calibri"/>
                <a:cs typeface="Calibri"/>
              </a:rPr>
              <a:t>savings</a:t>
            </a:r>
            <a:r>
              <a:rPr sz="1200" spc="-40" dirty="0">
                <a:latin typeface="Calibri"/>
                <a:cs typeface="Calibri"/>
              </a:rPr>
              <a:t> </a:t>
            </a:r>
            <a:endParaRPr lang="en-US" sz="1200" spc="-40" dirty="0">
              <a:latin typeface="Calibri"/>
              <a:cs typeface="Calibri"/>
            </a:endParaRPr>
          </a:p>
          <a:p>
            <a:pPr marL="12700" marR="5080">
              <a:lnSpc>
                <a:spcPct val="153000"/>
              </a:lnSpc>
              <a:spcBef>
                <a:spcPts val="100"/>
              </a:spcBef>
            </a:pPr>
            <a:r>
              <a:rPr sz="1200" dirty="0">
                <a:latin typeface="Calibri"/>
                <a:cs typeface="Calibri"/>
              </a:rPr>
              <a:t>Proposed</a:t>
            </a:r>
            <a:r>
              <a:rPr sz="1200" spc="-35" dirty="0">
                <a:latin typeface="Calibri"/>
                <a:cs typeface="Calibri"/>
              </a:rPr>
              <a:t> </a:t>
            </a:r>
            <a:r>
              <a:rPr sz="1200" dirty="0">
                <a:latin typeface="Calibri"/>
                <a:cs typeface="Calibri"/>
              </a:rPr>
              <a:t>spend</a:t>
            </a:r>
          </a:p>
        </p:txBody>
      </p:sp>
    </p:spTree>
    <p:extLst>
      <p:ext uri="{BB962C8B-B14F-4D97-AF65-F5344CB8AC3E}">
        <p14:creationId xmlns:p14="http://schemas.microsoft.com/office/powerpoint/2010/main" val="252413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6ACF7919-9C2F-8DB1-873A-48352E360F21}"/>
              </a:ext>
            </a:extLst>
          </p:cNvPr>
          <p:cNvSpPr txBox="1">
            <a:spLocks/>
          </p:cNvSpPr>
          <p:nvPr/>
        </p:nvSpPr>
        <p:spPr>
          <a:xfrm>
            <a:off x="1019143" y="958533"/>
            <a:ext cx="10585253" cy="874598"/>
          </a:xfrm>
          <a:prstGeom prst="rect">
            <a:avLst/>
          </a:prstGeom>
        </p:spPr>
        <p:txBody>
          <a:bodyPr vert="horz" wrap="square" lIns="0" tIns="12700" rIns="0" bIns="0" rtlCol="0" anchor="b">
            <a:spAutoFit/>
          </a:bodyPr>
          <a:lstStyle>
            <a:lvl1pPr algn="l" defTabSz="914400" rtl="0" eaLnBrk="1" latinLnBrk="0" hangingPunct="1">
              <a:lnSpc>
                <a:spcPct val="90000"/>
              </a:lnSpc>
              <a:spcBef>
                <a:spcPct val="0"/>
              </a:spcBef>
              <a:buNone/>
              <a:defRPr sz="2800" b="1" i="0" kern="1200">
                <a:solidFill>
                  <a:srgbClr val="0255A0"/>
                </a:solidFill>
                <a:latin typeface="Aleo" panose="020F0502020204030203" pitchFamily="34" charset="77"/>
                <a:ea typeface="+mj-ea"/>
                <a:cs typeface="Arial" panose="020B0604020202020204" pitchFamily="34" charset="0"/>
              </a:defRPr>
            </a:lvl1pPr>
          </a:lstStyle>
          <a:p>
            <a:pPr marL="12700" marR="5080">
              <a:lnSpc>
                <a:spcPct val="100000"/>
              </a:lnSpc>
              <a:spcBef>
                <a:spcPts val="100"/>
              </a:spcBef>
            </a:pPr>
            <a:r>
              <a:rPr lang="en-US" dirty="0">
                <a:latin typeface="Calibri"/>
                <a:cs typeface="Calibri"/>
              </a:rPr>
              <a:t>Savings</a:t>
            </a:r>
            <a:r>
              <a:rPr lang="en-US" spc="-60" dirty="0">
                <a:latin typeface="Calibri"/>
                <a:cs typeface="Calibri"/>
              </a:rPr>
              <a:t> </a:t>
            </a:r>
            <a:r>
              <a:rPr lang="en-US" dirty="0">
                <a:latin typeface="Calibri"/>
                <a:cs typeface="Calibri"/>
              </a:rPr>
              <a:t>in</a:t>
            </a:r>
            <a:r>
              <a:rPr lang="en-US" spc="-45" dirty="0">
                <a:latin typeface="Calibri"/>
                <a:cs typeface="Calibri"/>
              </a:rPr>
              <a:t> </a:t>
            </a:r>
            <a:r>
              <a:rPr lang="en-US" dirty="0">
                <a:latin typeface="Calibri"/>
                <a:cs typeface="Calibri"/>
              </a:rPr>
              <a:t>Brands</a:t>
            </a:r>
            <a:r>
              <a:rPr lang="en-US" dirty="0"/>
              <a:t>:</a:t>
            </a:r>
            <a:r>
              <a:rPr lang="en-US" spc="-50" dirty="0"/>
              <a:t> </a:t>
            </a:r>
            <a:r>
              <a:rPr lang="en-US" b="0" dirty="0"/>
              <a:t>Why</a:t>
            </a:r>
            <a:r>
              <a:rPr lang="en-US" b="0" spc="-45" dirty="0"/>
              <a:t> </a:t>
            </a:r>
            <a:r>
              <a:rPr lang="en-US" b="0" dirty="0"/>
              <a:t>FDA</a:t>
            </a:r>
            <a:r>
              <a:rPr lang="en-US" b="0" spc="-45" dirty="0"/>
              <a:t> </a:t>
            </a:r>
            <a:r>
              <a:rPr lang="en-US" b="0" dirty="0"/>
              <a:t>approval</a:t>
            </a:r>
            <a:r>
              <a:rPr lang="en-US" b="0" spc="-50" dirty="0"/>
              <a:t> </a:t>
            </a:r>
            <a:r>
              <a:rPr lang="en-US" b="0" dirty="0"/>
              <a:t>is</a:t>
            </a:r>
            <a:r>
              <a:rPr lang="en-US" b="0" spc="-45" dirty="0"/>
              <a:t> </a:t>
            </a:r>
            <a:r>
              <a:rPr lang="en-US" b="0" dirty="0"/>
              <a:t>a</a:t>
            </a:r>
            <a:r>
              <a:rPr lang="en-US" b="0" spc="-45" dirty="0"/>
              <a:t> </a:t>
            </a:r>
            <a:r>
              <a:rPr lang="en-US" b="0" spc="-20" dirty="0"/>
              <a:t>weak </a:t>
            </a:r>
            <a:r>
              <a:rPr lang="en-US" b="0" dirty="0"/>
              <a:t>standard</a:t>
            </a:r>
            <a:r>
              <a:rPr lang="en-US" b="0" spc="-60" dirty="0"/>
              <a:t> </a:t>
            </a:r>
            <a:r>
              <a:rPr lang="en-US" b="0" dirty="0"/>
              <a:t>and</a:t>
            </a:r>
            <a:r>
              <a:rPr lang="en-US" b="0" spc="-50" dirty="0"/>
              <a:t> </a:t>
            </a:r>
            <a:r>
              <a:rPr lang="en-US" b="0" spc="-10" dirty="0"/>
              <a:t>comparative</a:t>
            </a:r>
            <a:r>
              <a:rPr lang="en-US" b="0" spc="-50" dirty="0"/>
              <a:t> </a:t>
            </a:r>
            <a:r>
              <a:rPr lang="en-US" b="0" spc="-10" dirty="0"/>
              <a:t>effectiveness</a:t>
            </a:r>
            <a:r>
              <a:rPr lang="en-US" b="0" spc="-50" dirty="0"/>
              <a:t> </a:t>
            </a:r>
            <a:r>
              <a:rPr lang="en-US" b="0" dirty="0"/>
              <a:t>is</a:t>
            </a:r>
            <a:r>
              <a:rPr lang="en-US" b="0" spc="-50" dirty="0"/>
              <a:t> </a:t>
            </a:r>
            <a:r>
              <a:rPr lang="en-US" b="0" spc="-10" dirty="0"/>
              <a:t>better</a:t>
            </a:r>
          </a:p>
        </p:txBody>
      </p:sp>
      <p:sp>
        <p:nvSpPr>
          <p:cNvPr id="6" name="object 6">
            <a:extLst>
              <a:ext uri="{FF2B5EF4-FFF2-40B4-BE49-F238E27FC236}">
                <a16:creationId xmlns:a16="http://schemas.microsoft.com/office/drawing/2014/main" id="{888AB1C5-58D5-5806-7171-0A4EC9E1DD84}"/>
              </a:ext>
            </a:extLst>
          </p:cNvPr>
          <p:cNvSpPr txBox="1"/>
          <p:nvPr/>
        </p:nvSpPr>
        <p:spPr>
          <a:xfrm>
            <a:off x="1019143" y="1934731"/>
            <a:ext cx="10181988" cy="743793"/>
          </a:xfrm>
          <a:prstGeom prst="rect">
            <a:avLst/>
          </a:prstGeom>
        </p:spPr>
        <p:txBody>
          <a:bodyPr vert="horz" wrap="square" lIns="0" tIns="6350" rIns="0" bIns="0" rtlCol="0">
            <a:spAutoFit/>
          </a:bodyPr>
          <a:lstStyle/>
          <a:p>
            <a:pPr marL="12700" marR="5080">
              <a:lnSpc>
                <a:spcPct val="102400"/>
              </a:lnSpc>
              <a:spcBef>
                <a:spcPts val="50"/>
              </a:spcBef>
            </a:pPr>
            <a:r>
              <a:rPr sz="1600" b="1" dirty="0">
                <a:latin typeface="Arial" panose="020B0604020202020204" pitchFamily="34" charset="0"/>
                <a:cs typeface="Arial" panose="020B0604020202020204" pitchFamily="34" charset="0"/>
              </a:rPr>
              <a:t>Clinical</a:t>
            </a:r>
            <a:r>
              <a:rPr sz="1600" b="1" spc="-35" dirty="0">
                <a:latin typeface="Arial" panose="020B0604020202020204" pitchFamily="34" charset="0"/>
                <a:cs typeface="Arial" panose="020B0604020202020204" pitchFamily="34" charset="0"/>
              </a:rPr>
              <a:t> </a:t>
            </a:r>
            <a:r>
              <a:rPr sz="1600" b="1" dirty="0">
                <a:latin typeface="Arial" panose="020B0604020202020204" pitchFamily="34" charset="0"/>
                <a:cs typeface="Arial" panose="020B0604020202020204" pitchFamily="34" charset="0"/>
              </a:rPr>
              <a:t>Insight</a:t>
            </a:r>
            <a:r>
              <a:rPr sz="1600" dirty="0">
                <a:latin typeface="Arial" panose="020B0604020202020204" pitchFamily="34" charset="0"/>
                <a:cs typeface="Arial" panose="020B0604020202020204" pitchFamily="34" charset="0"/>
              </a:rPr>
              <a:t>:</a:t>
            </a:r>
            <a:r>
              <a:rPr sz="1600" spc="-3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Diabetes</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is</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huge</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area</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of</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spend</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with</a:t>
            </a:r>
            <a:r>
              <a:rPr sz="1600" spc="-3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opportunity</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for</a:t>
            </a:r>
            <a:r>
              <a:rPr sz="1600" spc="-2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CER-</a:t>
            </a:r>
            <a:r>
              <a:rPr sz="1600" dirty="0">
                <a:latin typeface="Arial" panose="020B0604020202020204" pitchFamily="34" charset="0"/>
                <a:cs typeface="Arial" panose="020B0604020202020204" pitchFamily="34" charset="0"/>
              </a:rPr>
              <a:t>based</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utilization</a:t>
            </a:r>
            <a:r>
              <a:rPr sz="1600" spc="-2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management.</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The</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savings</a:t>
            </a:r>
            <a:r>
              <a:rPr sz="1600" spc="-2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calculation </a:t>
            </a:r>
            <a:r>
              <a:rPr sz="1600" dirty="0">
                <a:latin typeface="Arial" panose="020B0604020202020204" pitchFamily="34" charset="0"/>
                <a:cs typeface="Arial" panose="020B0604020202020204" pitchFamily="34" charset="0"/>
              </a:rPr>
              <a:t>assumes</a:t>
            </a:r>
            <a:r>
              <a:rPr sz="1600" spc="-3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70%</a:t>
            </a:r>
            <a:r>
              <a:rPr sz="1600" spc="-2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conversion</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rate</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when</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switching</a:t>
            </a:r>
            <a:r>
              <a:rPr sz="1600" spc="-3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from</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one</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class</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to</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another</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based</a:t>
            </a:r>
            <a:r>
              <a:rPr sz="1600" spc="-3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on</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actual</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client</a:t>
            </a:r>
            <a:r>
              <a:rPr sz="1600" spc="-2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experience</a:t>
            </a:r>
            <a:r>
              <a:rPr lang="en-US" sz="1600" spc="-10" dirty="0">
                <a:latin typeface="Arial" panose="020B0604020202020204" pitchFamily="34" charset="0"/>
                <a:cs typeface="Arial" panose="020B0604020202020204" pitchFamily="34" charset="0"/>
              </a:rPr>
              <a:t> s</a:t>
            </a:r>
            <a:r>
              <a:rPr sz="1600" dirty="0">
                <a:latin typeface="Arial" panose="020B0604020202020204" pitchFamily="34" charset="0"/>
                <a:cs typeface="Arial" panose="020B0604020202020204" pitchFamily="34" charset="0"/>
              </a:rPr>
              <a:t>witches</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within</a:t>
            </a:r>
            <a:r>
              <a:rPr sz="1600" spc="-2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class</a:t>
            </a:r>
            <a:endParaRPr sz="1600" dirty="0">
              <a:latin typeface="Arial" panose="020B0604020202020204" pitchFamily="34" charset="0"/>
              <a:cs typeface="Arial" panose="020B0604020202020204" pitchFamily="34" charset="0"/>
            </a:endParaRPr>
          </a:p>
        </p:txBody>
      </p:sp>
      <p:pic>
        <p:nvPicPr>
          <p:cNvPr id="7" name="object 21">
            <a:extLst>
              <a:ext uri="{FF2B5EF4-FFF2-40B4-BE49-F238E27FC236}">
                <a16:creationId xmlns:a16="http://schemas.microsoft.com/office/drawing/2014/main" id="{C462018C-94A6-4C2E-EDD3-69063ECEFBCB}"/>
              </a:ext>
            </a:extLst>
          </p:cNvPr>
          <p:cNvPicPr/>
          <p:nvPr/>
        </p:nvPicPr>
        <p:blipFill>
          <a:blip r:embed="rId3" cstate="print"/>
          <a:stretch>
            <a:fillRect/>
          </a:stretch>
        </p:blipFill>
        <p:spPr>
          <a:xfrm>
            <a:off x="1019143" y="2739714"/>
            <a:ext cx="4569388" cy="3890012"/>
          </a:xfrm>
          <a:prstGeom prst="rect">
            <a:avLst/>
          </a:prstGeom>
        </p:spPr>
      </p:pic>
      <p:sp>
        <p:nvSpPr>
          <p:cNvPr id="8" name="object 20">
            <a:extLst>
              <a:ext uri="{FF2B5EF4-FFF2-40B4-BE49-F238E27FC236}">
                <a16:creationId xmlns:a16="http://schemas.microsoft.com/office/drawing/2014/main" id="{2234AC70-B438-3120-F3AE-FE5488BABA24}"/>
              </a:ext>
            </a:extLst>
          </p:cNvPr>
          <p:cNvSpPr txBox="1"/>
          <p:nvPr/>
        </p:nvSpPr>
        <p:spPr>
          <a:xfrm>
            <a:off x="7058774" y="2797761"/>
            <a:ext cx="4571278" cy="782265"/>
          </a:xfrm>
          <a:prstGeom prst="rect">
            <a:avLst/>
          </a:prstGeom>
        </p:spPr>
        <p:txBody>
          <a:bodyPr vert="horz" wrap="square" lIns="0" tIns="12700" rIns="0" bIns="0" rtlCol="0">
            <a:spAutoFit/>
          </a:bodyPr>
          <a:lstStyle/>
          <a:p>
            <a:pPr marL="27940">
              <a:lnSpc>
                <a:spcPct val="100000"/>
              </a:lnSpc>
              <a:spcBef>
                <a:spcPts val="100"/>
              </a:spcBef>
            </a:pPr>
            <a:r>
              <a:rPr sz="1000" b="1" dirty="0">
                <a:latin typeface="Calibri"/>
                <a:cs typeface="Calibri"/>
              </a:rPr>
              <a:t>Graph</a:t>
            </a:r>
            <a:r>
              <a:rPr sz="1000" b="1" spc="-40" dirty="0">
                <a:latin typeface="Calibri"/>
                <a:cs typeface="Calibri"/>
              </a:rPr>
              <a:t> </a:t>
            </a:r>
            <a:r>
              <a:rPr sz="1000" b="1" spc="-10" dirty="0">
                <a:latin typeface="Calibri"/>
                <a:cs typeface="Calibri"/>
              </a:rPr>
              <a:t>Legend</a:t>
            </a:r>
            <a:endParaRPr sz="1000" dirty="0">
              <a:latin typeface="Calibri"/>
              <a:cs typeface="Calibri"/>
            </a:endParaRPr>
          </a:p>
          <a:p>
            <a:pPr marL="27940">
              <a:lnSpc>
                <a:spcPct val="100000"/>
              </a:lnSpc>
            </a:pPr>
            <a:r>
              <a:rPr sz="1000" i="1" dirty="0">
                <a:latin typeface="Calibri"/>
                <a:cs typeface="Calibri"/>
              </a:rPr>
              <a:t>Bubble</a:t>
            </a:r>
            <a:r>
              <a:rPr sz="1000" i="1" spc="-25" dirty="0">
                <a:latin typeface="Calibri"/>
                <a:cs typeface="Calibri"/>
              </a:rPr>
              <a:t> </a:t>
            </a:r>
            <a:r>
              <a:rPr sz="1000" i="1" dirty="0">
                <a:latin typeface="Calibri"/>
                <a:cs typeface="Calibri"/>
              </a:rPr>
              <a:t>size</a:t>
            </a:r>
            <a:r>
              <a:rPr sz="1000" i="1" spc="-15" dirty="0">
                <a:latin typeface="Calibri"/>
                <a:cs typeface="Calibri"/>
              </a:rPr>
              <a:t> </a:t>
            </a:r>
            <a:r>
              <a:rPr sz="1000" i="1" spc="-10" dirty="0">
                <a:latin typeface="Calibri"/>
                <a:cs typeface="Calibri"/>
              </a:rPr>
              <a:t>represents</a:t>
            </a:r>
            <a:r>
              <a:rPr sz="1000" i="1" spc="-15" dirty="0">
                <a:latin typeface="Calibri"/>
                <a:cs typeface="Calibri"/>
              </a:rPr>
              <a:t> </a:t>
            </a:r>
            <a:r>
              <a:rPr sz="1000" i="1" dirty="0">
                <a:latin typeface="Calibri"/>
                <a:cs typeface="Calibri"/>
              </a:rPr>
              <a:t>relative</a:t>
            </a:r>
            <a:r>
              <a:rPr sz="1000" i="1" spc="-15" dirty="0">
                <a:latin typeface="Calibri"/>
                <a:cs typeface="Calibri"/>
              </a:rPr>
              <a:t> </a:t>
            </a:r>
            <a:r>
              <a:rPr sz="1000" i="1" dirty="0">
                <a:latin typeface="Calibri"/>
                <a:cs typeface="Calibri"/>
              </a:rPr>
              <a:t>utilization.</a:t>
            </a:r>
            <a:r>
              <a:rPr sz="1000" i="1" spc="-10" dirty="0">
                <a:latin typeface="Calibri"/>
                <a:cs typeface="Calibri"/>
              </a:rPr>
              <a:t> </a:t>
            </a:r>
            <a:r>
              <a:rPr sz="1000" i="1" dirty="0">
                <a:latin typeface="Calibri"/>
                <a:cs typeface="Calibri"/>
              </a:rPr>
              <a:t>Outlined</a:t>
            </a:r>
            <a:r>
              <a:rPr sz="1000" i="1" spc="-15" dirty="0">
                <a:latin typeface="Calibri"/>
                <a:cs typeface="Calibri"/>
              </a:rPr>
              <a:t> </a:t>
            </a:r>
            <a:r>
              <a:rPr sz="1000" i="1" dirty="0">
                <a:latin typeface="Calibri"/>
                <a:cs typeface="Calibri"/>
              </a:rPr>
              <a:t>bubble</a:t>
            </a:r>
            <a:r>
              <a:rPr sz="1000" i="1" spc="-15" dirty="0">
                <a:latin typeface="Calibri"/>
                <a:cs typeface="Calibri"/>
              </a:rPr>
              <a:t> </a:t>
            </a:r>
            <a:r>
              <a:rPr sz="1000" i="1" spc="-10" dirty="0">
                <a:latin typeface="Calibri"/>
                <a:cs typeface="Calibri"/>
              </a:rPr>
              <a:t>represents</a:t>
            </a:r>
            <a:r>
              <a:rPr sz="1000" i="1" spc="-15" dirty="0">
                <a:latin typeface="Calibri"/>
                <a:cs typeface="Calibri"/>
              </a:rPr>
              <a:t> </a:t>
            </a:r>
            <a:r>
              <a:rPr sz="1000" i="1" dirty="0">
                <a:latin typeface="Calibri"/>
                <a:cs typeface="Calibri"/>
              </a:rPr>
              <a:t>no</a:t>
            </a:r>
            <a:r>
              <a:rPr sz="1000" i="1" spc="-10" dirty="0">
                <a:latin typeface="Calibri"/>
                <a:cs typeface="Calibri"/>
              </a:rPr>
              <a:t> utilization.</a:t>
            </a:r>
            <a:endParaRPr sz="1000" dirty="0">
              <a:latin typeface="Calibri"/>
              <a:cs typeface="Calibri"/>
            </a:endParaRPr>
          </a:p>
          <a:p>
            <a:pPr marL="119380" indent="-106680">
              <a:lnSpc>
                <a:spcPct val="100000"/>
              </a:lnSpc>
              <a:buFont typeface="Arial"/>
              <a:buChar char="●"/>
              <a:tabLst>
                <a:tab pos="119380" algn="l"/>
              </a:tabLst>
            </a:pPr>
            <a:r>
              <a:rPr sz="1000" dirty="0">
                <a:latin typeface="Calibri"/>
                <a:cs typeface="Calibri"/>
              </a:rPr>
              <a:t>Red:</a:t>
            </a:r>
            <a:r>
              <a:rPr sz="1000" spc="-40" dirty="0">
                <a:latin typeface="Calibri"/>
                <a:cs typeface="Calibri"/>
              </a:rPr>
              <a:t> </a:t>
            </a:r>
            <a:r>
              <a:rPr sz="1000" dirty="0">
                <a:latin typeface="Calibri"/>
                <a:cs typeface="Calibri"/>
              </a:rPr>
              <a:t>Low</a:t>
            </a:r>
            <a:r>
              <a:rPr sz="1000" spc="-25" dirty="0">
                <a:latin typeface="Calibri"/>
                <a:cs typeface="Calibri"/>
              </a:rPr>
              <a:t> </a:t>
            </a:r>
            <a:r>
              <a:rPr sz="1000" dirty="0">
                <a:latin typeface="Calibri"/>
                <a:cs typeface="Calibri"/>
              </a:rPr>
              <a:t>value</a:t>
            </a:r>
            <a:r>
              <a:rPr sz="1000" spc="-30" dirty="0">
                <a:latin typeface="Calibri"/>
                <a:cs typeface="Calibri"/>
              </a:rPr>
              <a:t> </a:t>
            </a:r>
            <a:r>
              <a:rPr sz="1000" dirty="0">
                <a:latin typeface="Calibri"/>
                <a:cs typeface="Calibri"/>
              </a:rPr>
              <a:t>drugs</a:t>
            </a:r>
            <a:r>
              <a:rPr sz="1000" spc="-25" dirty="0">
                <a:latin typeface="Calibri"/>
                <a:cs typeface="Calibri"/>
              </a:rPr>
              <a:t> </a:t>
            </a:r>
            <a:r>
              <a:rPr sz="1000" dirty="0">
                <a:latin typeface="Calibri"/>
                <a:cs typeface="Calibri"/>
              </a:rPr>
              <a:t>with</a:t>
            </a:r>
            <a:r>
              <a:rPr sz="1000" spc="-25" dirty="0">
                <a:latin typeface="Calibri"/>
                <a:cs typeface="Calibri"/>
              </a:rPr>
              <a:t> </a:t>
            </a:r>
            <a:r>
              <a:rPr sz="1000" dirty="0">
                <a:latin typeface="Calibri"/>
                <a:cs typeface="Calibri"/>
              </a:rPr>
              <a:t>spend</a:t>
            </a:r>
            <a:r>
              <a:rPr sz="1000" spc="-30" dirty="0">
                <a:latin typeface="Calibri"/>
                <a:cs typeface="Calibri"/>
              </a:rPr>
              <a:t> </a:t>
            </a:r>
            <a:r>
              <a:rPr sz="1000" dirty="0">
                <a:latin typeface="Calibri"/>
                <a:cs typeface="Calibri"/>
              </a:rPr>
              <a:t>(high</a:t>
            </a:r>
            <a:r>
              <a:rPr sz="1000" spc="-25" dirty="0">
                <a:latin typeface="Calibri"/>
                <a:cs typeface="Calibri"/>
              </a:rPr>
              <a:t> </a:t>
            </a:r>
            <a:r>
              <a:rPr sz="1000" dirty="0">
                <a:latin typeface="Calibri"/>
                <a:cs typeface="Calibri"/>
              </a:rPr>
              <a:t>savings</a:t>
            </a:r>
            <a:r>
              <a:rPr sz="1000" spc="-25" dirty="0">
                <a:latin typeface="Calibri"/>
                <a:cs typeface="Calibri"/>
              </a:rPr>
              <a:t> </a:t>
            </a:r>
            <a:r>
              <a:rPr sz="1000" spc="-10" dirty="0">
                <a:latin typeface="Calibri"/>
                <a:cs typeface="Calibri"/>
              </a:rPr>
              <a:t>possible)</a:t>
            </a:r>
            <a:endParaRPr sz="1000" dirty="0">
              <a:latin typeface="Calibri"/>
              <a:cs typeface="Calibri"/>
            </a:endParaRPr>
          </a:p>
          <a:p>
            <a:pPr marL="119380" indent="-106680">
              <a:lnSpc>
                <a:spcPct val="100000"/>
              </a:lnSpc>
              <a:buFont typeface="Arial"/>
              <a:buChar char="●"/>
              <a:tabLst>
                <a:tab pos="119380" algn="l"/>
              </a:tabLst>
            </a:pPr>
            <a:r>
              <a:rPr sz="1000" spc="-10" dirty="0">
                <a:latin typeface="Calibri"/>
                <a:cs typeface="Calibri"/>
              </a:rPr>
              <a:t>Yellow:</a:t>
            </a:r>
            <a:r>
              <a:rPr sz="1000" spc="-15" dirty="0">
                <a:latin typeface="Calibri"/>
                <a:cs typeface="Calibri"/>
              </a:rPr>
              <a:t> </a:t>
            </a:r>
            <a:r>
              <a:rPr sz="1000" dirty="0">
                <a:latin typeface="Calibri"/>
                <a:cs typeface="Calibri"/>
              </a:rPr>
              <a:t>High</a:t>
            </a:r>
            <a:r>
              <a:rPr sz="1000" spc="-15" dirty="0">
                <a:latin typeface="Calibri"/>
                <a:cs typeface="Calibri"/>
              </a:rPr>
              <a:t> </a:t>
            </a:r>
            <a:r>
              <a:rPr sz="1000" dirty="0">
                <a:latin typeface="Calibri"/>
                <a:cs typeface="Calibri"/>
              </a:rPr>
              <a:t>Cost</a:t>
            </a:r>
            <a:r>
              <a:rPr sz="1000" spc="-15" dirty="0">
                <a:latin typeface="Calibri"/>
                <a:cs typeface="Calibri"/>
              </a:rPr>
              <a:t> </a:t>
            </a:r>
            <a:r>
              <a:rPr sz="1000" spc="-10" dirty="0">
                <a:latin typeface="Calibri"/>
                <a:cs typeface="Calibri"/>
              </a:rPr>
              <a:t>medications</a:t>
            </a:r>
            <a:r>
              <a:rPr sz="1000" spc="-15" dirty="0">
                <a:latin typeface="Calibri"/>
                <a:cs typeface="Calibri"/>
              </a:rPr>
              <a:t> </a:t>
            </a:r>
            <a:r>
              <a:rPr sz="1000" dirty="0">
                <a:latin typeface="Calibri"/>
                <a:cs typeface="Calibri"/>
              </a:rPr>
              <a:t>(some</a:t>
            </a:r>
            <a:r>
              <a:rPr sz="1000" spc="-15" dirty="0">
                <a:latin typeface="Calibri"/>
                <a:cs typeface="Calibri"/>
              </a:rPr>
              <a:t> </a:t>
            </a:r>
            <a:r>
              <a:rPr sz="1000" dirty="0">
                <a:latin typeface="Calibri"/>
                <a:cs typeface="Calibri"/>
              </a:rPr>
              <a:t>savings</a:t>
            </a:r>
            <a:r>
              <a:rPr sz="1000" spc="-10" dirty="0">
                <a:latin typeface="Calibri"/>
                <a:cs typeface="Calibri"/>
              </a:rPr>
              <a:t> possible)</a:t>
            </a:r>
            <a:endParaRPr sz="1000" dirty="0">
              <a:latin typeface="Calibri"/>
              <a:cs typeface="Calibri"/>
            </a:endParaRPr>
          </a:p>
          <a:p>
            <a:pPr marL="119380" indent="-106680">
              <a:lnSpc>
                <a:spcPct val="100000"/>
              </a:lnSpc>
              <a:buFont typeface="Arial"/>
              <a:buChar char="●"/>
              <a:tabLst>
                <a:tab pos="119380" algn="l"/>
              </a:tabLst>
            </a:pPr>
            <a:r>
              <a:rPr sz="1000" dirty="0">
                <a:latin typeface="Calibri"/>
                <a:cs typeface="Calibri"/>
              </a:rPr>
              <a:t>Green:</a:t>
            </a:r>
            <a:r>
              <a:rPr sz="1000" spc="-25" dirty="0">
                <a:latin typeface="Calibri"/>
                <a:cs typeface="Calibri"/>
              </a:rPr>
              <a:t> </a:t>
            </a:r>
            <a:r>
              <a:rPr sz="1000" dirty="0">
                <a:latin typeface="Calibri"/>
                <a:cs typeface="Calibri"/>
              </a:rPr>
              <a:t>High</a:t>
            </a:r>
            <a:r>
              <a:rPr sz="1000" spc="-25" dirty="0">
                <a:latin typeface="Calibri"/>
                <a:cs typeface="Calibri"/>
              </a:rPr>
              <a:t> </a:t>
            </a:r>
            <a:r>
              <a:rPr sz="1000" spc="-10" dirty="0">
                <a:latin typeface="Calibri"/>
                <a:cs typeface="Calibri"/>
              </a:rPr>
              <a:t>Value</a:t>
            </a:r>
            <a:r>
              <a:rPr sz="1000" spc="-25" dirty="0">
                <a:latin typeface="Calibri"/>
                <a:cs typeface="Calibri"/>
              </a:rPr>
              <a:t> </a:t>
            </a:r>
            <a:r>
              <a:rPr sz="1000" spc="-10" dirty="0">
                <a:latin typeface="Calibri"/>
                <a:cs typeface="Calibri"/>
              </a:rPr>
              <a:t>medications</a:t>
            </a:r>
            <a:endParaRPr sz="1000" dirty="0">
              <a:latin typeface="Calibri"/>
              <a:cs typeface="Calibri"/>
            </a:endParaRPr>
          </a:p>
        </p:txBody>
      </p:sp>
      <p:sp>
        <p:nvSpPr>
          <p:cNvPr id="9" name="object 8">
            <a:extLst>
              <a:ext uri="{FF2B5EF4-FFF2-40B4-BE49-F238E27FC236}">
                <a16:creationId xmlns:a16="http://schemas.microsoft.com/office/drawing/2014/main" id="{2D5D03AE-E9A7-BD05-4A55-A2089ED8F9C8}"/>
              </a:ext>
            </a:extLst>
          </p:cNvPr>
          <p:cNvSpPr/>
          <p:nvPr/>
        </p:nvSpPr>
        <p:spPr>
          <a:xfrm>
            <a:off x="7160627" y="5298630"/>
            <a:ext cx="4040504" cy="708025"/>
          </a:xfrm>
          <a:custGeom>
            <a:avLst/>
            <a:gdLst/>
            <a:ahLst/>
            <a:cxnLst/>
            <a:rect l="l" t="t" r="r" b="b"/>
            <a:pathLst>
              <a:path w="4040504" h="708025">
                <a:moveTo>
                  <a:pt x="4040099" y="707999"/>
                </a:moveTo>
                <a:lnTo>
                  <a:pt x="0" y="707999"/>
                </a:lnTo>
                <a:lnTo>
                  <a:pt x="0" y="0"/>
                </a:lnTo>
                <a:lnTo>
                  <a:pt x="4040099" y="0"/>
                </a:lnTo>
                <a:lnTo>
                  <a:pt x="4040099" y="707999"/>
                </a:lnTo>
                <a:close/>
              </a:path>
            </a:pathLst>
          </a:custGeom>
          <a:solidFill>
            <a:srgbClr val="D9EAD3"/>
          </a:solidFill>
        </p:spPr>
        <p:txBody>
          <a:bodyPr wrap="square" lIns="0" tIns="0" rIns="0" bIns="0" rtlCol="0"/>
          <a:lstStyle/>
          <a:p>
            <a:endParaRPr/>
          </a:p>
        </p:txBody>
      </p:sp>
      <p:sp>
        <p:nvSpPr>
          <p:cNvPr id="10" name="object 9">
            <a:extLst>
              <a:ext uri="{FF2B5EF4-FFF2-40B4-BE49-F238E27FC236}">
                <a16:creationId xmlns:a16="http://schemas.microsoft.com/office/drawing/2014/main" id="{2C1679FE-81CF-8678-24F3-C31596DC2183}"/>
              </a:ext>
            </a:extLst>
          </p:cNvPr>
          <p:cNvSpPr txBox="1"/>
          <p:nvPr/>
        </p:nvSpPr>
        <p:spPr>
          <a:xfrm>
            <a:off x="8762347" y="5359464"/>
            <a:ext cx="836930" cy="39116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$2.8M</a:t>
            </a:r>
            <a:endParaRPr sz="2400">
              <a:latin typeface="Calibri"/>
              <a:cs typeface="Calibri"/>
            </a:endParaRPr>
          </a:p>
        </p:txBody>
      </p:sp>
      <p:sp>
        <p:nvSpPr>
          <p:cNvPr id="11" name="object 10">
            <a:extLst>
              <a:ext uri="{FF2B5EF4-FFF2-40B4-BE49-F238E27FC236}">
                <a16:creationId xmlns:a16="http://schemas.microsoft.com/office/drawing/2014/main" id="{831F9B08-CE13-9D38-5CFE-3111AD7F21AD}"/>
              </a:ext>
            </a:extLst>
          </p:cNvPr>
          <p:cNvSpPr txBox="1"/>
          <p:nvPr/>
        </p:nvSpPr>
        <p:spPr>
          <a:xfrm>
            <a:off x="7670279" y="5726494"/>
            <a:ext cx="302069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est.</a:t>
            </a:r>
            <a:r>
              <a:rPr sz="1400" spc="-40" dirty="0">
                <a:latin typeface="Calibri"/>
                <a:cs typeface="Calibri"/>
              </a:rPr>
              <a:t> </a:t>
            </a:r>
            <a:r>
              <a:rPr sz="1400" dirty="0">
                <a:latin typeface="Calibri"/>
                <a:cs typeface="Calibri"/>
              </a:rPr>
              <a:t>savings</a:t>
            </a:r>
            <a:r>
              <a:rPr sz="1400" spc="-35" dirty="0">
                <a:latin typeface="Calibri"/>
                <a:cs typeface="Calibri"/>
              </a:rPr>
              <a:t> </a:t>
            </a:r>
            <a:r>
              <a:rPr sz="1400" dirty="0">
                <a:latin typeface="Calibri"/>
                <a:cs typeface="Calibri"/>
              </a:rPr>
              <a:t>with</a:t>
            </a:r>
            <a:r>
              <a:rPr sz="1400" spc="-35" dirty="0">
                <a:latin typeface="Calibri"/>
                <a:cs typeface="Calibri"/>
              </a:rPr>
              <a:t> </a:t>
            </a:r>
            <a:r>
              <a:rPr sz="1400" dirty="0">
                <a:latin typeface="Calibri"/>
                <a:cs typeface="Calibri"/>
              </a:rPr>
              <a:t>higher</a:t>
            </a:r>
            <a:r>
              <a:rPr sz="1400" spc="-35" dirty="0">
                <a:latin typeface="Calibri"/>
                <a:cs typeface="Calibri"/>
              </a:rPr>
              <a:t> </a:t>
            </a:r>
            <a:r>
              <a:rPr sz="1400" dirty="0">
                <a:latin typeface="Calibri"/>
                <a:cs typeface="Calibri"/>
              </a:rPr>
              <a:t>value</a:t>
            </a:r>
            <a:r>
              <a:rPr sz="1400" spc="-35" dirty="0">
                <a:latin typeface="Calibri"/>
                <a:cs typeface="Calibri"/>
              </a:rPr>
              <a:t> </a:t>
            </a:r>
            <a:r>
              <a:rPr sz="1400" spc="-10" dirty="0">
                <a:latin typeface="Calibri"/>
                <a:cs typeface="Calibri"/>
              </a:rPr>
              <a:t>alternatives</a:t>
            </a:r>
            <a:endParaRPr sz="1400">
              <a:latin typeface="Calibri"/>
              <a:cs typeface="Calibri"/>
            </a:endParaRPr>
          </a:p>
        </p:txBody>
      </p:sp>
      <p:sp>
        <p:nvSpPr>
          <p:cNvPr id="13" name="object 11">
            <a:extLst>
              <a:ext uri="{FF2B5EF4-FFF2-40B4-BE49-F238E27FC236}">
                <a16:creationId xmlns:a16="http://schemas.microsoft.com/office/drawing/2014/main" id="{9F208E15-2694-B08D-C2F8-A36DBA1C376B}"/>
              </a:ext>
            </a:extLst>
          </p:cNvPr>
          <p:cNvSpPr/>
          <p:nvPr/>
        </p:nvSpPr>
        <p:spPr>
          <a:xfrm>
            <a:off x="7160627" y="4458255"/>
            <a:ext cx="4040504" cy="708025"/>
          </a:xfrm>
          <a:custGeom>
            <a:avLst/>
            <a:gdLst/>
            <a:ahLst/>
            <a:cxnLst/>
            <a:rect l="l" t="t" r="r" b="b"/>
            <a:pathLst>
              <a:path w="4040504" h="708025">
                <a:moveTo>
                  <a:pt x="4040099" y="707999"/>
                </a:moveTo>
                <a:lnTo>
                  <a:pt x="0" y="707999"/>
                </a:lnTo>
                <a:lnTo>
                  <a:pt x="0" y="0"/>
                </a:lnTo>
                <a:lnTo>
                  <a:pt x="4040099" y="0"/>
                </a:lnTo>
                <a:lnTo>
                  <a:pt x="4040099" y="707999"/>
                </a:lnTo>
                <a:close/>
              </a:path>
            </a:pathLst>
          </a:custGeom>
          <a:solidFill>
            <a:srgbClr val="EEEEEE"/>
          </a:solidFill>
        </p:spPr>
        <p:txBody>
          <a:bodyPr wrap="square" lIns="0" tIns="0" rIns="0" bIns="0" rtlCol="0"/>
          <a:lstStyle/>
          <a:p>
            <a:endParaRPr/>
          </a:p>
        </p:txBody>
      </p:sp>
      <p:sp>
        <p:nvSpPr>
          <p:cNvPr id="14" name="object 12">
            <a:extLst>
              <a:ext uri="{FF2B5EF4-FFF2-40B4-BE49-F238E27FC236}">
                <a16:creationId xmlns:a16="http://schemas.microsoft.com/office/drawing/2014/main" id="{0EEE15B9-087A-0E7C-DC77-B2DED7AF8486}"/>
              </a:ext>
            </a:extLst>
          </p:cNvPr>
          <p:cNvSpPr txBox="1"/>
          <p:nvPr/>
        </p:nvSpPr>
        <p:spPr>
          <a:xfrm>
            <a:off x="7946803" y="4519088"/>
            <a:ext cx="2628265" cy="605790"/>
          </a:xfrm>
          <a:prstGeom prst="rect">
            <a:avLst/>
          </a:prstGeom>
        </p:spPr>
        <p:txBody>
          <a:bodyPr vert="horz" wrap="square" lIns="0" tIns="12700" rIns="0" bIns="0" rtlCol="0">
            <a:spAutoFit/>
          </a:bodyPr>
          <a:lstStyle/>
          <a:p>
            <a:pPr marL="833119">
              <a:lnSpc>
                <a:spcPct val="100000"/>
              </a:lnSpc>
              <a:spcBef>
                <a:spcPts val="100"/>
              </a:spcBef>
            </a:pPr>
            <a:r>
              <a:rPr sz="2400" spc="-10" dirty="0">
                <a:latin typeface="Calibri"/>
                <a:cs typeface="Calibri"/>
              </a:rPr>
              <a:t>$4.4M</a:t>
            </a:r>
            <a:endParaRPr sz="2400">
              <a:latin typeface="Calibri"/>
              <a:cs typeface="Calibri"/>
            </a:endParaRPr>
          </a:p>
          <a:p>
            <a:pPr marL="12700">
              <a:lnSpc>
                <a:spcPct val="100000"/>
              </a:lnSpc>
              <a:spcBef>
                <a:spcPts val="10"/>
              </a:spcBef>
            </a:pPr>
            <a:r>
              <a:rPr sz="1400" spc="-10" dirty="0">
                <a:latin typeface="Calibri"/>
                <a:cs typeface="Calibri"/>
              </a:rPr>
              <a:t>12-</a:t>
            </a:r>
            <a:r>
              <a:rPr sz="1400" dirty="0">
                <a:latin typeface="Calibri"/>
                <a:cs typeface="Calibri"/>
              </a:rPr>
              <a:t>month</a:t>
            </a:r>
            <a:r>
              <a:rPr sz="1400" spc="-20" dirty="0">
                <a:latin typeface="Calibri"/>
                <a:cs typeface="Calibri"/>
              </a:rPr>
              <a:t> </a:t>
            </a:r>
            <a:r>
              <a:rPr sz="1400" dirty="0">
                <a:latin typeface="Calibri"/>
                <a:cs typeface="Calibri"/>
              </a:rPr>
              <a:t>spend</a:t>
            </a:r>
            <a:r>
              <a:rPr sz="1400" spc="-20" dirty="0">
                <a:latin typeface="Calibri"/>
                <a:cs typeface="Calibri"/>
              </a:rPr>
              <a:t> </a:t>
            </a:r>
            <a:r>
              <a:rPr sz="1400" dirty="0">
                <a:latin typeface="Calibri"/>
                <a:cs typeface="Calibri"/>
              </a:rPr>
              <a:t>on</a:t>
            </a:r>
            <a:r>
              <a:rPr sz="1400" spc="-20" dirty="0">
                <a:latin typeface="Calibri"/>
                <a:cs typeface="Calibri"/>
              </a:rPr>
              <a:t> </a:t>
            </a:r>
            <a:r>
              <a:rPr sz="1400" spc="-10" dirty="0">
                <a:latin typeface="Calibri"/>
                <a:cs typeface="Calibri"/>
              </a:rPr>
              <a:t>Type</a:t>
            </a:r>
            <a:r>
              <a:rPr sz="1400" spc="-20" dirty="0">
                <a:latin typeface="Calibri"/>
                <a:cs typeface="Calibri"/>
              </a:rPr>
              <a:t> </a:t>
            </a:r>
            <a:r>
              <a:rPr sz="1400" dirty="0">
                <a:latin typeface="Calibri"/>
                <a:cs typeface="Calibri"/>
              </a:rPr>
              <a:t>2</a:t>
            </a:r>
            <a:r>
              <a:rPr sz="1400" spc="-20" dirty="0">
                <a:latin typeface="Calibri"/>
                <a:cs typeface="Calibri"/>
              </a:rPr>
              <a:t> </a:t>
            </a:r>
            <a:r>
              <a:rPr sz="1400" spc="-10" dirty="0">
                <a:latin typeface="Calibri"/>
                <a:cs typeface="Calibri"/>
              </a:rPr>
              <a:t>Diabetes</a:t>
            </a:r>
            <a:endParaRPr sz="1400">
              <a:latin typeface="Calibri"/>
              <a:cs typeface="Calibri"/>
            </a:endParaRPr>
          </a:p>
        </p:txBody>
      </p:sp>
      <p:sp>
        <p:nvSpPr>
          <p:cNvPr id="15" name="object 13">
            <a:extLst>
              <a:ext uri="{FF2B5EF4-FFF2-40B4-BE49-F238E27FC236}">
                <a16:creationId xmlns:a16="http://schemas.microsoft.com/office/drawing/2014/main" id="{630920CC-48C4-FA55-B22E-B7C57D880C17}"/>
              </a:ext>
            </a:extLst>
          </p:cNvPr>
          <p:cNvSpPr txBox="1"/>
          <p:nvPr/>
        </p:nvSpPr>
        <p:spPr>
          <a:xfrm>
            <a:off x="9277103" y="3785230"/>
            <a:ext cx="1924050" cy="580390"/>
          </a:xfrm>
          <a:prstGeom prst="rect">
            <a:avLst/>
          </a:prstGeom>
          <a:solidFill>
            <a:srgbClr val="EEEEEE"/>
          </a:solidFill>
        </p:spPr>
        <p:txBody>
          <a:bodyPr vert="horz" wrap="square" lIns="0" tIns="76200" rIns="0" bIns="0" rtlCol="0">
            <a:spAutoFit/>
          </a:bodyPr>
          <a:lstStyle/>
          <a:p>
            <a:pPr algn="ctr">
              <a:lnSpc>
                <a:spcPct val="100000"/>
              </a:lnSpc>
              <a:spcBef>
                <a:spcPts val="600"/>
              </a:spcBef>
            </a:pPr>
            <a:r>
              <a:rPr sz="1800" b="1" spc="-10" dirty="0">
                <a:latin typeface="Calibri"/>
                <a:cs typeface="Calibri"/>
              </a:rPr>
              <a:t>$9.3K</a:t>
            </a:r>
            <a:endParaRPr sz="1800">
              <a:latin typeface="Calibri"/>
              <a:cs typeface="Calibri"/>
            </a:endParaRPr>
          </a:p>
          <a:p>
            <a:pPr algn="ctr">
              <a:lnSpc>
                <a:spcPct val="100000"/>
              </a:lnSpc>
              <a:spcBef>
                <a:spcPts val="35"/>
              </a:spcBef>
            </a:pPr>
            <a:r>
              <a:rPr sz="1400" spc="-10" dirty="0">
                <a:latin typeface="Calibri"/>
                <a:cs typeface="Calibri"/>
              </a:rPr>
              <a:t>savings/member</a:t>
            </a:r>
            <a:endParaRPr sz="1400">
              <a:latin typeface="Calibri"/>
              <a:cs typeface="Calibri"/>
            </a:endParaRPr>
          </a:p>
        </p:txBody>
      </p:sp>
      <p:sp>
        <p:nvSpPr>
          <p:cNvPr id="16" name="object 14">
            <a:extLst>
              <a:ext uri="{FF2B5EF4-FFF2-40B4-BE49-F238E27FC236}">
                <a16:creationId xmlns:a16="http://schemas.microsoft.com/office/drawing/2014/main" id="{90349966-F460-63C4-7FC2-67171C9F8EA7}"/>
              </a:ext>
            </a:extLst>
          </p:cNvPr>
          <p:cNvSpPr txBox="1"/>
          <p:nvPr/>
        </p:nvSpPr>
        <p:spPr>
          <a:xfrm>
            <a:off x="7159328" y="3785218"/>
            <a:ext cx="1924050" cy="580390"/>
          </a:xfrm>
          <a:prstGeom prst="rect">
            <a:avLst/>
          </a:prstGeom>
          <a:solidFill>
            <a:srgbClr val="EEEEEE"/>
          </a:solidFill>
        </p:spPr>
        <p:txBody>
          <a:bodyPr vert="horz" wrap="square" lIns="0" tIns="76200" rIns="0" bIns="0" rtlCol="0">
            <a:spAutoFit/>
          </a:bodyPr>
          <a:lstStyle/>
          <a:p>
            <a:pPr algn="ctr">
              <a:lnSpc>
                <a:spcPct val="100000"/>
              </a:lnSpc>
              <a:spcBef>
                <a:spcPts val="600"/>
              </a:spcBef>
            </a:pPr>
            <a:r>
              <a:rPr sz="1800" b="1" dirty="0">
                <a:latin typeface="Calibri"/>
                <a:cs typeface="Calibri"/>
              </a:rPr>
              <a:t>300/14,504</a:t>
            </a:r>
            <a:r>
              <a:rPr sz="1800" b="1" spc="-50" dirty="0">
                <a:latin typeface="Calibri"/>
                <a:cs typeface="Calibri"/>
              </a:rPr>
              <a:t> </a:t>
            </a:r>
            <a:r>
              <a:rPr sz="1800" b="1" spc="-20" dirty="0">
                <a:latin typeface="Calibri"/>
                <a:cs typeface="Calibri"/>
              </a:rPr>
              <a:t>(2%)</a:t>
            </a:r>
            <a:endParaRPr sz="1800" dirty="0">
              <a:latin typeface="Calibri"/>
              <a:cs typeface="Calibri"/>
            </a:endParaRPr>
          </a:p>
          <a:p>
            <a:pPr algn="ctr">
              <a:lnSpc>
                <a:spcPct val="100000"/>
              </a:lnSpc>
              <a:spcBef>
                <a:spcPts val="35"/>
              </a:spcBef>
            </a:pPr>
            <a:r>
              <a:rPr lang="en-US" sz="1400" spc="-10" dirty="0">
                <a:latin typeface="Calibri"/>
                <a:cs typeface="Calibri"/>
              </a:rPr>
              <a:t>A</a:t>
            </a:r>
            <a:r>
              <a:rPr sz="1400" spc="-10" dirty="0">
                <a:latin typeface="Calibri"/>
                <a:cs typeface="Calibri"/>
              </a:rPr>
              <a:t>ffect</a:t>
            </a:r>
            <a:r>
              <a:rPr lang="en-US" sz="1400" spc="-10" dirty="0">
                <a:latin typeface="Calibri"/>
                <a:cs typeface="Calibri"/>
              </a:rPr>
              <a:t>  </a:t>
            </a:r>
            <a:r>
              <a:rPr sz="1400" spc="-10" dirty="0">
                <a:latin typeface="Calibri"/>
                <a:cs typeface="Calibri"/>
              </a:rPr>
              <a:t>ed</a:t>
            </a:r>
            <a:r>
              <a:rPr sz="1400" spc="-20" dirty="0">
                <a:latin typeface="Calibri"/>
                <a:cs typeface="Calibri"/>
              </a:rPr>
              <a:t> </a:t>
            </a:r>
            <a:r>
              <a:rPr sz="1400" spc="-10" dirty="0">
                <a:latin typeface="Calibri"/>
                <a:cs typeface="Calibri"/>
              </a:rPr>
              <a:t>members</a:t>
            </a:r>
            <a:endParaRPr sz="1400" dirty="0">
              <a:latin typeface="Calibri"/>
              <a:cs typeface="Calibri"/>
            </a:endParaRPr>
          </a:p>
        </p:txBody>
      </p:sp>
      <p:grpSp>
        <p:nvGrpSpPr>
          <p:cNvPr id="30" name="object 15">
            <a:extLst>
              <a:ext uri="{FF2B5EF4-FFF2-40B4-BE49-F238E27FC236}">
                <a16:creationId xmlns:a16="http://schemas.microsoft.com/office/drawing/2014/main" id="{65708210-EFD2-C705-C96B-3733BD35BC16}"/>
              </a:ext>
            </a:extLst>
          </p:cNvPr>
          <p:cNvGrpSpPr/>
          <p:nvPr/>
        </p:nvGrpSpPr>
        <p:grpSpPr>
          <a:xfrm>
            <a:off x="6785375" y="4654728"/>
            <a:ext cx="1166495" cy="1082675"/>
            <a:chOff x="4475600" y="3343912"/>
            <a:chExt cx="1166495" cy="1082675"/>
          </a:xfrm>
        </p:grpSpPr>
        <p:sp>
          <p:nvSpPr>
            <p:cNvPr id="31" name="object 16">
              <a:extLst>
                <a:ext uri="{FF2B5EF4-FFF2-40B4-BE49-F238E27FC236}">
                  <a16:creationId xmlns:a16="http://schemas.microsoft.com/office/drawing/2014/main" id="{04BDF1F3-EFCF-11E2-C274-527DB486DC19}"/>
                </a:ext>
              </a:extLst>
            </p:cNvPr>
            <p:cNvSpPr/>
            <p:nvPr/>
          </p:nvSpPr>
          <p:spPr>
            <a:xfrm>
              <a:off x="4513700" y="3382012"/>
              <a:ext cx="1090295" cy="1006475"/>
            </a:xfrm>
            <a:custGeom>
              <a:avLst/>
              <a:gdLst/>
              <a:ahLst/>
              <a:cxnLst/>
              <a:rect l="l" t="t" r="r" b="b"/>
              <a:pathLst>
                <a:path w="1090295" h="1006475">
                  <a:moveTo>
                    <a:pt x="545099" y="1005899"/>
                  </a:moveTo>
                  <a:lnTo>
                    <a:pt x="495484" y="1003844"/>
                  </a:lnTo>
                  <a:lnTo>
                    <a:pt x="447117" y="997796"/>
                  </a:lnTo>
                  <a:lnTo>
                    <a:pt x="400190" y="987934"/>
                  </a:lnTo>
                  <a:lnTo>
                    <a:pt x="354896" y="974434"/>
                  </a:lnTo>
                  <a:lnTo>
                    <a:pt x="311428" y="957474"/>
                  </a:lnTo>
                  <a:lnTo>
                    <a:pt x="269977" y="937232"/>
                  </a:lnTo>
                  <a:lnTo>
                    <a:pt x="230736" y="913886"/>
                  </a:lnTo>
                  <a:lnTo>
                    <a:pt x="193898" y="887612"/>
                  </a:lnTo>
                  <a:lnTo>
                    <a:pt x="159656" y="858589"/>
                  </a:lnTo>
                  <a:lnTo>
                    <a:pt x="128200" y="826994"/>
                  </a:lnTo>
                  <a:lnTo>
                    <a:pt x="99725" y="793004"/>
                  </a:lnTo>
                  <a:lnTo>
                    <a:pt x="74422" y="756798"/>
                  </a:lnTo>
                  <a:lnTo>
                    <a:pt x="52483" y="718552"/>
                  </a:lnTo>
                  <a:lnTo>
                    <a:pt x="34102" y="678445"/>
                  </a:lnTo>
                  <a:lnTo>
                    <a:pt x="19471" y="636653"/>
                  </a:lnTo>
                  <a:lnTo>
                    <a:pt x="8782" y="593355"/>
                  </a:lnTo>
                  <a:lnTo>
                    <a:pt x="2227" y="548728"/>
                  </a:lnTo>
                  <a:lnTo>
                    <a:pt x="0" y="502949"/>
                  </a:lnTo>
                  <a:lnTo>
                    <a:pt x="2227" y="457171"/>
                  </a:lnTo>
                  <a:lnTo>
                    <a:pt x="8782" y="412544"/>
                  </a:lnTo>
                  <a:lnTo>
                    <a:pt x="19471" y="369246"/>
                  </a:lnTo>
                  <a:lnTo>
                    <a:pt x="34102" y="327454"/>
                  </a:lnTo>
                  <a:lnTo>
                    <a:pt x="52483" y="287347"/>
                  </a:lnTo>
                  <a:lnTo>
                    <a:pt x="74422" y="249101"/>
                  </a:lnTo>
                  <a:lnTo>
                    <a:pt x="99725" y="212895"/>
                  </a:lnTo>
                  <a:lnTo>
                    <a:pt x="128200" y="178905"/>
                  </a:lnTo>
                  <a:lnTo>
                    <a:pt x="159656" y="147310"/>
                  </a:lnTo>
                  <a:lnTo>
                    <a:pt x="193898" y="118287"/>
                  </a:lnTo>
                  <a:lnTo>
                    <a:pt x="230736" y="92013"/>
                  </a:lnTo>
                  <a:lnTo>
                    <a:pt x="269977" y="68667"/>
                  </a:lnTo>
                  <a:lnTo>
                    <a:pt x="311428" y="48425"/>
                  </a:lnTo>
                  <a:lnTo>
                    <a:pt x="354896" y="31465"/>
                  </a:lnTo>
                  <a:lnTo>
                    <a:pt x="400190" y="17965"/>
                  </a:lnTo>
                  <a:lnTo>
                    <a:pt x="447117" y="8103"/>
                  </a:lnTo>
                  <a:lnTo>
                    <a:pt x="495484" y="2055"/>
                  </a:lnTo>
                  <a:lnTo>
                    <a:pt x="545099" y="0"/>
                  </a:lnTo>
                  <a:lnTo>
                    <a:pt x="594715" y="2055"/>
                  </a:lnTo>
                  <a:lnTo>
                    <a:pt x="643082" y="8103"/>
                  </a:lnTo>
                  <a:lnTo>
                    <a:pt x="690009" y="17965"/>
                  </a:lnTo>
                  <a:lnTo>
                    <a:pt x="735303" y="31465"/>
                  </a:lnTo>
                  <a:lnTo>
                    <a:pt x="778771" y="48425"/>
                  </a:lnTo>
                  <a:lnTo>
                    <a:pt x="820222" y="68667"/>
                  </a:lnTo>
                  <a:lnTo>
                    <a:pt x="859463" y="92013"/>
                  </a:lnTo>
                  <a:lnTo>
                    <a:pt x="896301" y="118287"/>
                  </a:lnTo>
                  <a:lnTo>
                    <a:pt x="930543" y="147310"/>
                  </a:lnTo>
                  <a:lnTo>
                    <a:pt x="961999" y="178905"/>
                  </a:lnTo>
                  <a:lnTo>
                    <a:pt x="990474" y="212895"/>
                  </a:lnTo>
                  <a:lnTo>
                    <a:pt x="1015777" y="249101"/>
                  </a:lnTo>
                  <a:lnTo>
                    <a:pt x="1037716" y="287347"/>
                  </a:lnTo>
                  <a:lnTo>
                    <a:pt x="1056097" y="327454"/>
                  </a:lnTo>
                  <a:lnTo>
                    <a:pt x="1070728" y="369246"/>
                  </a:lnTo>
                  <a:lnTo>
                    <a:pt x="1081417" y="412544"/>
                  </a:lnTo>
                  <a:lnTo>
                    <a:pt x="1087972" y="457171"/>
                  </a:lnTo>
                  <a:lnTo>
                    <a:pt x="1090199" y="502949"/>
                  </a:lnTo>
                  <a:lnTo>
                    <a:pt x="1087972" y="548728"/>
                  </a:lnTo>
                  <a:lnTo>
                    <a:pt x="1081417" y="593355"/>
                  </a:lnTo>
                  <a:lnTo>
                    <a:pt x="1070728" y="636653"/>
                  </a:lnTo>
                  <a:lnTo>
                    <a:pt x="1056097" y="678445"/>
                  </a:lnTo>
                  <a:lnTo>
                    <a:pt x="1037716" y="718552"/>
                  </a:lnTo>
                  <a:lnTo>
                    <a:pt x="1015777" y="756798"/>
                  </a:lnTo>
                  <a:lnTo>
                    <a:pt x="990474" y="793004"/>
                  </a:lnTo>
                  <a:lnTo>
                    <a:pt x="961999" y="826994"/>
                  </a:lnTo>
                  <a:lnTo>
                    <a:pt x="930543" y="858589"/>
                  </a:lnTo>
                  <a:lnTo>
                    <a:pt x="896301" y="887612"/>
                  </a:lnTo>
                  <a:lnTo>
                    <a:pt x="859463" y="913886"/>
                  </a:lnTo>
                  <a:lnTo>
                    <a:pt x="820222" y="937232"/>
                  </a:lnTo>
                  <a:lnTo>
                    <a:pt x="778771" y="957474"/>
                  </a:lnTo>
                  <a:lnTo>
                    <a:pt x="735303" y="974434"/>
                  </a:lnTo>
                  <a:lnTo>
                    <a:pt x="690009" y="987934"/>
                  </a:lnTo>
                  <a:lnTo>
                    <a:pt x="643082" y="997796"/>
                  </a:lnTo>
                  <a:lnTo>
                    <a:pt x="594715" y="1003844"/>
                  </a:lnTo>
                  <a:lnTo>
                    <a:pt x="545099" y="1005899"/>
                  </a:lnTo>
                  <a:close/>
                </a:path>
              </a:pathLst>
            </a:custGeom>
            <a:solidFill>
              <a:srgbClr val="F69646"/>
            </a:solidFill>
          </p:spPr>
          <p:txBody>
            <a:bodyPr wrap="square" lIns="0" tIns="0" rIns="0" bIns="0" rtlCol="0"/>
            <a:lstStyle/>
            <a:p>
              <a:endParaRPr/>
            </a:p>
          </p:txBody>
        </p:sp>
        <p:sp>
          <p:nvSpPr>
            <p:cNvPr id="32" name="object 17">
              <a:extLst>
                <a:ext uri="{FF2B5EF4-FFF2-40B4-BE49-F238E27FC236}">
                  <a16:creationId xmlns:a16="http://schemas.microsoft.com/office/drawing/2014/main" id="{61A321A9-BF01-9806-AC86-B4A09D13C2D8}"/>
                </a:ext>
              </a:extLst>
            </p:cNvPr>
            <p:cNvSpPr/>
            <p:nvPr/>
          </p:nvSpPr>
          <p:spPr>
            <a:xfrm>
              <a:off x="4513700" y="3382012"/>
              <a:ext cx="1090295" cy="1006475"/>
            </a:xfrm>
            <a:custGeom>
              <a:avLst/>
              <a:gdLst/>
              <a:ahLst/>
              <a:cxnLst/>
              <a:rect l="l" t="t" r="r" b="b"/>
              <a:pathLst>
                <a:path w="1090295" h="1006475">
                  <a:moveTo>
                    <a:pt x="0" y="502949"/>
                  </a:moveTo>
                  <a:lnTo>
                    <a:pt x="2227" y="457171"/>
                  </a:lnTo>
                  <a:lnTo>
                    <a:pt x="8782" y="412544"/>
                  </a:lnTo>
                  <a:lnTo>
                    <a:pt x="19471" y="369246"/>
                  </a:lnTo>
                  <a:lnTo>
                    <a:pt x="34102" y="327454"/>
                  </a:lnTo>
                  <a:lnTo>
                    <a:pt x="52483" y="287347"/>
                  </a:lnTo>
                  <a:lnTo>
                    <a:pt x="74422" y="249101"/>
                  </a:lnTo>
                  <a:lnTo>
                    <a:pt x="99725" y="212895"/>
                  </a:lnTo>
                  <a:lnTo>
                    <a:pt x="128200" y="178905"/>
                  </a:lnTo>
                  <a:lnTo>
                    <a:pt x="159656" y="147310"/>
                  </a:lnTo>
                  <a:lnTo>
                    <a:pt x="193898" y="118287"/>
                  </a:lnTo>
                  <a:lnTo>
                    <a:pt x="230736" y="92013"/>
                  </a:lnTo>
                  <a:lnTo>
                    <a:pt x="269977" y="68667"/>
                  </a:lnTo>
                  <a:lnTo>
                    <a:pt x="311428" y="48425"/>
                  </a:lnTo>
                  <a:lnTo>
                    <a:pt x="354896" y="31465"/>
                  </a:lnTo>
                  <a:lnTo>
                    <a:pt x="400190" y="17965"/>
                  </a:lnTo>
                  <a:lnTo>
                    <a:pt x="447117" y="8103"/>
                  </a:lnTo>
                  <a:lnTo>
                    <a:pt x="495484" y="2055"/>
                  </a:lnTo>
                  <a:lnTo>
                    <a:pt x="545099" y="0"/>
                  </a:lnTo>
                  <a:lnTo>
                    <a:pt x="594715" y="2055"/>
                  </a:lnTo>
                  <a:lnTo>
                    <a:pt x="643082" y="8103"/>
                  </a:lnTo>
                  <a:lnTo>
                    <a:pt x="690009" y="17965"/>
                  </a:lnTo>
                  <a:lnTo>
                    <a:pt x="735303" y="31465"/>
                  </a:lnTo>
                  <a:lnTo>
                    <a:pt x="778771" y="48425"/>
                  </a:lnTo>
                  <a:lnTo>
                    <a:pt x="820222" y="68667"/>
                  </a:lnTo>
                  <a:lnTo>
                    <a:pt x="859463" y="92013"/>
                  </a:lnTo>
                  <a:lnTo>
                    <a:pt x="896301" y="118287"/>
                  </a:lnTo>
                  <a:lnTo>
                    <a:pt x="930543" y="147310"/>
                  </a:lnTo>
                  <a:lnTo>
                    <a:pt x="961999" y="178905"/>
                  </a:lnTo>
                  <a:lnTo>
                    <a:pt x="990474" y="212895"/>
                  </a:lnTo>
                  <a:lnTo>
                    <a:pt x="1015777" y="249101"/>
                  </a:lnTo>
                  <a:lnTo>
                    <a:pt x="1037716" y="287347"/>
                  </a:lnTo>
                  <a:lnTo>
                    <a:pt x="1056097" y="327454"/>
                  </a:lnTo>
                  <a:lnTo>
                    <a:pt x="1070728" y="369246"/>
                  </a:lnTo>
                  <a:lnTo>
                    <a:pt x="1081417" y="412544"/>
                  </a:lnTo>
                  <a:lnTo>
                    <a:pt x="1087972" y="457171"/>
                  </a:lnTo>
                  <a:lnTo>
                    <a:pt x="1090199" y="502949"/>
                  </a:lnTo>
                  <a:lnTo>
                    <a:pt x="1087972" y="548728"/>
                  </a:lnTo>
                  <a:lnTo>
                    <a:pt x="1081417" y="593355"/>
                  </a:lnTo>
                  <a:lnTo>
                    <a:pt x="1070728" y="636653"/>
                  </a:lnTo>
                  <a:lnTo>
                    <a:pt x="1056097" y="678445"/>
                  </a:lnTo>
                  <a:lnTo>
                    <a:pt x="1037716" y="718552"/>
                  </a:lnTo>
                  <a:lnTo>
                    <a:pt x="1015777" y="756798"/>
                  </a:lnTo>
                  <a:lnTo>
                    <a:pt x="990474" y="793004"/>
                  </a:lnTo>
                  <a:lnTo>
                    <a:pt x="961999" y="826994"/>
                  </a:lnTo>
                  <a:lnTo>
                    <a:pt x="930543" y="858589"/>
                  </a:lnTo>
                  <a:lnTo>
                    <a:pt x="896301" y="887612"/>
                  </a:lnTo>
                  <a:lnTo>
                    <a:pt x="859463" y="913886"/>
                  </a:lnTo>
                  <a:lnTo>
                    <a:pt x="820222" y="937232"/>
                  </a:lnTo>
                  <a:lnTo>
                    <a:pt x="778771" y="957474"/>
                  </a:lnTo>
                  <a:lnTo>
                    <a:pt x="735303" y="974434"/>
                  </a:lnTo>
                  <a:lnTo>
                    <a:pt x="690009" y="987934"/>
                  </a:lnTo>
                  <a:lnTo>
                    <a:pt x="643082" y="997796"/>
                  </a:lnTo>
                  <a:lnTo>
                    <a:pt x="594715" y="1003844"/>
                  </a:lnTo>
                  <a:lnTo>
                    <a:pt x="545099" y="1005899"/>
                  </a:lnTo>
                  <a:lnTo>
                    <a:pt x="495484" y="1003844"/>
                  </a:lnTo>
                  <a:lnTo>
                    <a:pt x="447117" y="997796"/>
                  </a:lnTo>
                  <a:lnTo>
                    <a:pt x="400190" y="987934"/>
                  </a:lnTo>
                  <a:lnTo>
                    <a:pt x="354896" y="974434"/>
                  </a:lnTo>
                  <a:lnTo>
                    <a:pt x="311428" y="957474"/>
                  </a:lnTo>
                  <a:lnTo>
                    <a:pt x="269977" y="937232"/>
                  </a:lnTo>
                  <a:lnTo>
                    <a:pt x="230736" y="913886"/>
                  </a:lnTo>
                  <a:lnTo>
                    <a:pt x="193898" y="887612"/>
                  </a:lnTo>
                  <a:lnTo>
                    <a:pt x="159656" y="858589"/>
                  </a:lnTo>
                  <a:lnTo>
                    <a:pt x="128200" y="826994"/>
                  </a:lnTo>
                  <a:lnTo>
                    <a:pt x="99725" y="793004"/>
                  </a:lnTo>
                  <a:lnTo>
                    <a:pt x="74422" y="756798"/>
                  </a:lnTo>
                  <a:lnTo>
                    <a:pt x="52483" y="718552"/>
                  </a:lnTo>
                  <a:lnTo>
                    <a:pt x="34102" y="678445"/>
                  </a:lnTo>
                  <a:lnTo>
                    <a:pt x="19471" y="636653"/>
                  </a:lnTo>
                  <a:lnTo>
                    <a:pt x="8782" y="593355"/>
                  </a:lnTo>
                  <a:lnTo>
                    <a:pt x="2227" y="548728"/>
                  </a:lnTo>
                  <a:lnTo>
                    <a:pt x="0" y="502949"/>
                  </a:lnTo>
                  <a:close/>
                </a:path>
              </a:pathLst>
            </a:custGeom>
            <a:ln w="76199">
              <a:solidFill>
                <a:srgbClr val="FFFFFF"/>
              </a:solidFill>
            </a:ln>
          </p:spPr>
          <p:txBody>
            <a:bodyPr wrap="square" lIns="0" tIns="0" rIns="0" bIns="0" rtlCol="0"/>
            <a:lstStyle/>
            <a:p>
              <a:endParaRPr dirty="0"/>
            </a:p>
          </p:txBody>
        </p:sp>
      </p:grpSp>
      <p:sp>
        <p:nvSpPr>
          <p:cNvPr id="33" name="object 18">
            <a:extLst>
              <a:ext uri="{FF2B5EF4-FFF2-40B4-BE49-F238E27FC236}">
                <a16:creationId xmlns:a16="http://schemas.microsoft.com/office/drawing/2014/main" id="{542C20D5-180D-424D-E70B-01D41641EC0D}"/>
              </a:ext>
            </a:extLst>
          </p:cNvPr>
          <p:cNvSpPr txBox="1"/>
          <p:nvPr/>
        </p:nvSpPr>
        <p:spPr>
          <a:xfrm>
            <a:off x="7186208" y="4943030"/>
            <a:ext cx="357505" cy="254000"/>
          </a:xfrm>
          <a:prstGeom prst="rect">
            <a:avLst/>
          </a:prstGeom>
        </p:spPr>
        <p:txBody>
          <a:bodyPr vert="horz" wrap="square" lIns="0" tIns="12700" rIns="0" bIns="0" rtlCol="0">
            <a:spAutoFit/>
          </a:bodyPr>
          <a:lstStyle/>
          <a:p>
            <a:pPr marL="12700">
              <a:lnSpc>
                <a:spcPct val="100000"/>
              </a:lnSpc>
              <a:spcBef>
                <a:spcPts val="100"/>
              </a:spcBef>
            </a:pPr>
            <a:r>
              <a:rPr sz="1500" b="1" spc="-25" dirty="0">
                <a:latin typeface="Calibri"/>
                <a:cs typeface="Calibri"/>
              </a:rPr>
              <a:t>65%</a:t>
            </a:r>
            <a:endParaRPr sz="1500">
              <a:latin typeface="Calibri"/>
              <a:cs typeface="Calibri"/>
            </a:endParaRPr>
          </a:p>
        </p:txBody>
      </p:sp>
      <p:sp>
        <p:nvSpPr>
          <p:cNvPr id="34" name="object 19">
            <a:extLst>
              <a:ext uri="{FF2B5EF4-FFF2-40B4-BE49-F238E27FC236}">
                <a16:creationId xmlns:a16="http://schemas.microsoft.com/office/drawing/2014/main" id="{B33B256D-E366-BE39-81CA-04C437375E10}"/>
              </a:ext>
            </a:extLst>
          </p:cNvPr>
          <p:cNvSpPr txBox="1"/>
          <p:nvPr/>
        </p:nvSpPr>
        <p:spPr>
          <a:xfrm>
            <a:off x="7058774" y="5171630"/>
            <a:ext cx="611505" cy="254000"/>
          </a:xfrm>
          <a:prstGeom prst="rect">
            <a:avLst/>
          </a:prstGeom>
        </p:spPr>
        <p:txBody>
          <a:bodyPr vert="horz" wrap="square" lIns="0" tIns="12700" rIns="0" bIns="0" rtlCol="0">
            <a:spAutoFit/>
          </a:bodyPr>
          <a:lstStyle/>
          <a:p>
            <a:pPr marL="12700">
              <a:lnSpc>
                <a:spcPct val="100000"/>
              </a:lnSpc>
              <a:spcBef>
                <a:spcPts val="100"/>
              </a:spcBef>
            </a:pPr>
            <a:r>
              <a:rPr sz="1500" b="1" spc="-10" dirty="0">
                <a:latin typeface="Calibri"/>
                <a:cs typeface="Calibri"/>
              </a:rPr>
              <a:t>Savings</a:t>
            </a:r>
            <a:endParaRPr sz="1500" dirty="0">
              <a:latin typeface="Calibri"/>
              <a:cs typeface="Calibri"/>
            </a:endParaRPr>
          </a:p>
        </p:txBody>
      </p:sp>
      <p:pic>
        <p:nvPicPr>
          <p:cNvPr id="18" name="object 2">
            <a:extLst>
              <a:ext uri="{FF2B5EF4-FFF2-40B4-BE49-F238E27FC236}">
                <a16:creationId xmlns:a16="http://schemas.microsoft.com/office/drawing/2014/main" id="{105CFB61-395A-2DC1-28A3-3C3730DBFB7C}"/>
              </a:ext>
            </a:extLst>
          </p:cNvPr>
          <p:cNvPicPr/>
          <p:nvPr/>
        </p:nvPicPr>
        <p:blipFill>
          <a:blip r:embed="rId4" cstate="print"/>
          <a:stretch>
            <a:fillRect/>
          </a:stretch>
        </p:blipFill>
        <p:spPr>
          <a:xfrm>
            <a:off x="8921956" y="379569"/>
            <a:ext cx="1354641" cy="357421"/>
          </a:xfrm>
          <a:prstGeom prst="rect">
            <a:avLst/>
          </a:prstGeom>
        </p:spPr>
      </p:pic>
    </p:spTree>
    <p:extLst>
      <p:ext uri="{BB962C8B-B14F-4D97-AF65-F5344CB8AC3E}">
        <p14:creationId xmlns:p14="http://schemas.microsoft.com/office/powerpoint/2010/main" val="111782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2845-C77C-F2C2-6D5D-96D89F33543B}"/>
              </a:ext>
            </a:extLst>
          </p:cNvPr>
          <p:cNvSpPr>
            <a:spLocks noGrp="1"/>
          </p:cNvSpPr>
          <p:nvPr>
            <p:ph type="ctrTitle"/>
          </p:nvPr>
        </p:nvSpPr>
        <p:spPr>
          <a:xfrm>
            <a:off x="522195" y="2274249"/>
            <a:ext cx="5326022" cy="2892957"/>
          </a:xfrm>
        </p:spPr>
        <p:txBody>
          <a:bodyPr>
            <a:normAutofit/>
          </a:bodyPr>
          <a:lstStyle/>
          <a:p>
            <a:r>
              <a:rPr lang="en-US" sz="5200" dirty="0"/>
              <a:t>Comparative Effectiveness Research (CER)</a:t>
            </a:r>
          </a:p>
        </p:txBody>
      </p:sp>
      <p:sp>
        <p:nvSpPr>
          <p:cNvPr id="4" name="Text Placeholder 3">
            <a:extLst>
              <a:ext uri="{FF2B5EF4-FFF2-40B4-BE49-F238E27FC236}">
                <a16:creationId xmlns:a16="http://schemas.microsoft.com/office/drawing/2014/main" id="{D4358F71-A70F-0DC9-34A0-8CE335E88D79}"/>
              </a:ext>
            </a:extLst>
          </p:cNvPr>
          <p:cNvSpPr>
            <a:spLocks noGrp="1"/>
          </p:cNvSpPr>
          <p:nvPr>
            <p:ph type="body" sz="quarter" idx="10"/>
          </p:nvPr>
        </p:nvSpPr>
        <p:spPr>
          <a:xfrm>
            <a:off x="4704094" y="4547723"/>
            <a:ext cx="5829298" cy="994022"/>
          </a:xfrm>
        </p:spPr>
        <p:txBody>
          <a:bodyPr>
            <a:normAutofit/>
          </a:bodyPr>
          <a:lstStyle/>
          <a:p>
            <a:pPr algn="ctr"/>
            <a:r>
              <a:rPr lang="en-US" sz="1800" dirty="0"/>
              <a:t>Improved </a:t>
            </a:r>
            <a:br>
              <a:rPr lang="en-US" sz="1800" dirty="0"/>
            </a:br>
            <a:r>
              <a:rPr lang="en-US" sz="1800" dirty="0"/>
              <a:t>Outcomes</a:t>
            </a:r>
          </a:p>
        </p:txBody>
      </p:sp>
      <p:sp>
        <p:nvSpPr>
          <p:cNvPr id="7" name="Round Same Side Corner Rectangle 6">
            <a:extLst>
              <a:ext uri="{FF2B5EF4-FFF2-40B4-BE49-F238E27FC236}">
                <a16:creationId xmlns:a16="http://schemas.microsoft.com/office/drawing/2014/main" id="{97B6A6A7-BDB3-E32C-AAC8-76B3322EDAA8}"/>
              </a:ext>
            </a:extLst>
          </p:cNvPr>
          <p:cNvSpPr/>
          <p:nvPr/>
        </p:nvSpPr>
        <p:spPr>
          <a:xfrm rot="5400000">
            <a:off x="1258220" y="-480130"/>
            <a:ext cx="549491" cy="3065932"/>
          </a:xfrm>
          <a:prstGeom prst="round2SameRect">
            <a:avLst/>
          </a:prstGeom>
          <a:solidFill>
            <a:srgbClr val="FF80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23A6C157-14FA-E669-1D8F-15C4BD338180}"/>
              </a:ext>
            </a:extLst>
          </p:cNvPr>
          <p:cNvSpPr txBox="1">
            <a:spLocks/>
          </p:cNvSpPr>
          <p:nvPr/>
        </p:nvSpPr>
        <p:spPr>
          <a:xfrm>
            <a:off x="443211" y="839451"/>
            <a:ext cx="5326022" cy="54949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Clr>
                <a:srgbClr val="753BBD"/>
              </a:buClr>
              <a:buFont typeface="Arial" panose="020B0604020202020204" pitchFamily="34" charset="0"/>
              <a:buNone/>
              <a:defRPr sz="2400" b="0" i="0" kern="1200">
                <a:solidFill>
                  <a:schemeClr val="bg1"/>
                </a:solidFill>
                <a:latin typeface="+mn-lt"/>
                <a:ea typeface="+mn-ea"/>
                <a:cs typeface="Poppins Medium" pitchFamily="2" charset="77"/>
              </a:defRPr>
            </a:lvl1pPr>
            <a:lvl2pPr marL="457200" indent="0" algn="ctr" defTabSz="914400" rtl="0" eaLnBrk="1" latinLnBrk="0" hangingPunct="1">
              <a:lnSpc>
                <a:spcPct val="100000"/>
              </a:lnSpc>
              <a:spcBef>
                <a:spcPts val="500"/>
              </a:spcBef>
              <a:buClr>
                <a:srgbClr val="4197CB"/>
              </a:buClr>
              <a:buFont typeface="Arial" panose="020B0604020202020204" pitchFamily="34" charset="0"/>
              <a:buNone/>
              <a:defRPr sz="2000" b="0" i="0" kern="1200">
                <a:solidFill>
                  <a:schemeClr val="tx1"/>
                </a:solidFill>
                <a:latin typeface="+mn-lt"/>
                <a:ea typeface="+mn-ea"/>
                <a:cs typeface="Poppins Light" pitchFamily="2" charset="77"/>
              </a:defRPr>
            </a:lvl2pPr>
            <a:lvl3pPr marL="914400" indent="0" algn="ctr" defTabSz="914400" rtl="0" eaLnBrk="1" latinLnBrk="0" hangingPunct="1">
              <a:lnSpc>
                <a:spcPct val="100000"/>
              </a:lnSpc>
              <a:spcBef>
                <a:spcPts val="500"/>
              </a:spcBef>
              <a:buClr>
                <a:schemeClr val="accent4"/>
              </a:buClr>
              <a:buFont typeface="Arial" panose="020B0604020202020204" pitchFamily="34" charset="0"/>
              <a:buNone/>
              <a:defRPr sz="1800" b="0" i="1"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chemeClr val="accent4"/>
              </a:buClr>
              <a:buFont typeface="Arial" panose="020B0604020202020204" pitchFamily="34" charset="0"/>
              <a:buNone/>
              <a:defRPr sz="1600" b="0" i="1"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The Benefits of</a:t>
            </a:r>
          </a:p>
        </p:txBody>
      </p:sp>
      <p:sp>
        <p:nvSpPr>
          <p:cNvPr id="9" name="Text Placeholder 3">
            <a:extLst>
              <a:ext uri="{FF2B5EF4-FFF2-40B4-BE49-F238E27FC236}">
                <a16:creationId xmlns:a16="http://schemas.microsoft.com/office/drawing/2014/main" id="{503C9187-AEA7-0BFC-3A11-CACE0C328F2F}"/>
              </a:ext>
            </a:extLst>
          </p:cNvPr>
          <p:cNvSpPr txBox="1">
            <a:spLocks/>
          </p:cNvSpPr>
          <p:nvPr/>
        </p:nvSpPr>
        <p:spPr>
          <a:xfrm>
            <a:off x="6217024" y="2943844"/>
            <a:ext cx="5829298" cy="71843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rgbClr val="753BBD"/>
              </a:buClr>
              <a:buFont typeface="Arial" panose="020B0604020202020204" pitchFamily="34" charset="0"/>
              <a:buNone/>
              <a:defRPr sz="1200" b="0" i="0" kern="1200">
                <a:solidFill>
                  <a:schemeClr val="bg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500"/>
              </a:spcBef>
              <a:buClr>
                <a:srgbClr val="4197CB"/>
              </a:buClr>
              <a:buFont typeface="Arial" panose="020B0604020202020204" pitchFamily="34" charset="0"/>
              <a:buChar char="•"/>
              <a:defRPr sz="1200" b="0" i="0" kern="1200">
                <a:solidFill>
                  <a:srgbClr val="3A3A3C"/>
                </a:solidFill>
                <a:latin typeface="+mn-lt"/>
                <a:ea typeface="+mn-ea"/>
                <a:cs typeface="Poppins Light" pitchFamily="2" charset="77"/>
              </a:defRPr>
            </a:lvl2pPr>
            <a:lvl3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1200" b="0" i="1" kern="1200">
                <a:solidFill>
                  <a:srgbClr val="3A3A3C"/>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500"/>
              </a:spcBef>
              <a:buClr>
                <a:schemeClr val="accent4"/>
              </a:buClr>
              <a:buFont typeface="Arial" panose="020B0604020202020204" pitchFamily="34" charset="0"/>
              <a:buChar char="•"/>
              <a:defRPr sz="1100" kern="1200">
                <a:solidFill>
                  <a:srgbClr val="3A3A3C"/>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100" b="0" i="1" kern="1200">
                <a:solidFill>
                  <a:srgbClr val="3A3A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t>Significant </a:t>
            </a:r>
            <a:br>
              <a:rPr lang="en-US" sz="1800" dirty="0"/>
            </a:br>
            <a:r>
              <a:rPr lang="en-US" sz="1800" dirty="0"/>
              <a:t>Savings</a:t>
            </a:r>
          </a:p>
        </p:txBody>
      </p:sp>
      <p:sp>
        <p:nvSpPr>
          <p:cNvPr id="10" name="Text Placeholder 3">
            <a:extLst>
              <a:ext uri="{FF2B5EF4-FFF2-40B4-BE49-F238E27FC236}">
                <a16:creationId xmlns:a16="http://schemas.microsoft.com/office/drawing/2014/main" id="{F805EE20-EA08-42BE-A13C-306F7759B99C}"/>
              </a:ext>
            </a:extLst>
          </p:cNvPr>
          <p:cNvSpPr txBox="1">
            <a:spLocks/>
          </p:cNvSpPr>
          <p:nvPr/>
        </p:nvSpPr>
        <p:spPr>
          <a:xfrm>
            <a:off x="7774508" y="4547723"/>
            <a:ext cx="5829298" cy="80866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rgbClr val="753BBD"/>
              </a:buClr>
              <a:buFont typeface="Arial" panose="020B0604020202020204" pitchFamily="34" charset="0"/>
              <a:buNone/>
              <a:defRPr sz="1200" b="0" i="0" kern="1200">
                <a:solidFill>
                  <a:schemeClr val="bg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500"/>
              </a:spcBef>
              <a:buClr>
                <a:srgbClr val="4197CB"/>
              </a:buClr>
              <a:buFont typeface="Arial" panose="020B0604020202020204" pitchFamily="34" charset="0"/>
              <a:buChar char="•"/>
              <a:defRPr sz="1200" b="0" i="0" kern="1200">
                <a:solidFill>
                  <a:srgbClr val="3A3A3C"/>
                </a:solidFill>
                <a:latin typeface="+mn-lt"/>
                <a:ea typeface="+mn-ea"/>
                <a:cs typeface="Poppins Light" pitchFamily="2" charset="77"/>
              </a:defRPr>
            </a:lvl2pPr>
            <a:lvl3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1200" b="0" i="1" kern="1200">
                <a:solidFill>
                  <a:srgbClr val="3A3A3C"/>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500"/>
              </a:spcBef>
              <a:buClr>
                <a:schemeClr val="accent4"/>
              </a:buClr>
              <a:buFont typeface="Arial" panose="020B0604020202020204" pitchFamily="34" charset="0"/>
              <a:buChar char="•"/>
              <a:defRPr sz="1100" kern="1200">
                <a:solidFill>
                  <a:srgbClr val="3A3A3C"/>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100" b="0" i="1" kern="1200">
                <a:solidFill>
                  <a:srgbClr val="3A3A3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t>Evidence-Based </a:t>
            </a:r>
            <a:br>
              <a:rPr lang="en-US" sz="1800" dirty="0"/>
            </a:br>
            <a:r>
              <a:rPr lang="en-US" sz="1800" dirty="0"/>
              <a:t>Strategies</a:t>
            </a:r>
          </a:p>
        </p:txBody>
      </p:sp>
      <p:pic>
        <p:nvPicPr>
          <p:cNvPr id="12" name="Graphic 11" descr="Playbook outline">
            <a:extLst>
              <a:ext uri="{FF2B5EF4-FFF2-40B4-BE49-F238E27FC236}">
                <a16:creationId xmlns:a16="http://schemas.microsoft.com/office/drawing/2014/main" id="{DD3108E8-80CA-CECA-9B2A-B1EAA3D0E5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76192" y="3687370"/>
            <a:ext cx="842820" cy="842820"/>
          </a:xfrm>
          <a:prstGeom prst="rect">
            <a:avLst/>
          </a:prstGeom>
        </p:spPr>
      </p:pic>
      <p:pic>
        <p:nvPicPr>
          <p:cNvPr id="14" name="Graphic 13" descr="Thumbs up sign outline">
            <a:extLst>
              <a:ext uri="{FF2B5EF4-FFF2-40B4-BE49-F238E27FC236}">
                <a16:creationId xmlns:a16="http://schemas.microsoft.com/office/drawing/2014/main" id="{1C0B4A80-EA40-41D9-4669-4BF3812208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5672" y="3749564"/>
            <a:ext cx="718432" cy="718432"/>
          </a:xfrm>
          <a:prstGeom prst="rect">
            <a:avLst/>
          </a:prstGeom>
        </p:spPr>
      </p:pic>
      <p:pic>
        <p:nvPicPr>
          <p:cNvPr id="16" name="Graphic 15" descr="Piggy Bank outline">
            <a:extLst>
              <a:ext uri="{FF2B5EF4-FFF2-40B4-BE49-F238E27FC236}">
                <a16:creationId xmlns:a16="http://schemas.microsoft.com/office/drawing/2014/main" id="{EC76EE74-EE40-F58D-C35F-61E785840E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74473" y="2029444"/>
            <a:ext cx="914400" cy="914400"/>
          </a:xfrm>
          <a:prstGeom prst="rect">
            <a:avLst/>
          </a:prstGeom>
        </p:spPr>
      </p:pic>
    </p:spTree>
    <p:extLst>
      <p:ext uri="{BB962C8B-B14F-4D97-AF65-F5344CB8AC3E}">
        <p14:creationId xmlns:p14="http://schemas.microsoft.com/office/powerpoint/2010/main" val="3060282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F7173-3CFF-8C47-B26E-176809DD22FC}"/>
              </a:ext>
            </a:extLst>
          </p:cNvPr>
          <p:cNvSpPr>
            <a:spLocks noGrp="1"/>
          </p:cNvSpPr>
          <p:nvPr>
            <p:ph type="title"/>
          </p:nvPr>
        </p:nvSpPr>
        <p:spPr>
          <a:xfrm>
            <a:off x="1062235" y="226560"/>
            <a:ext cx="11658600" cy="549489"/>
          </a:xfrm>
        </p:spPr>
        <p:txBody>
          <a:bodyPr numCol="1"/>
          <a:lstStyle/>
          <a:p>
            <a:r>
              <a:rPr lang="en-US"/>
              <a:t>Efficient Implementation</a:t>
            </a:r>
          </a:p>
        </p:txBody>
      </p:sp>
      <p:sp>
        <p:nvSpPr>
          <p:cNvPr id="4" name="TextBox 3">
            <a:extLst>
              <a:ext uri="{FF2B5EF4-FFF2-40B4-BE49-F238E27FC236}">
                <a16:creationId xmlns:a16="http://schemas.microsoft.com/office/drawing/2014/main" id="{06F9B408-BA06-F17C-3D25-43F69B8733F4}"/>
              </a:ext>
            </a:extLst>
          </p:cNvPr>
          <p:cNvSpPr txBox="1"/>
          <p:nvPr/>
        </p:nvSpPr>
        <p:spPr>
          <a:xfrm>
            <a:off x="857918" y="1600272"/>
            <a:ext cx="4162318" cy="4913076"/>
          </a:xfrm>
          <a:prstGeom prst="rect">
            <a:avLst/>
          </a:prstGeom>
          <a:noFill/>
        </p:spPr>
        <p:txBody>
          <a:bodyPr wrap="square" rtlCol="0">
            <a:spAutoFit/>
          </a:bodyPr>
          <a:lstStyle/>
          <a:p>
            <a:pPr marL="12700" marR="102870" algn="just">
              <a:lnSpc>
                <a:spcPct val="120400"/>
              </a:lnSpc>
              <a:spcBef>
                <a:spcPts val="1340"/>
              </a:spcBef>
            </a:pPr>
            <a:r>
              <a:rPr lang="en-US" sz="1200" b="0" dirty="0">
                <a:solidFill>
                  <a:srgbClr val="58595B"/>
                </a:solidFill>
                <a:latin typeface="Arial" panose="020B0604020202020204" pitchFamily="34" charset="0"/>
                <a:cs typeface="Arial" panose="020B0604020202020204" pitchFamily="34" charset="0"/>
              </a:rPr>
              <a:t>Worried about member </a:t>
            </a:r>
            <a:r>
              <a:rPr lang="en-US" sz="1200" dirty="0">
                <a:solidFill>
                  <a:srgbClr val="58595B"/>
                </a:solidFill>
                <a:latin typeface="Arial" panose="020B0604020202020204" pitchFamily="34" charset="0"/>
                <a:cs typeface="Arial" panose="020B0604020202020204" pitchFamily="34" charset="0"/>
              </a:rPr>
              <a:t>disruption and change? </a:t>
            </a:r>
            <a:r>
              <a:rPr lang="en-US" sz="1200" b="0" dirty="0">
                <a:solidFill>
                  <a:srgbClr val="58595B"/>
                </a:solidFill>
                <a:latin typeface="Arial" panose="020B0604020202020204" pitchFamily="34" charset="0"/>
                <a:cs typeface="Arial" panose="020B0604020202020204" pitchFamily="34" charset="0"/>
              </a:rPr>
              <a:t>The flexible</a:t>
            </a:r>
            <a:r>
              <a:rPr lang="en-US" sz="1200" b="0" spc="20" dirty="0">
                <a:solidFill>
                  <a:srgbClr val="58595B"/>
                </a:solidFill>
                <a:latin typeface="Arial" panose="020B0604020202020204" pitchFamily="34" charset="0"/>
                <a:cs typeface="Arial" panose="020B0604020202020204" pitchFamily="34" charset="0"/>
              </a:rPr>
              <a:t> </a:t>
            </a:r>
            <a:r>
              <a:rPr lang="en-US" sz="1200" b="0" dirty="0">
                <a:solidFill>
                  <a:srgbClr val="58595B"/>
                </a:solidFill>
                <a:latin typeface="Arial" panose="020B0604020202020204" pitchFamily="34" charset="0"/>
                <a:cs typeface="Arial" panose="020B0604020202020204" pitchFamily="34" charset="0"/>
              </a:rPr>
              <a:t>approach</a:t>
            </a:r>
            <a:r>
              <a:rPr lang="en-US" sz="1200" b="0" spc="20" dirty="0">
                <a:solidFill>
                  <a:srgbClr val="58595B"/>
                </a:solidFill>
                <a:latin typeface="Arial" panose="020B0604020202020204" pitchFamily="34" charset="0"/>
                <a:cs typeface="Arial" panose="020B0604020202020204" pitchFamily="34" charset="0"/>
              </a:rPr>
              <a:t> </a:t>
            </a:r>
            <a:r>
              <a:rPr lang="en-US" sz="1200" b="0" dirty="0">
                <a:solidFill>
                  <a:srgbClr val="58595B"/>
                </a:solidFill>
                <a:latin typeface="Arial" panose="020B0604020202020204" pitchFamily="34" charset="0"/>
                <a:cs typeface="Arial" panose="020B0604020202020204" pitchFamily="34" charset="0"/>
              </a:rPr>
              <a:t>makes</a:t>
            </a:r>
            <a:r>
              <a:rPr lang="en-US" sz="1200" b="0" spc="20" dirty="0">
                <a:solidFill>
                  <a:srgbClr val="58595B"/>
                </a:solidFill>
                <a:latin typeface="Arial" panose="020B0604020202020204" pitchFamily="34" charset="0"/>
                <a:cs typeface="Arial" panose="020B0604020202020204" pitchFamily="34" charset="0"/>
              </a:rPr>
              <a:t> </a:t>
            </a:r>
            <a:r>
              <a:rPr lang="en-US" sz="1200" b="0" dirty="0">
                <a:solidFill>
                  <a:srgbClr val="58595B"/>
                </a:solidFill>
                <a:latin typeface="Arial" panose="020B0604020202020204" pitchFamily="34" charset="0"/>
                <a:cs typeface="Arial" panose="020B0604020202020204" pitchFamily="34" charset="0"/>
              </a:rPr>
              <a:t>it</a:t>
            </a:r>
            <a:r>
              <a:rPr lang="en-US" sz="1200" b="0" spc="20" dirty="0">
                <a:solidFill>
                  <a:srgbClr val="58595B"/>
                </a:solidFill>
                <a:latin typeface="Arial" panose="020B0604020202020204" pitchFamily="34" charset="0"/>
                <a:cs typeface="Arial" panose="020B0604020202020204" pitchFamily="34" charset="0"/>
              </a:rPr>
              <a:t> </a:t>
            </a:r>
            <a:r>
              <a:rPr lang="en-US" sz="1200" b="0" dirty="0">
                <a:solidFill>
                  <a:srgbClr val="58595B"/>
                </a:solidFill>
                <a:latin typeface="Arial" panose="020B0604020202020204" pitchFamily="34" charset="0"/>
                <a:cs typeface="Arial" panose="020B0604020202020204" pitchFamily="34" charset="0"/>
              </a:rPr>
              <a:t>easy</a:t>
            </a:r>
            <a:r>
              <a:rPr lang="en-US" sz="1200" b="0" spc="20" dirty="0">
                <a:solidFill>
                  <a:srgbClr val="58595B"/>
                </a:solidFill>
                <a:latin typeface="Arial" panose="020B0604020202020204" pitchFamily="34" charset="0"/>
                <a:cs typeface="Arial" panose="020B0604020202020204" pitchFamily="34" charset="0"/>
              </a:rPr>
              <a:t> </a:t>
            </a:r>
            <a:r>
              <a:rPr lang="en-US" sz="1200" b="0" dirty="0">
                <a:solidFill>
                  <a:srgbClr val="58595B"/>
                </a:solidFill>
                <a:latin typeface="Arial" panose="020B0604020202020204" pitchFamily="34" charset="0"/>
                <a:cs typeface="Arial" panose="020B0604020202020204" pitchFamily="34" charset="0"/>
              </a:rPr>
              <a:t>to</a:t>
            </a:r>
            <a:r>
              <a:rPr lang="en-US" sz="1200" b="0" spc="20" dirty="0">
                <a:solidFill>
                  <a:srgbClr val="58595B"/>
                </a:solidFill>
                <a:latin typeface="Arial" panose="020B0604020202020204" pitchFamily="34" charset="0"/>
                <a:cs typeface="Arial" panose="020B0604020202020204" pitchFamily="34" charset="0"/>
              </a:rPr>
              <a:t> </a:t>
            </a:r>
            <a:r>
              <a:rPr lang="en-US" sz="1200" b="0" dirty="0">
                <a:solidFill>
                  <a:srgbClr val="58595B"/>
                </a:solidFill>
                <a:latin typeface="Arial" panose="020B0604020202020204" pitchFamily="34" charset="0"/>
                <a:cs typeface="Arial" panose="020B0604020202020204" pitchFamily="34" charset="0"/>
              </a:rPr>
              <a:t>get</a:t>
            </a:r>
            <a:r>
              <a:rPr lang="en-US" sz="1200" b="0" spc="20" dirty="0">
                <a:solidFill>
                  <a:srgbClr val="58595B"/>
                </a:solidFill>
                <a:latin typeface="Arial" panose="020B0604020202020204" pitchFamily="34" charset="0"/>
                <a:cs typeface="Arial" panose="020B0604020202020204" pitchFamily="34" charset="0"/>
              </a:rPr>
              <a:t> </a:t>
            </a:r>
            <a:r>
              <a:rPr lang="en-US" sz="1200" b="0" dirty="0">
                <a:solidFill>
                  <a:srgbClr val="58595B"/>
                </a:solidFill>
                <a:latin typeface="Arial" panose="020B0604020202020204" pitchFamily="34" charset="0"/>
                <a:cs typeface="Arial" panose="020B0604020202020204" pitchFamily="34" charset="0"/>
              </a:rPr>
              <a:t>your</a:t>
            </a:r>
            <a:r>
              <a:rPr lang="en-US" sz="1200" b="0" spc="20" dirty="0">
                <a:solidFill>
                  <a:srgbClr val="58595B"/>
                </a:solidFill>
                <a:latin typeface="Arial" panose="020B0604020202020204" pitchFamily="34" charset="0"/>
                <a:cs typeface="Arial" panose="020B0604020202020204" pitchFamily="34" charset="0"/>
              </a:rPr>
              <a:t> </a:t>
            </a:r>
            <a:r>
              <a:rPr lang="en-US" sz="1200" b="0" dirty="0">
                <a:solidFill>
                  <a:srgbClr val="58595B"/>
                </a:solidFill>
                <a:latin typeface="Arial" panose="020B0604020202020204" pitchFamily="34" charset="0"/>
                <a:cs typeface="Arial" panose="020B0604020202020204" pitchFamily="34" charset="0"/>
              </a:rPr>
              <a:t>plan</a:t>
            </a:r>
            <a:r>
              <a:rPr lang="en-US" sz="1200" b="0" spc="20" dirty="0">
                <a:solidFill>
                  <a:srgbClr val="58595B"/>
                </a:solidFill>
                <a:latin typeface="Arial" panose="020B0604020202020204" pitchFamily="34" charset="0"/>
                <a:cs typeface="Arial" panose="020B0604020202020204" pitchFamily="34" charset="0"/>
              </a:rPr>
              <a:t> </a:t>
            </a:r>
            <a:r>
              <a:rPr lang="en-US" sz="1200" b="0" dirty="0">
                <a:solidFill>
                  <a:srgbClr val="58595B"/>
                </a:solidFill>
                <a:latin typeface="Arial" panose="020B0604020202020204" pitchFamily="34" charset="0"/>
                <a:cs typeface="Arial" panose="020B0604020202020204" pitchFamily="34" charset="0"/>
              </a:rPr>
              <a:t>up</a:t>
            </a:r>
            <a:r>
              <a:rPr lang="en-US" sz="1200" b="0" spc="15" dirty="0">
                <a:solidFill>
                  <a:srgbClr val="58595B"/>
                </a:solidFill>
                <a:latin typeface="Arial" panose="020B0604020202020204" pitchFamily="34" charset="0"/>
                <a:cs typeface="Arial" panose="020B0604020202020204" pitchFamily="34" charset="0"/>
              </a:rPr>
              <a:t> </a:t>
            </a:r>
            <a:r>
              <a:rPr lang="en-US" sz="1200" b="0" dirty="0">
                <a:solidFill>
                  <a:srgbClr val="58595B"/>
                </a:solidFill>
                <a:latin typeface="Arial" panose="020B0604020202020204" pitchFamily="34" charset="0"/>
                <a:cs typeface="Arial" panose="020B0604020202020204" pitchFamily="34" charset="0"/>
              </a:rPr>
              <a:t>and</a:t>
            </a:r>
            <a:r>
              <a:rPr lang="en-US" sz="1200" b="0" spc="20" dirty="0">
                <a:solidFill>
                  <a:srgbClr val="58595B"/>
                </a:solidFill>
                <a:latin typeface="Arial" panose="020B0604020202020204" pitchFamily="34" charset="0"/>
                <a:cs typeface="Arial" panose="020B0604020202020204" pitchFamily="34" charset="0"/>
              </a:rPr>
              <a:t> </a:t>
            </a:r>
            <a:r>
              <a:rPr lang="en-US" sz="1200" b="0" dirty="0">
                <a:solidFill>
                  <a:srgbClr val="58595B"/>
                </a:solidFill>
                <a:latin typeface="Arial" panose="020B0604020202020204" pitchFamily="34" charset="0"/>
                <a:cs typeface="Arial" panose="020B0604020202020204" pitchFamily="34" charset="0"/>
              </a:rPr>
              <a:t>running</a:t>
            </a:r>
            <a:r>
              <a:rPr lang="en-US" sz="1200" b="0" spc="20" dirty="0">
                <a:solidFill>
                  <a:srgbClr val="58595B"/>
                </a:solidFill>
                <a:latin typeface="Arial" panose="020B0604020202020204" pitchFamily="34" charset="0"/>
                <a:cs typeface="Arial" panose="020B0604020202020204" pitchFamily="34" charset="0"/>
              </a:rPr>
              <a:t> </a:t>
            </a:r>
            <a:r>
              <a:rPr lang="en-US" sz="1200" b="0" dirty="0">
                <a:solidFill>
                  <a:srgbClr val="58595B"/>
                </a:solidFill>
                <a:latin typeface="Arial" panose="020B0604020202020204" pitchFamily="34" charset="0"/>
                <a:cs typeface="Arial" panose="020B0604020202020204" pitchFamily="34" charset="0"/>
              </a:rPr>
              <a:t>with minimal disruption. Unions can offer several solutions to allow for notifications of members for formulary changes, and even work with a period of grandfathering to allow members to work with their doctors to find the appropriately covered medication.  It is not unusual for some plans to allow a 60-day grandfathering period, but keep in mind any grandfathering period will reduce immediate savings.  </a:t>
            </a:r>
          </a:p>
          <a:p>
            <a:pPr marL="12700" marR="102870" algn="just">
              <a:lnSpc>
                <a:spcPct val="120400"/>
              </a:lnSpc>
              <a:spcBef>
                <a:spcPts val="1340"/>
              </a:spcBef>
            </a:pPr>
            <a:r>
              <a:rPr lang="en-US" sz="1200" dirty="0">
                <a:solidFill>
                  <a:srgbClr val="58595B"/>
                </a:solidFill>
                <a:latin typeface="Arial" panose="020B0604020202020204" pitchFamily="34" charset="0"/>
                <a:cs typeface="Arial" panose="020B0604020202020204" pitchFamily="34" charset="0"/>
              </a:rPr>
              <a:t>We will communicate directly with the effected members and their physicians to help ensure a smooth changeover.  If members have questions, our clinical team is here to answer them.  You can rest assured that our strategy is to make this process as smooth and seamless as we possibly can.</a:t>
            </a:r>
            <a:endParaRPr lang="en-US" sz="1200" dirty="0">
              <a:latin typeface="Arial" panose="020B0604020202020204" pitchFamily="34" charset="0"/>
              <a:cs typeface="Arial" panose="020B0604020202020204" pitchFamily="34" charset="0"/>
            </a:endParaRPr>
          </a:p>
          <a:p>
            <a:pPr marL="17146">
              <a:lnSpc>
                <a:spcPct val="100000"/>
              </a:lnSpc>
              <a:spcBef>
                <a:spcPts val="220"/>
              </a:spcBef>
              <a:tabLst>
                <a:tab pos="144145" algn="l"/>
              </a:tabLst>
            </a:pPr>
            <a:endParaRPr lang="en-US" sz="1200" dirty="0">
              <a:latin typeface="Arial" panose="020B0604020202020204" pitchFamily="34" charset="0"/>
              <a:cs typeface="Arial" panose="020B0604020202020204" pitchFamily="34" charset="0"/>
            </a:endParaRPr>
          </a:p>
          <a:p>
            <a:pPr marL="12700" marR="62865">
              <a:lnSpc>
                <a:spcPct val="120400"/>
              </a:lnSpc>
              <a:spcBef>
                <a:spcPts val="240"/>
              </a:spcBef>
            </a:pPr>
            <a:endParaRPr lang="en-US" sz="1200" b="1" spc="-10" dirty="0">
              <a:solidFill>
                <a:srgbClr val="58595B"/>
              </a:solidFill>
              <a:latin typeface="Arial" panose="020B0604020202020204" pitchFamily="34" charset="0"/>
              <a:cs typeface="Arial" panose="020B0604020202020204" pitchFamily="34" charset="0"/>
            </a:endParaRPr>
          </a:p>
          <a:p>
            <a:pPr marL="12700" marR="62865">
              <a:lnSpc>
                <a:spcPct val="120400"/>
              </a:lnSpc>
              <a:spcBef>
                <a:spcPts val="240"/>
              </a:spcBef>
            </a:pPr>
            <a:endParaRPr lang="en-US" sz="1200" b="1" dirty="0">
              <a:latin typeface="Arial" panose="020B0604020202020204" pitchFamily="34" charset="0"/>
              <a:cs typeface="Arial" panose="020B0604020202020204" pitchFamily="34" charset="0"/>
            </a:endParaRPr>
          </a:p>
          <a:p>
            <a:pPr marL="12700" marR="5080">
              <a:lnSpc>
                <a:spcPct val="120400"/>
              </a:lnSpc>
              <a:spcBef>
                <a:spcPts val="240"/>
              </a:spcBef>
            </a:pPr>
            <a:endParaRPr lang="en-US" sz="1000" spc="-10" dirty="0">
              <a:solidFill>
                <a:srgbClr val="58595B"/>
              </a:solidFill>
              <a:latin typeface="Arial" panose="020B0604020202020204" pitchFamily="34" charset="0"/>
              <a:cs typeface="Arial" panose="020B0604020202020204" pitchFamily="34" charset="0"/>
            </a:endParaRPr>
          </a:p>
          <a:p>
            <a:pPr marL="12700" marR="5080">
              <a:lnSpc>
                <a:spcPct val="120400"/>
              </a:lnSpc>
              <a:spcBef>
                <a:spcPts val="240"/>
              </a:spcBef>
            </a:pPr>
            <a:endParaRPr lang="en-US" sz="1000" dirty="0">
              <a:latin typeface="Arial" panose="020B0604020202020204" pitchFamily="34" charset="0"/>
              <a:cs typeface="Arial" panose="020B0604020202020204" pitchFamily="34" charset="0"/>
            </a:endParaRPr>
          </a:p>
        </p:txBody>
      </p:sp>
      <p:pic>
        <p:nvPicPr>
          <p:cNvPr id="26" name="Picture 25" descr="A diagram of a pharmacy benefits management&#10;&#10;Description automatically generated">
            <a:extLst>
              <a:ext uri="{FF2B5EF4-FFF2-40B4-BE49-F238E27FC236}">
                <a16:creationId xmlns:a16="http://schemas.microsoft.com/office/drawing/2014/main" id="{35DB1C2D-EAAC-41F5-57D8-15B06E607366}"/>
              </a:ext>
            </a:extLst>
          </p:cNvPr>
          <p:cNvPicPr>
            <a:picLocks noChangeAspect="1"/>
          </p:cNvPicPr>
          <p:nvPr/>
        </p:nvPicPr>
        <p:blipFill>
          <a:blip r:embed="rId3"/>
          <a:stretch>
            <a:fillRect/>
          </a:stretch>
        </p:blipFill>
        <p:spPr>
          <a:xfrm>
            <a:off x="5474740" y="1589216"/>
            <a:ext cx="6034447" cy="4381297"/>
          </a:xfrm>
          <a:prstGeom prst="rect">
            <a:avLst/>
          </a:prstGeom>
        </p:spPr>
      </p:pic>
    </p:spTree>
    <p:extLst>
      <p:ext uri="{BB962C8B-B14F-4D97-AF65-F5344CB8AC3E}">
        <p14:creationId xmlns:p14="http://schemas.microsoft.com/office/powerpoint/2010/main" val="208433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891F7-C87F-48E2-1039-71003BBAE6F9}"/>
              </a:ext>
            </a:extLst>
          </p:cNvPr>
          <p:cNvSpPr>
            <a:spLocks noGrp="1"/>
          </p:cNvSpPr>
          <p:nvPr>
            <p:ph type="ctrTitle"/>
          </p:nvPr>
        </p:nvSpPr>
        <p:spPr>
          <a:xfrm>
            <a:off x="-1520539" y="862594"/>
            <a:ext cx="10972802" cy="2387600"/>
          </a:xfrm>
        </p:spPr>
        <p:txBody>
          <a:bodyPr/>
          <a:lstStyle/>
          <a:p>
            <a:r>
              <a:rPr lang="en-US" dirty="0"/>
              <a:t>CER Helps Phoenix </a:t>
            </a:r>
            <a:br>
              <a:rPr lang="en-US" dirty="0"/>
            </a:br>
            <a:r>
              <a:rPr lang="en-US" dirty="0"/>
              <a:t>Be the Champion of </a:t>
            </a:r>
            <a:br>
              <a:rPr lang="en-US" dirty="0"/>
            </a:br>
            <a:r>
              <a:rPr lang="en-US" dirty="0"/>
              <a:t>Maximizing Savings</a:t>
            </a:r>
          </a:p>
        </p:txBody>
      </p:sp>
      <p:sp>
        <p:nvSpPr>
          <p:cNvPr id="3" name="Subtitle 2">
            <a:extLst>
              <a:ext uri="{FF2B5EF4-FFF2-40B4-BE49-F238E27FC236}">
                <a16:creationId xmlns:a16="http://schemas.microsoft.com/office/drawing/2014/main" id="{0FCDD342-98AF-F905-C6C4-013A58BCB08F}"/>
              </a:ext>
            </a:extLst>
          </p:cNvPr>
          <p:cNvSpPr>
            <a:spLocks noGrp="1"/>
          </p:cNvSpPr>
          <p:nvPr>
            <p:ph type="subTitle" idx="1"/>
          </p:nvPr>
        </p:nvSpPr>
        <p:spPr>
          <a:xfrm>
            <a:off x="-1701091" y="3315931"/>
            <a:ext cx="10972802" cy="1655762"/>
          </a:xfrm>
        </p:spPr>
        <p:txBody>
          <a:bodyPr>
            <a:normAutofit/>
          </a:bodyPr>
          <a:lstStyle/>
          <a:p>
            <a:r>
              <a:rPr lang="en-US" sz="3200" dirty="0">
                <a:solidFill>
                  <a:srgbClr val="FF8001"/>
                </a:solidFill>
                <a:latin typeface="Arial" panose="020B0604020202020204" pitchFamily="34" charset="0"/>
                <a:cs typeface="Arial" panose="020B0604020202020204" pitchFamily="34" charset="0"/>
              </a:rPr>
              <a:t>Questions?</a:t>
            </a:r>
          </a:p>
        </p:txBody>
      </p:sp>
      <p:sp>
        <p:nvSpPr>
          <p:cNvPr id="4" name="Oval 3">
            <a:extLst>
              <a:ext uri="{FF2B5EF4-FFF2-40B4-BE49-F238E27FC236}">
                <a16:creationId xmlns:a16="http://schemas.microsoft.com/office/drawing/2014/main" id="{E1A703E0-A9C5-CA94-9400-B6D936071625}"/>
              </a:ext>
            </a:extLst>
          </p:cNvPr>
          <p:cNvSpPr/>
          <p:nvPr/>
        </p:nvSpPr>
        <p:spPr>
          <a:xfrm>
            <a:off x="253868" y="5418330"/>
            <a:ext cx="1095450" cy="1095450"/>
          </a:xfrm>
          <a:prstGeom prst="ellipse">
            <a:avLst/>
          </a:prstGeom>
          <a:blipFill>
            <a:blip r:embed="rId2"/>
            <a:stretch>
              <a:fillRect/>
            </a:stretch>
          </a:blipFill>
          <a:ln w="41275">
            <a:solidFill>
              <a:srgbClr val="FF80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C8514A2-0B5B-FD8A-230F-64958E184557}"/>
              </a:ext>
            </a:extLst>
          </p:cNvPr>
          <p:cNvSpPr txBox="1"/>
          <p:nvPr/>
        </p:nvSpPr>
        <p:spPr>
          <a:xfrm>
            <a:off x="1490363" y="5549130"/>
            <a:ext cx="2850410" cy="892552"/>
          </a:xfrm>
          <a:prstGeom prst="rect">
            <a:avLst/>
          </a:prstGeom>
          <a:noFill/>
        </p:spPr>
        <p:txBody>
          <a:bodyPr wrap="square" rtlCol="0">
            <a:spAutoFit/>
          </a:bodyPr>
          <a:lstStyle/>
          <a:p>
            <a:r>
              <a:rPr lang="en-US" sz="1600" b="1" dirty="0">
                <a:solidFill>
                  <a:schemeClr val="bg1"/>
                </a:solidFill>
              </a:rPr>
              <a:t>Greg </a:t>
            </a:r>
            <a:r>
              <a:rPr lang="en-US" sz="1600" b="1" dirty="0" err="1">
                <a:solidFill>
                  <a:schemeClr val="bg1"/>
                </a:solidFill>
              </a:rPr>
              <a:t>Herbstman</a:t>
            </a:r>
            <a:endParaRPr lang="en-US" sz="1600" b="1" dirty="0">
              <a:solidFill>
                <a:schemeClr val="bg1"/>
              </a:solidFill>
            </a:endParaRPr>
          </a:p>
          <a:p>
            <a:r>
              <a:rPr lang="en-US" sz="1200" dirty="0">
                <a:solidFill>
                  <a:schemeClr val="bg1"/>
                </a:solidFill>
              </a:rPr>
              <a:t>Director National Labor Relations</a:t>
            </a:r>
          </a:p>
          <a:p>
            <a:r>
              <a:rPr lang="en-US" sz="1200" dirty="0">
                <a:solidFill>
                  <a:schemeClr val="bg1"/>
                </a:solidFill>
                <a:hlinkClick r:id="rId3"/>
              </a:rPr>
              <a:t>greg.herbstman@phoenixpbm.com</a:t>
            </a:r>
            <a:endParaRPr lang="en-US" sz="1200" dirty="0">
              <a:solidFill>
                <a:schemeClr val="bg1"/>
              </a:solidFill>
            </a:endParaRPr>
          </a:p>
          <a:p>
            <a:r>
              <a:rPr lang="en-US" sz="1200" dirty="0">
                <a:solidFill>
                  <a:schemeClr val="bg1"/>
                </a:solidFill>
              </a:rPr>
              <a:t>732.995.1717</a:t>
            </a:r>
          </a:p>
        </p:txBody>
      </p:sp>
      <p:pic>
        <p:nvPicPr>
          <p:cNvPr id="8" name="Picture 7" descr="A qr code with orange squares&#10;&#10;Description automatically generated">
            <a:extLst>
              <a:ext uri="{FF2B5EF4-FFF2-40B4-BE49-F238E27FC236}">
                <a16:creationId xmlns:a16="http://schemas.microsoft.com/office/drawing/2014/main" id="{CFAF87EA-9C72-FD2D-E9DB-E234064637B9}"/>
              </a:ext>
            </a:extLst>
          </p:cNvPr>
          <p:cNvPicPr>
            <a:picLocks noChangeAspect="1"/>
          </p:cNvPicPr>
          <p:nvPr/>
        </p:nvPicPr>
        <p:blipFill>
          <a:blip r:embed="rId4"/>
          <a:stretch>
            <a:fillRect/>
          </a:stretch>
        </p:blipFill>
        <p:spPr>
          <a:xfrm>
            <a:off x="8740466" y="1303174"/>
            <a:ext cx="2666711" cy="2666711"/>
          </a:xfrm>
          <a:prstGeom prst="rect">
            <a:avLst/>
          </a:prstGeom>
        </p:spPr>
      </p:pic>
      <p:sp>
        <p:nvSpPr>
          <p:cNvPr id="9" name="Subtitle 2">
            <a:extLst>
              <a:ext uri="{FF2B5EF4-FFF2-40B4-BE49-F238E27FC236}">
                <a16:creationId xmlns:a16="http://schemas.microsoft.com/office/drawing/2014/main" id="{A71A63EC-128A-8A92-3BB8-46EFC2128841}"/>
              </a:ext>
            </a:extLst>
          </p:cNvPr>
          <p:cNvSpPr txBox="1">
            <a:spLocks/>
          </p:cNvSpPr>
          <p:nvPr/>
        </p:nvSpPr>
        <p:spPr>
          <a:xfrm>
            <a:off x="8915812" y="4116688"/>
            <a:ext cx="2316017" cy="855005"/>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Clr>
                <a:srgbClr val="753BBD"/>
              </a:buClr>
              <a:buFont typeface="Arial" panose="020B0604020202020204" pitchFamily="34" charset="0"/>
              <a:buNone/>
              <a:defRPr sz="2400" b="0" i="0" kern="1200">
                <a:solidFill>
                  <a:srgbClr val="006FC3"/>
                </a:solidFill>
                <a:latin typeface="+mn-lt"/>
                <a:ea typeface="+mn-ea"/>
                <a:cs typeface="Poppins Medium" pitchFamily="2" charset="77"/>
              </a:defRPr>
            </a:lvl1pPr>
            <a:lvl2pPr marL="457200" indent="0" algn="ctr" defTabSz="914400" rtl="0" eaLnBrk="1" latinLnBrk="0" hangingPunct="1">
              <a:lnSpc>
                <a:spcPct val="100000"/>
              </a:lnSpc>
              <a:spcBef>
                <a:spcPts val="500"/>
              </a:spcBef>
              <a:buClr>
                <a:srgbClr val="4197CB"/>
              </a:buClr>
              <a:buFont typeface="Arial" panose="020B0604020202020204" pitchFamily="34" charset="0"/>
              <a:buNone/>
              <a:defRPr sz="2000" b="0" i="0" kern="1200">
                <a:solidFill>
                  <a:schemeClr val="tx1"/>
                </a:solidFill>
                <a:latin typeface="+mn-lt"/>
                <a:ea typeface="+mn-ea"/>
                <a:cs typeface="Poppins Light" pitchFamily="2" charset="77"/>
              </a:defRPr>
            </a:lvl2pPr>
            <a:lvl3pPr marL="914400" indent="0" algn="ctr" defTabSz="914400" rtl="0" eaLnBrk="1" latinLnBrk="0" hangingPunct="1">
              <a:lnSpc>
                <a:spcPct val="100000"/>
              </a:lnSpc>
              <a:spcBef>
                <a:spcPts val="500"/>
              </a:spcBef>
              <a:buClr>
                <a:schemeClr val="accent4"/>
              </a:buClr>
              <a:buFont typeface="Arial" panose="020B0604020202020204" pitchFamily="34" charset="0"/>
              <a:buNone/>
              <a:defRPr sz="1800" b="0" i="1"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chemeClr val="accent4"/>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chemeClr val="accent4"/>
              </a:buClr>
              <a:buFont typeface="Arial" panose="020B0604020202020204" pitchFamily="34" charset="0"/>
              <a:buNone/>
              <a:defRPr sz="1600" b="0" i="1"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rgbClr val="FF8001"/>
                </a:solidFill>
                <a:latin typeface="Arial" panose="020B0604020202020204" pitchFamily="34" charset="0"/>
                <a:cs typeface="Arial" panose="020B0604020202020204" pitchFamily="34" charset="0"/>
              </a:rPr>
              <a:t>Scan for More Info</a:t>
            </a:r>
          </a:p>
        </p:txBody>
      </p:sp>
      <p:sp>
        <p:nvSpPr>
          <p:cNvPr id="7" name="TextBox 6">
            <a:extLst>
              <a:ext uri="{FF2B5EF4-FFF2-40B4-BE49-F238E27FC236}">
                <a16:creationId xmlns:a16="http://schemas.microsoft.com/office/drawing/2014/main" id="{5247CB87-197E-BA7D-8DE8-C7676EE33476}"/>
              </a:ext>
            </a:extLst>
          </p:cNvPr>
          <p:cNvSpPr txBox="1"/>
          <p:nvPr/>
        </p:nvSpPr>
        <p:spPr>
          <a:xfrm>
            <a:off x="5890056" y="5549130"/>
            <a:ext cx="2850410" cy="892552"/>
          </a:xfrm>
          <a:prstGeom prst="rect">
            <a:avLst/>
          </a:prstGeom>
          <a:noFill/>
        </p:spPr>
        <p:txBody>
          <a:bodyPr wrap="square" rtlCol="0">
            <a:spAutoFit/>
          </a:bodyPr>
          <a:lstStyle/>
          <a:p>
            <a:r>
              <a:rPr lang="en-US" sz="1600" b="1" dirty="0">
                <a:solidFill>
                  <a:schemeClr val="bg1"/>
                </a:solidFill>
              </a:rPr>
              <a:t>Levi Roseman</a:t>
            </a:r>
          </a:p>
          <a:p>
            <a:r>
              <a:rPr lang="en-US" sz="1200" dirty="0" err="1">
                <a:solidFill>
                  <a:schemeClr val="bg1"/>
                </a:solidFill>
              </a:rPr>
              <a:t>TruDataRx</a:t>
            </a:r>
            <a:r>
              <a:rPr lang="en-US" sz="1200" dirty="0">
                <a:solidFill>
                  <a:schemeClr val="bg1"/>
                </a:solidFill>
              </a:rPr>
              <a:t>, Regional Sales Director</a:t>
            </a:r>
          </a:p>
          <a:p>
            <a:r>
              <a:rPr lang="en-US" sz="1200" dirty="0" err="1">
                <a:solidFill>
                  <a:srgbClr val="4197CB"/>
                </a:solidFill>
              </a:rPr>
              <a:t>levi@trudatarx.com</a:t>
            </a:r>
            <a:endParaRPr lang="en-US" sz="1200" dirty="0">
              <a:solidFill>
                <a:srgbClr val="4197CB"/>
              </a:solidFill>
            </a:endParaRPr>
          </a:p>
          <a:p>
            <a:r>
              <a:rPr lang="en-US" sz="1200" dirty="0">
                <a:solidFill>
                  <a:schemeClr val="bg1"/>
                </a:solidFill>
              </a:rPr>
              <a:t>814-648-3494</a:t>
            </a:r>
          </a:p>
        </p:txBody>
      </p:sp>
      <p:sp>
        <p:nvSpPr>
          <p:cNvPr id="12" name="Oval 11">
            <a:extLst>
              <a:ext uri="{FF2B5EF4-FFF2-40B4-BE49-F238E27FC236}">
                <a16:creationId xmlns:a16="http://schemas.microsoft.com/office/drawing/2014/main" id="{A17D96FE-7D19-41F0-0ED8-28461898B771}"/>
              </a:ext>
            </a:extLst>
          </p:cNvPr>
          <p:cNvSpPr/>
          <p:nvPr/>
        </p:nvSpPr>
        <p:spPr>
          <a:xfrm>
            <a:off x="4501300" y="5447681"/>
            <a:ext cx="1228228" cy="109545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47625">
            <a:solidFill>
              <a:srgbClr val="FF80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6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D2E3-3ECC-B9EF-4568-51A3331844A5}"/>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84710D46-48ED-9F1D-AFC0-64DD3A23D861}"/>
              </a:ext>
            </a:extLst>
          </p:cNvPr>
          <p:cNvSpPr>
            <a:spLocks noGrp="1"/>
          </p:cNvSpPr>
          <p:nvPr>
            <p:ph idx="1"/>
          </p:nvPr>
        </p:nvSpPr>
        <p:spPr/>
        <p:txBody>
          <a:bodyPr>
            <a:normAutofit/>
          </a:bodyPr>
          <a:lstStyle/>
          <a:p>
            <a:pPr marL="457200" indent="-457200">
              <a:buClr>
                <a:srgbClr val="FF8001"/>
              </a:buClr>
              <a:buFont typeface="+mj-lt"/>
              <a:buAutoNum type="arabicPeriod"/>
            </a:pPr>
            <a:r>
              <a:rPr lang="en-US" sz="2000" dirty="0"/>
              <a:t> The Current Approach to Formularies and Challenges</a:t>
            </a:r>
          </a:p>
          <a:p>
            <a:pPr marL="457200" indent="-457200">
              <a:buClr>
                <a:srgbClr val="FF8001"/>
              </a:buClr>
              <a:buFont typeface="+mj-lt"/>
              <a:buAutoNum type="arabicPeriod"/>
            </a:pPr>
            <a:r>
              <a:rPr lang="en-US" sz="2000" dirty="0"/>
              <a:t> Introduction to Open Architecture allowing for Collaboration</a:t>
            </a:r>
          </a:p>
          <a:p>
            <a:pPr marL="457200" indent="-457200">
              <a:buClr>
                <a:srgbClr val="FF8001"/>
              </a:buClr>
              <a:buFont typeface="+mj-lt"/>
              <a:buAutoNum type="arabicPeriod"/>
            </a:pPr>
            <a:r>
              <a:rPr lang="en-US" sz="2000" dirty="0"/>
              <a:t> About Comparative Effectiveness Research (CER)</a:t>
            </a:r>
          </a:p>
          <a:p>
            <a:pPr marL="457200" indent="-457200">
              <a:buClr>
                <a:srgbClr val="FF8001"/>
              </a:buClr>
              <a:buFont typeface="+mj-lt"/>
              <a:buAutoNum type="arabicPeriod"/>
            </a:pPr>
            <a:r>
              <a:rPr lang="en-US" sz="2000" dirty="0"/>
              <a:t>Group Analysis</a:t>
            </a:r>
          </a:p>
          <a:p>
            <a:pPr marL="457200" indent="-457200">
              <a:buClr>
                <a:srgbClr val="FF8001"/>
              </a:buClr>
              <a:buFont typeface="+mj-lt"/>
              <a:buAutoNum type="arabicPeriod"/>
            </a:pPr>
            <a:r>
              <a:rPr lang="en-US" sz="2000" dirty="0"/>
              <a:t>Implementation</a:t>
            </a:r>
          </a:p>
        </p:txBody>
      </p:sp>
    </p:spTree>
    <p:extLst>
      <p:ext uri="{BB962C8B-B14F-4D97-AF65-F5344CB8AC3E}">
        <p14:creationId xmlns:p14="http://schemas.microsoft.com/office/powerpoint/2010/main" val="279007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B5016C1-63C8-9EF0-1514-E79B86F034AF}"/>
              </a:ext>
            </a:extLst>
          </p:cNvPr>
          <p:cNvSpPr txBox="1">
            <a:spLocks/>
          </p:cNvSpPr>
          <p:nvPr/>
        </p:nvSpPr>
        <p:spPr>
          <a:xfrm>
            <a:off x="6201907" y="1569191"/>
            <a:ext cx="5894429" cy="502388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rgbClr val="753BBD"/>
              </a:buClr>
              <a:buFont typeface="Arial" panose="020B0604020202020204" pitchFamily="34" charset="0"/>
              <a:buNone/>
              <a:defRPr sz="1200" b="0" i="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500"/>
              </a:spcBef>
              <a:buClr>
                <a:srgbClr val="4197CB"/>
              </a:buClr>
              <a:buFont typeface="Arial" panose="020B0604020202020204" pitchFamily="34" charset="0"/>
              <a:buChar char="•"/>
              <a:defRPr sz="1200" b="0" i="0" kern="1200">
                <a:solidFill>
                  <a:schemeClr val="tx1"/>
                </a:solidFill>
                <a:latin typeface="+mn-lt"/>
                <a:ea typeface="+mn-ea"/>
                <a:cs typeface="Poppins Light" pitchFamily="2" charset="77"/>
              </a:defRPr>
            </a:lvl2pPr>
            <a:lvl3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1200" b="0" i="1"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500"/>
              </a:spcBef>
              <a:buClr>
                <a:schemeClr val="accent4"/>
              </a:buClr>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1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8001"/>
              </a:buClr>
            </a:pPr>
            <a:r>
              <a:rPr lang="en-US" sz="2400" b="1" dirty="0">
                <a:solidFill>
                  <a:srgbClr val="0255A0"/>
                </a:solidFill>
              </a:rPr>
              <a:t>Misaligned Incentives</a:t>
            </a:r>
          </a:p>
          <a:p>
            <a:pPr lvl="1" indent="0">
              <a:buClr>
                <a:srgbClr val="FF8001"/>
              </a:buClr>
              <a:buNone/>
            </a:pPr>
            <a:r>
              <a:rPr lang="en-US" sz="2200" dirty="0">
                <a:latin typeface="Arial" panose="020B0604020202020204" pitchFamily="34" charset="0"/>
                <a:cs typeface="Arial" panose="020B0604020202020204" pitchFamily="34" charset="0"/>
              </a:rPr>
              <a:t>Is your provider aligned with YOUR goals? Are they leaving no stone unturned? Will they allow integration of independent solutions?</a:t>
            </a:r>
          </a:p>
          <a:p>
            <a:pPr>
              <a:buClr>
                <a:srgbClr val="FF8001"/>
              </a:buClr>
            </a:pPr>
            <a:endParaRPr lang="en-US" sz="2400" b="1" dirty="0">
              <a:solidFill>
                <a:srgbClr val="0255A0"/>
              </a:solidFill>
            </a:endParaRPr>
          </a:p>
          <a:p>
            <a:pPr>
              <a:buClr>
                <a:srgbClr val="FF8001"/>
              </a:buClr>
            </a:pPr>
            <a:r>
              <a:rPr lang="en-US" sz="2400" b="1" dirty="0">
                <a:solidFill>
                  <a:srgbClr val="0255A0"/>
                </a:solidFill>
              </a:rPr>
              <a:t>Lack of Transparency</a:t>
            </a:r>
          </a:p>
          <a:p>
            <a:pPr lvl="1" indent="0">
              <a:buClr>
                <a:srgbClr val="FF8001"/>
              </a:buClr>
              <a:buNone/>
            </a:pPr>
            <a:r>
              <a:rPr lang="en-US" sz="2200" dirty="0">
                <a:latin typeface="Arial" panose="020B0604020202020204" pitchFamily="34" charset="0"/>
                <a:cs typeface="Arial" panose="020B0604020202020204" pitchFamily="34" charset="0"/>
              </a:rPr>
              <a:t>Transparency should not be a “catch phrase” but expected. Honesty is paramount when it comes to healthcare.</a:t>
            </a:r>
          </a:p>
        </p:txBody>
      </p:sp>
      <p:sp>
        <p:nvSpPr>
          <p:cNvPr id="2" name="Title 1">
            <a:extLst>
              <a:ext uri="{FF2B5EF4-FFF2-40B4-BE49-F238E27FC236}">
                <a16:creationId xmlns:a16="http://schemas.microsoft.com/office/drawing/2014/main" id="{F8290F42-2135-6511-1908-7F00A5AC7DBA}"/>
              </a:ext>
            </a:extLst>
          </p:cNvPr>
          <p:cNvSpPr>
            <a:spLocks noGrp="1"/>
          </p:cNvSpPr>
          <p:nvPr>
            <p:ph type="title"/>
          </p:nvPr>
        </p:nvSpPr>
        <p:spPr/>
        <p:txBody>
          <a:bodyPr/>
          <a:lstStyle/>
          <a:p>
            <a:r>
              <a:rPr lang="en-US" dirty="0"/>
              <a:t>Current Challenges When Choosing a Formulary</a:t>
            </a:r>
          </a:p>
        </p:txBody>
      </p:sp>
      <p:sp>
        <p:nvSpPr>
          <p:cNvPr id="3" name="Content Placeholder 2">
            <a:extLst>
              <a:ext uri="{FF2B5EF4-FFF2-40B4-BE49-F238E27FC236}">
                <a16:creationId xmlns:a16="http://schemas.microsoft.com/office/drawing/2014/main" id="{83549DDE-D8CC-9279-FC94-8F31B6062112}"/>
              </a:ext>
            </a:extLst>
          </p:cNvPr>
          <p:cNvSpPr>
            <a:spLocks noGrp="1"/>
          </p:cNvSpPr>
          <p:nvPr>
            <p:ph idx="1"/>
          </p:nvPr>
        </p:nvSpPr>
        <p:spPr>
          <a:xfrm>
            <a:off x="903112" y="1569192"/>
            <a:ext cx="5626100" cy="5023889"/>
          </a:xfrm>
        </p:spPr>
        <p:txBody>
          <a:bodyPr>
            <a:normAutofit/>
          </a:bodyPr>
          <a:lstStyle/>
          <a:p>
            <a:pPr>
              <a:buClr>
                <a:srgbClr val="FF8001"/>
              </a:buClr>
            </a:pPr>
            <a:r>
              <a:rPr lang="en-US" sz="2400" b="1" dirty="0">
                <a:solidFill>
                  <a:srgbClr val="0255A0"/>
                </a:solidFill>
              </a:rPr>
              <a:t>Pricing Over Efficacy</a:t>
            </a:r>
          </a:p>
          <a:p>
            <a:pPr lvl="1" indent="0">
              <a:buClr>
                <a:srgbClr val="FF8001"/>
              </a:buClr>
              <a:buNone/>
            </a:pPr>
            <a:r>
              <a:rPr lang="en-US" sz="2200" dirty="0">
                <a:latin typeface="Arial" panose="020B0604020202020204" pitchFamily="34" charset="0"/>
                <a:cs typeface="Arial" panose="020B0604020202020204" pitchFamily="34" charset="0"/>
              </a:rPr>
              <a:t>Formularies prioritize drugs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with higher rebates over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patient outcomes.</a:t>
            </a:r>
          </a:p>
          <a:p>
            <a:pPr lvl="1" indent="0">
              <a:buClr>
                <a:srgbClr val="FF8001"/>
              </a:buClr>
              <a:buNone/>
            </a:pPr>
            <a:endParaRPr lang="en-US" sz="2200" dirty="0">
              <a:latin typeface="Arial" panose="020B0604020202020204" pitchFamily="34" charset="0"/>
              <a:cs typeface="Arial" panose="020B0604020202020204" pitchFamily="34" charset="0"/>
            </a:endParaRPr>
          </a:p>
          <a:p>
            <a:pPr lvl="1" indent="0">
              <a:buClr>
                <a:srgbClr val="FF8001"/>
              </a:buClr>
              <a:buNone/>
            </a:pPr>
            <a:endParaRPr lang="en-US" sz="2200" dirty="0">
              <a:latin typeface="Arial" panose="020B0604020202020204" pitchFamily="34" charset="0"/>
              <a:cs typeface="Arial" panose="020B0604020202020204" pitchFamily="34" charset="0"/>
            </a:endParaRPr>
          </a:p>
          <a:p>
            <a:pPr>
              <a:buClr>
                <a:srgbClr val="FF8001"/>
              </a:buClr>
            </a:pPr>
            <a:r>
              <a:rPr lang="en-US" sz="2400" b="1" dirty="0">
                <a:solidFill>
                  <a:srgbClr val="0255A0"/>
                </a:solidFill>
              </a:rPr>
              <a:t>Artificial Pricing &amp; Rebates</a:t>
            </a:r>
          </a:p>
          <a:p>
            <a:pPr lvl="1" indent="0">
              <a:buClr>
                <a:srgbClr val="FF8001"/>
              </a:buClr>
              <a:buNone/>
            </a:pPr>
            <a:r>
              <a:rPr lang="en-US" sz="2200" dirty="0">
                <a:latin typeface="Arial" panose="020B0604020202020204" pitchFamily="34" charset="0"/>
                <a:cs typeface="Arial" panose="020B0604020202020204" pitchFamily="34" charset="0"/>
              </a:rPr>
              <a:t>Inflated drug prices are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driven by rebate opportunities,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not real savings. </a:t>
            </a:r>
          </a:p>
        </p:txBody>
      </p:sp>
      <p:sp>
        <p:nvSpPr>
          <p:cNvPr id="6" name="TextBox 5">
            <a:extLst>
              <a:ext uri="{FF2B5EF4-FFF2-40B4-BE49-F238E27FC236}">
                <a16:creationId xmlns:a16="http://schemas.microsoft.com/office/drawing/2014/main" id="{49F34E78-9304-767F-E83B-298975A017E6}"/>
              </a:ext>
            </a:extLst>
          </p:cNvPr>
          <p:cNvSpPr txBox="1"/>
          <p:nvPr/>
        </p:nvSpPr>
        <p:spPr>
          <a:xfrm>
            <a:off x="522228" y="1376626"/>
            <a:ext cx="483468" cy="769441"/>
          </a:xfrm>
          <a:prstGeom prst="rect">
            <a:avLst/>
          </a:prstGeom>
          <a:noFill/>
        </p:spPr>
        <p:txBody>
          <a:bodyPr wrap="square" rtlCol="0">
            <a:spAutoFit/>
          </a:bodyPr>
          <a:lstStyle/>
          <a:p>
            <a:r>
              <a:rPr lang="en-US" sz="4400" b="1" dirty="0">
                <a:solidFill>
                  <a:srgbClr val="FF8001"/>
                </a:solidFill>
                <a:latin typeface="Aleo" pitchFamily="2" charset="77"/>
              </a:rPr>
              <a:t>1</a:t>
            </a:r>
          </a:p>
        </p:txBody>
      </p:sp>
      <p:sp>
        <p:nvSpPr>
          <p:cNvPr id="7" name="TextBox 6">
            <a:extLst>
              <a:ext uri="{FF2B5EF4-FFF2-40B4-BE49-F238E27FC236}">
                <a16:creationId xmlns:a16="http://schemas.microsoft.com/office/drawing/2014/main" id="{E692227B-3862-DA12-9F15-A2473F56F52D}"/>
              </a:ext>
            </a:extLst>
          </p:cNvPr>
          <p:cNvSpPr txBox="1"/>
          <p:nvPr/>
        </p:nvSpPr>
        <p:spPr>
          <a:xfrm>
            <a:off x="481035" y="3788662"/>
            <a:ext cx="483468" cy="769441"/>
          </a:xfrm>
          <a:prstGeom prst="rect">
            <a:avLst/>
          </a:prstGeom>
          <a:noFill/>
        </p:spPr>
        <p:txBody>
          <a:bodyPr wrap="square" rtlCol="0">
            <a:spAutoFit/>
          </a:bodyPr>
          <a:lstStyle/>
          <a:p>
            <a:r>
              <a:rPr lang="en-US" sz="4400" b="1" dirty="0">
                <a:solidFill>
                  <a:srgbClr val="FF8001"/>
                </a:solidFill>
                <a:latin typeface="Aleo" pitchFamily="2" charset="77"/>
              </a:rPr>
              <a:t>2</a:t>
            </a:r>
          </a:p>
        </p:txBody>
      </p:sp>
      <p:sp>
        <p:nvSpPr>
          <p:cNvPr id="8" name="TextBox 7">
            <a:extLst>
              <a:ext uri="{FF2B5EF4-FFF2-40B4-BE49-F238E27FC236}">
                <a16:creationId xmlns:a16="http://schemas.microsoft.com/office/drawing/2014/main" id="{B25819CE-3D83-372D-44E0-D226DF674413}"/>
              </a:ext>
            </a:extLst>
          </p:cNvPr>
          <p:cNvSpPr txBox="1"/>
          <p:nvPr/>
        </p:nvSpPr>
        <p:spPr>
          <a:xfrm>
            <a:off x="5693065" y="1403520"/>
            <a:ext cx="483468" cy="769441"/>
          </a:xfrm>
          <a:prstGeom prst="rect">
            <a:avLst/>
          </a:prstGeom>
          <a:noFill/>
        </p:spPr>
        <p:txBody>
          <a:bodyPr wrap="square" rtlCol="0">
            <a:spAutoFit/>
          </a:bodyPr>
          <a:lstStyle/>
          <a:p>
            <a:r>
              <a:rPr lang="en-US" sz="4400" b="1" dirty="0">
                <a:solidFill>
                  <a:srgbClr val="FF8001"/>
                </a:solidFill>
                <a:latin typeface="Aleo" pitchFamily="2" charset="77"/>
              </a:rPr>
              <a:t>3</a:t>
            </a:r>
          </a:p>
        </p:txBody>
      </p:sp>
      <p:sp>
        <p:nvSpPr>
          <p:cNvPr id="9" name="TextBox 8">
            <a:extLst>
              <a:ext uri="{FF2B5EF4-FFF2-40B4-BE49-F238E27FC236}">
                <a16:creationId xmlns:a16="http://schemas.microsoft.com/office/drawing/2014/main" id="{B5A319CD-5360-14DC-CA5E-2E7E35F1B74F}"/>
              </a:ext>
            </a:extLst>
          </p:cNvPr>
          <p:cNvSpPr txBox="1"/>
          <p:nvPr/>
        </p:nvSpPr>
        <p:spPr>
          <a:xfrm>
            <a:off x="5671242" y="3818378"/>
            <a:ext cx="483468" cy="769441"/>
          </a:xfrm>
          <a:prstGeom prst="rect">
            <a:avLst/>
          </a:prstGeom>
          <a:noFill/>
        </p:spPr>
        <p:txBody>
          <a:bodyPr wrap="square" rtlCol="0">
            <a:spAutoFit/>
          </a:bodyPr>
          <a:lstStyle/>
          <a:p>
            <a:r>
              <a:rPr lang="en-US" sz="4400" b="1" dirty="0">
                <a:solidFill>
                  <a:srgbClr val="FF8001"/>
                </a:solidFill>
                <a:latin typeface="Aleo" pitchFamily="2" charset="77"/>
              </a:rPr>
              <a:t>4</a:t>
            </a:r>
          </a:p>
        </p:txBody>
      </p:sp>
      <p:pic>
        <p:nvPicPr>
          <p:cNvPr id="11" name="Graphic 10" descr="Caret Right with solid fill">
            <a:extLst>
              <a:ext uri="{FF2B5EF4-FFF2-40B4-BE49-F238E27FC236}">
                <a16:creationId xmlns:a16="http://schemas.microsoft.com/office/drawing/2014/main" id="{BF412268-8F07-4B34-0E54-80BEC3D98C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1823" y="1984452"/>
            <a:ext cx="553998" cy="553998"/>
          </a:xfrm>
          <a:prstGeom prst="rect">
            <a:avLst/>
          </a:prstGeom>
        </p:spPr>
      </p:pic>
      <p:pic>
        <p:nvPicPr>
          <p:cNvPr id="12" name="Graphic 11" descr="Caret Right with solid fill">
            <a:extLst>
              <a:ext uri="{FF2B5EF4-FFF2-40B4-BE49-F238E27FC236}">
                <a16:creationId xmlns:a16="http://schemas.microsoft.com/office/drawing/2014/main" id="{3BC82337-BDD3-458E-552C-4CD5107DF4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3112" y="4318370"/>
            <a:ext cx="553998" cy="553998"/>
          </a:xfrm>
          <a:prstGeom prst="rect">
            <a:avLst/>
          </a:prstGeom>
        </p:spPr>
      </p:pic>
      <p:pic>
        <p:nvPicPr>
          <p:cNvPr id="13" name="Graphic 12" descr="Caret Right with solid fill">
            <a:extLst>
              <a:ext uri="{FF2B5EF4-FFF2-40B4-BE49-F238E27FC236}">
                <a16:creationId xmlns:a16="http://schemas.microsoft.com/office/drawing/2014/main" id="{BE276C47-191B-18E4-D1D6-00809072EA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78691" y="1978806"/>
            <a:ext cx="553998" cy="553998"/>
          </a:xfrm>
          <a:prstGeom prst="rect">
            <a:avLst/>
          </a:prstGeom>
        </p:spPr>
      </p:pic>
      <p:pic>
        <p:nvPicPr>
          <p:cNvPr id="5" name="Graphic 4" descr="Caret Right with solid fill">
            <a:extLst>
              <a:ext uri="{FF2B5EF4-FFF2-40B4-BE49-F238E27FC236}">
                <a16:creationId xmlns:a16="http://schemas.microsoft.com/office/drawing/2014/main" id="{B4213D4B-F5AD-71C8-ED54-A2CC4CA44C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76533" y="4439239"/>
            <a:ext cx="553998" cy="553998"/>
          </a:xfrm>
          <a:prstGeom prst="rect">
            <a:avLst/>
          </a:prstGeom>
        </p:spPr>
      </p:pic>
    </p:spTree>
    <p:extLst>
      <p:ext uri="{BB962C8B-B14F-4D97-AF65-F5344CB8AC3E}">
        <p14:creationId xmlns:p14="http://schemas.microsoft.com/office/powerpoint/2010/main" val="100971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B262BE-94F4-B9AC-1583-20402120A8BD}"/>
              </a:ext>
            </a:extLst>
          </p:cNvPr>
          <p:cNvSpPr>
            <a:spLocks noGrp="1"/>
          </p:cNvSpPr>
          <p:nvPr>
            <p:ph type="body" sz="quarter" idx="14"/>
          </p:nvPr>
        </p:nvSpPr>
        <p:spPr>
          <a:xfrm>
            <a:off x="6012188" y="576604"/>
            <a:ext cx="5939245" cy="969976"/>
          </a:xfrm>
        </p:spPr>
        <p:txBody>
          <a:bodyPr>
            <a:noAutofit/>
          </a:bodyPr>
          <a:lstStyle/>
          <a:p>
            <a:pPr algn="ctr"/>
            <a:r>
              <a:rPr lang="en-US" sz="2800" b="1" i="0" u="none" strike="noStrike" baseline="0" dirty="0">
                <a:solidFill>
                  <a:srgbClr val="F57D1F"/>
                </a:solidFill>
                <a:latin typeface="Arial" panose="020B0604020202020204" pitchFamily="34" charset="0"/>
              </a:rPr>
              <a:t>A Philosophy of Complete Customization</a:t>
            </a:r>
            <a:endParaRPr lang="en-US" sz="2800" b="0" i="0" u="none" strike="noStrike" baseline="0" dirty="0">
              <a:solidFill>
                <a:srgbClr val="F57D1F"/>
              </a:solidFill>
              <a:latin typeface="Arial" panose="020B0604020202020204" pitchFamily="34" charset="0"/>
            </a:endParaRPr>
          </a:p>
          <a:p>
            <a:pPr algn="ctr"/>
            <a:r>
              <a:rPr lang="en-US" sz="2600" b="1" dirty="0">
                <a:solidFill>
                  <a:srgbClr val="0255A0"/>
                </a:solidFill>
              </a:rPr>
              <a:t> </a:t>
            </a:r>
          </a:p>
        </p:txBody>
      </p:sp>
      <p:sp>
        <p:nvSpPr>
          <p:cNvPr id="6" name="Title 5">
            <a:extLst>
              <a:ext uri="{FF2B5EF4-FFF2-40B4-BE49-F238E27FC236}">
                <a16:creationId xmlns:a16="http://schemas.microsoft.com/office/drawing/2014/main" id="{3ADB883D-0359-3105-869E-40883F1D8910}"/>
              </a:ext>
            </a:extLst>
          </p:cNvPr>
          <p:cNvSpPr>
            <a:spLocks noGrp="1"/>
          </p:cNvSpPr>
          <p:nvPr>
            <p:ph type="title"/>
          </p:nvPr>
        </p:nvSpPr>
        <p:spPr/>
        <p:txBody>
          <a:bodyPr>
            <a:normAutofit/>
          </a:bodyPr>
          <a:lstStyle/>
          <a:p>
            <a:r>
              <a:rPr lang="en-US" sz="3600" dirty="0"/>
              <a:t>Open Architecture </a:t>
            </a:r>
          </a:p>
        </p:txBody>
      </p:sp>
      <p:sp>
        <p:nvSpPr>
          <p:cNvPr id="7" name="Text Placeholder 1">
            <a:extLst>
              <a:ext uri="{FF2B5EF4-FFF2-40B4-BE49-F238E27FC236}">
                <a16:creationId xmlns:a16="http://schemas.microsoft.com/office/drawing/2014/main" id="{69A2103A-45A3-06AD-B5AB-B44A5AE066D5}"/>
              </a:ext>
            </a:extLst>
          </p:cNvPr>
          <p:cNvSpPr txBox="1">
            <a:spLocks/>
          </p:cNvSpPr>
          <p:nvPr/>
        </p:nvSpPr>
        <p:spPr>
          <a:xfrm>
            <a:off x="7187877" y="2810578"/>
            <a:ext cx="5939245" cy="96997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753BBD"/>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500"/>
              </a:spcBef>
              <a:buClr>
                <a:srgbClr val="4197CB"/>
              </a:buClr>
              <a:buFont typeface="Arial" panose="020B0604020202020204" pitchFamily="34" charset="0"/>
              <a:buChar char="•"/>
              <a:defRPr sz="1200" b="0" i="0" kern="1200">
                <a:solidFill>
                  <a:schemeClr val="tx1"/>
                </a:solidFill>
                <a:latin typeface="+mn-lt"/>
                <a:ea typeface="+mn-ea"/>
                <a:cs typeface="Poppins Light" pitchFamily="2" charset="77"/>
              </a:defRPr>
            </a:lvl2pPr>
            <a:lvl3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1200" b="0" i="1"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500"/>
              </a:spcBef>
              <a:buClr>
                <a:schemeClr val="accent4"/>
              </a:buClr>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1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rgbClr val="001E53"/>
                </a:solidFill>
              </a:rPr>
              <a:t>Customizable </a:t>
            </a:r>
            <a:br>
              <a:rPr lang="en-US" sz="2400" dirty="0">
                <a:solidFill>
                  <a:srgbClr val="001E53"/>
                </a:solidFill>
              </a:rPr>
            </a:br>
            <a:r>
              <a:rPr lang="en-US" sz="2400" dirty="0">
                <a:solidFill>
                  <a:srgbClr val="001E53"/>
                </a:solidFill>
              </a:rPr>
              <a:t>Formularies</a:t>
            </a:r>
          </a:p>
        </p:txBody>
      </p:sp>
      <p:sp>
        <p:nvSpPr>
          <p:cNvPr id="8" name="Text Placeholder 1">
            <a:extLst>
              <a:ext uri="{FF2B5EF4-FFF2-40B4-BE49-F238E27FC236}">
                <a16:creationId xmlns:a16="http://schemas.microsoft.com/office/drawing/2014/main" id="{04C556C1-8608-91EF-8103-FFED84B7C1BF}"/>
              </a:ext>
            </a:extLst>
          </p:cNvPr>
          <p:cNvSpPr txBox="1">
            <a:spLocks/>
          </p:cNvSpPr>
          <p:nvPr/>
        </p:nvSpPr>
        <p:spPr>
          <a:xfrm>
            <a:off x="6136786" y="2810578"/>
            <a:ext cx="2966775" cy="116471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753BBD"/>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500"/>
              </a:spcBef>
              <a:buClr>
                <a:srgbClr val="4197CB"/>
              </a:buClr>
              <a:buFont typeface="Arial" panose="020B0604020202020204" pitchFamily="34" charset="0"/>
              <a:buChar char="•"/>
              <a:defRPr sz="1200" b="0" i="0" kern="1200">
                <a:solidFill>
                  <a:schemeClr val="tx1"/>
                </a:solidFill>
                <a:latin typeface="+mn-lt"/>
                <a:ea typeface="+mn-ea"/>
                <a:cs typeface="Poppins Light" pitchFamily="2" charset="77"/>
              </a:defRPr>
            </a:lvl2pPr>
            <a:lvl3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1200" b="0" i="1"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500"/>
              </a:spcBef>
              <a:buClr>
                <a:schemeClr val="accent4"/>
              </a:buClr>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1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rgbClr val="001E53"/>
                </a:solidFill>
              </a:rPr>
              <a:t>Flexible </a:t>
            </a:r>
            <a:br>
              <a:rPr lang="en-US" sz="2400" dirty="0">
                <a:solidFill>
                  <a:srgbClr val="001E53"/>
                </a:solidFill>
              </a:rPr>
            </a:br>
            <a:r>
              <a:rPr lang="en-US" sz="2400" dirty="0">
                <a:solidFill>
                  <a:srgbClr val="001E53"/>
                </a:solidFill>
              </a:rPr>
              <a:t>Plan Design</a:t>
            </a:r>
          </a:p>
        </p:txBody>
      </p:sp>
      <p:sp>
        <p:nvSpPr>
          <p:cNvPr id="13" name="Text Placeholder 1">
            <a:extLst>
              <a:ext uri="{FF2B5EF4-FFF2-40B4-BE49-F238E27FC236}">
                <a16:creationId xmlns:a16="http://schemas.microsoft.com/office/drawing/2014/main" id="{89AF9C68-BB7C-CDA5-E289-A7BD4C407B11}"/>
              </a:ext>
            </a:extLst>
          </p:cNvPr>
          <p:cNvSpPr txBox="1">
            <a:spLocks/>
          </p:cNvSpPr>
          <p:nvPr/>
        </p:nvSpPr>
        <p:spPr>
          <a:xfrm>
            <a:off x="7187877" y="4946819"/>
            <a:ext cx="5939245" cy="91268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753BBD"/>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500"/>
              </a:spcBef>
              <a:buClr>
                <a:srgbClr val="4197CB"/>
              </a:buClr>
              <a:buFont typeface="Arial" panose="020B0604020202020204" pitchFamily="34" charset="0"/>
              <a:buChar char="•"/>
              <a:defRPr sz="1200" b="0" i="0" kern="1200">
                <a:solidFill>
                  <a:schemeClr val="tx1"/>
                </a:solidFill>
                <a:latin typeface="+mn-lt"/>
                <a:ea typeface="+mn-ea"/>
                <a:cs typeface="Poppins Light" pitchFamily="2" charset="77"/>
              </a:defRPr>
            </a:lvl2pPr>
            <a:lvl3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1200" b="0" i="1"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500"/>
              </a:spcBef>
              <a:buClr>
                <a:schemeClr val="accent4"/>
              </a:buClr>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1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rgbClr val="001E53"/>
                </a:solidFill>
              </a:rPr>
              <a:t>Greater </a:t>
            </a:r>
            <a:br>
              <a:rPr lang="en-US" sz="2400" dirty="0">
                <a:solidFill>
                  <a:srgbClr val="001E53"/>
                </a:solidFill>
              </a:rPr>
            </a:br>
            <a:r>
              <a:rPr lang="en-US" sz="2400" dirty="0">
                <a:solidFill>
                  <a:srgbClr val="001E53"/>
                </a:solidFill>
              </a:rPr>
              <a:t>Savings</a:t>
            </a:r>
          </a:p>
          <a:p>
            <a:pPr algn="ctr"/>
            <a:endParaRPr lang="en-US" sz="2400" dirty="0">
              <a:solidFill>
                <a:srgbClr val="001E53"/>
              </a:solidFill>
            </a:endParaRPr>
          </a:p>
        </p:txBody>
      </p:sp>
      <p:pic>
        <p:nvPicPr>
          <p:cNvPr id="15" name="Graphic 14">
            <a:extLst>
              <a:ext uri="{FF2B5EF4-FFF2-40B4-BE49-F238E27FC236}">
                <a16:creationId xmlns:a16="http://schemas.microsoft.com/office/drawing/2014/main" id="{2FACE70C-8C9D-AEED-3FEE-E82808B983D2}"/>
              </a:ext>
            </a:extLst>
          </p:cNvPr>
          <p:cNvPicPr>
            <a:picLocks noChangeAspect="1"/>
          </p:cNvPicPr>
          <p:nvPr/>
        </p:nvPicPr>
        <p:blipFill>
          <a:blip r:embed="rId2">
            <a:extLst>
              <a:ext uri="{96DAC541-7B7A-43D3-8B79-37D633B846F1}">
                <asvg:svgBlip xmlns:asvg="http://schemas.microsoft.com/office/drawing/2016/SVG/main" r:embed="rId3"/>
              </a:ext>
            </a:extLst>
          </a:blip>
          <a:srcRect t="13991" b="34158"/>
          <a:stretch/>
        </p:blipFill>
        <p:spPr>
          <a:xfrm>
            <a:off x="9742702" y="2271397"/>
            <a:ext cx="651730" cy="546289"/>
          </a:xfrm>
          <a:prstGeom prst="rect">
            <a:avLst/>
          </a:prstGeom>
        </p:spPr>
      </p:pic>
      <p:sp>
        <p:nvSpPr>
          <p:cNvPr id="16" name="Text Placeholder 1">
            <a:extLst>
              <a:ext uri="{FF2B5EF4-FFF2-40B4-BE49-F238E27FC236}">
                <a16:creationId xmlns:a16="http://schemas.microsoft.com/office/drawing/2014/main" id="{4E991CE7-A404-4108-C9EE-5FD932BBB791}"/>
              </a:ext>
            </a:extLst>
          </p:cNvPr>
          <p:cNvSpPr txBox="1">
            <a:spLocks/>
          </p:cNvSpPr>
          <p:nvPr/>
        </p:nvSpPr>
        <p:spPr>
          <a:xfrm>
            <a:off x="6197297" y="4917030"/>
            <a:ext cx="2845752" cy="100891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753BBD"/>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500"/>
              </a:spcBef>
              <a:buClr>
                <a:srgbClr val="4197CB"/>
              </a:buClr>
              <a:buFont typeface="Arial" panose="020B0604020202020204" pitchFamily="34" charset="0"/>
              <a:buChar char="•"/>
              <a:defRPr sz="1200" b="0" i="0" kern="1200">
                <a:solidFill>
                  <a:schemeClr val="tx1"/>
                </a:solidFill>
                <a:latin typeface="+mn-lt"/>
                <a:ea typeface="+mn-ea"/>
                <a:cs typeface="Poppins Light" pitchFamily="2" charset="77"/>
              </a:defRPr>
            </a:lvl2pPr>
            <a:lvl3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1200" b="0" i="1"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500"/>
              </a:spcBef>
              <a:buClr>
                <a:schemeClr val="accent4"/>
              </a:buClr>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ct val="100000"/>
              </a:lnSpc>
              <a:spcBef>
                <a:spcPts val="500"/>
              </a:spcBef>
              <a:buClr>
                <a:schemeClr val="accent4"/>
              </a:buClr>
              <a:buFont typeface="Arial" panose="020B0604020202020204" pitchFamily="34" charset="0"/>
              <a:buChar char="•"/>
              <a:defRPr sz="11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rgbClr val="001E53"/>
                </a:solidFill>
              </a:rPr>
              <a:t>Control of </a:t>
            </a:r>
            <a:br>
              <a:rPr lang="en-US" sz="2400" dirty="0">
                <a:solidFill>
                  <a:srgbClr val="001E53"/>
                </a:solidFill>
              </a:rPr>
            </a:br>
            <a:r>
              <a:rPr lang="en-US" sz="2400" dirty="0">
                <a:solidFill>
                  <a:srgbClr val="001E53"/>
                </a:solidFill>
              </a:rPr>
              <a:t>Rx Spend</a:t>
            </a:r>
          </a:p>
        </p:txBody>
      </p:sp>
      <p:pic>
        <p:nvPicPr>
          <p:cNvPr id="18" name="Graphic 17">
            <a:extLst>
              <a:ext uri="{FF2B5EF4-FFF2-40B4-BE49-F238E27FC236}">
                <a16:creationId xmlns:a16="http://schemas.microsoft.com/office/drawing/2014/main" id="{30ACF7F6-1BAD-0A77-7179-55882E672705}"/>
              </a:ext>
            </a:extLst>
          </p:cNvPr>
          <p:cNvPicPr>
            <a:picLocks noChangeAspect="1"/>
          </p:cNvPicPr>
          <p:nvPr/>
        </p:nvPicPr>
        <p:blipFill>
          <a:blip r:embed="rId4">
            <a:extLst>
              <a:ext uri="{96DAC541-7B7A-43D3-8B79-37D633B846F1}">
                <asvg:svgBlip xmlns:asvg="http://schemas.microsoft.com/office/drawing/2016/SVG/main" r:embed="rId5"/>
              </a:ext>
            </a:extLst>
          </a:blip>
          <a:srcRect b="22546"/>
          <a:stretch/>
        </p:blipFill>
        <p:spPr>
          <a:xfrm>
            <a:off x="7231771" y="4267076"/>
            <a:ext cx="642335" cy="621890"/>
          </a:xfrm>
          <a:prstGeom prst="rect">
            <a:avLst/>
          </a:prstGeom>
        </p:spPr>
      </p:pic>
      <p:pic>
        <p:nvPicPr>
          <p:cNvPr id="20" name="Graphic 19">
            <a:extLst>
              <a:ext uri="{FF2B5EF4-FFF2-40B4-BE49-F238E27FC236}">
                <a16:creationId xmlns:a16="http://schemas.microsoft.com/office/drawing/2014/main" id="{F491F8A7-F0DF-3ECC-5A3C-D869FC17C9B9}"/>
              </a:ext>
            </a:extLst>
          </p:cNvPr>
          <p:cNvPicPr>
            <a:picLocks noChangeAspect="1"/>
          </p:cNvPicPr>
          <p:nvPr/>
        </p:nvPicPr>
        <p:blipFill>
          <a:blip r:embed="rId6">
            <a:extLst>
              <a:ext uri="{96DAC541-7B7A-43D3-8B79-37D633B846F1}">
                <asvg:svgBlip xmlns:asvg="http://schemas.microsoft.com/office/drawing/2016/SVG/main" r:embed="rId7"/>
              </a:ext>
            </a:extLst>
          </a:blip>
          <a:srcRect b="15670"/>
          <a:stretch/>
        </p:blipFill>
        <p:spPr>
          <a:xfrm>
            <a:off x="9742702" y="4267076"/>
            <a:ext cx="642335" cy="667195"/>
          </a:xfrm>
          <a:prstGeom prst="rect">
            <a:avLst/>
          </a:prstGeom>
        </p:spPr>
      </p:pic>
      <p:pic>
        <p:nvPicPr>
          <p:cNvPr id="22" name="Graphic 21">
            <a:extLst>
              <a:ext uri="{FF2B5EF4-FFF2-40B4-BE49-F238E27FC236}">
                <a16:creationId xmlns:a16="http://schemas.microsoft.com/office/drawing/2014/main" id="{C0923145-BEB3-4EB7-1826-28B1522480C5}"/>
              </a:ext>
            </a:extLst>
          </p:cNvPr>
          <p:cNvPicPr>
            <a:picLocks noChangeAspect="1"/>
          </p:cNvPicPr>
          <p:nvPr/>
        </p:nvPicPr>
        <p:blipFill>
          <a:blip r:embed="rId8">
            <a:extLst>
              <a:ext uri="{96DAC541-7B7A-43D3-8B79-37D633B846F1}">
                <asvg:svgBlip xmlns:asvg="http://schemas.microsoft.com/office/drawing/2016/SVG/main" r:embed="rId9"/>
              </a:ext>
            </a:extLst>
          </a:blip>
          <a:srcRect b="15670"/>
          <a:stretch/>
        </p:blipFill>
        <p:spPr>
          <a:xfrm>
            <a:off x="7356126" y="2206722"/>
            <a:ext cx="528094" cy="548532"/>
          </a:xfrm>
          <a:prstGeom prst="rect">
            <a:avLst/>
          </a:prstGeom>
        </p:spPr>
      </p:pic>
      <p:sp>
        <p:nvSpPr>
          <p:cNvPr id="4" name="TextBox 3">
            <a:extLst>
              <a:ext uri="{FF2B5EF4-FFF2-40B4-BE49-F238E27FC236}">
                <a16:creationId xmlns:a16="http://schemas.microsoft.com/office/drawing/2014/main" id="{D0C2F6B3-24E6-6F25-8801-0CDFC443E971}"/>
              </a:ext>
            </a:extLst>
          </p:cNvPr>
          <p:cNvSpPr txBox="1"/>
          <p:nvPr/>
        </p:nvSpPr>
        <p:spPr>
          <a:xfrm>
            <a:off x="345259" y="1326193"/>
            <a:ext cx="5004947" cy="3416320"/>
          </a:xfrm>
          <a:prstGeom prst="rect">
            <a:avLst/>
          </a:prstGeom>
          <a:noFill/>
        </p:spPr>
        <p:txBody>
          <a:bodyPr wrap="square">
            <a:spAutoFit/>
          </a:bodyPr>
          <a:lstStyle/>
          <a:p>
            <a:pPr marR="97630" algn="l"/>
            <a:endParaRPr lang="en-US" sz="3600" dirty="0">
              <a:solidFill>
                <a:srgbClr val="F57D1F"/>
              </a:solidFill>
              <a:latin typeface="Arial" panose="020B0604020202020204" pitchFamily="34" charset="0"/>
            </a:endParaRPr>
          </a:p>
          <a:p>
            <a:pPr marR="97630" algn="l"/>
            <a:r>
              <a:rPr lang="en-US" b="0" i="0" u="none" strike="noStrike" baseline="0" dirty="0">
                <a:solidFill>
                  <a:schemeClr val="bg1"/>
                </a:solidFill>
                <a:latin typeface="Arial" panose="020B0604020202020204" pitchFamily="34" charset="0"/>
              </a:rPr>
              <a:t>An</a:t>
            </a:r>
            <a:r>
              <a:rPr lang="en-US" sz="1800" b="0" i="0" u="none" strike="noStrike" baseline="0" dirty="0">
                <a:solidFill>
                  <a:schemeClr val="bg1"/>
                </a:solidFill>
                <a:latin typeface="Arial" panose="020B0604020202020204" pitchFamily="34" charset="0"/>
              </a:rPr>
              <a:t> “open-architecture” approach to plan design and management</a:t>
            </a:r>
            <a:r>
              <a:rPr lang="en-US" dirty="0">
                <a:solidFill>
                  <a:schemeClr val="bg1"/>
                </a:solidFill>
                <a:latin typeface="Arial" panose="020B0604020202020204" pitchFamily="34" charset="0"/>
              </a:rPr>
              <a:t> </a:t>
            </a:r>
            <a:r>
              <a:rPr lang="en-US" sz="1800" b="0" i="0" u="none" strike="noStrike" baseline="0" dirty="0">
                <a:solidFill>
                  <a:schemeClr val="bg1"/>
                </a:solidFill>
                <a:latin typeface="Arial" panose="020B0604020202020204" pitchFamily="34" charset="0"/>
              </a:rPr>
              <a:t>means empowering you to have a say in your plan components. </a:t>
            </a:r>
            <a:r>
              <a:rPr lang="en-US" dirty="0">
                <a:solidFill>
                  <a:schemeClr val="bg1"/>
                </a:solidFill>
                <a:latin typeface="Arial" panose="020B0604020202020204" pitchFamily="34" charset="0"/>
              </a:rPr>
              <a:t>You choose the </a:t>
            </a:r>
            <a:r>
              <a:rPr lang="en-US" sz="1800" b="0" i="0" u="none" strike="noStrike" baseline="0" dirty="0">
                <a:solidFill>
                  <a:schemeClr val="bg1"/>
                </a:solidFill>
                <a:latin typeface="Arial" panose="020B0604020202020204" pitchFamily="34" charset="0"/>
              </a:rPr>
              <a:t>vendors and cost-containment tools, so you can choose the elements that work best for your needs, and nothing that doesn’t.</a:t>
            </a:r>
          </a:p>
          <a:p>
            <a:pPr marR="97630" algn="l"/>
            <a:endParaRPr lang="en-US" dirty="0">
              <a:solidFill>
                <a:schemeClr val="bg1"/>
              </a:solidFill>
              <a:latin typeface="Arial" panose="020B0604020202020204" pitchFamily="34" charset="0"/>
            </a:endParaRPr>
          </a:p>
          <a:p>
            <a:pPr marR="97630" algn="l"/>
            <a:r>
              <a:rPr lang="en-US" sz="1800" b="0" i="0" u="none" strike="noStrike" baseline="0" dirty="0">
                <a:solidFill>
                  <a:schemeClr val="bg1"/>
                </a:solidFill>
                <a:latin typeface="Arial" panose="020B0604020202020204" pitchFamily="34" charset="0"/>
              </a:rPr>
              <a:t>You take control of your costs and truly understand the benefits you’re paying for.</a:t>
            </a:r>
            <a:endParaRPr lang="en-US" dirty="0">
              <a:solidFill>
                <a:schemeClr val="bg1"/>
              </a:solidFill>
            </a:endParaRPr>
          </a:p>
        </p:txBody>
      </p:sp>
    </p:spTree>
    <p:extLst>
      <p:ext uri="{BB962C8B-B14F-4D97-AF65-F5344CB8AC3E}">
        <p14:creationId xmlns:p14="http://schemas.microsoft.com/office/powerpoint/2010/main" val="383639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2845-C77C-F2C2-6D5D-96D89F33543B}"/>
              </a:ext>
            </a:extLst>
          </p:cNvPr>
          <p:cNvSpPr>
            <a:spLocks noGrp="1"/>
          </p:cNvSpPr>
          <p:nvPr>
            <p:ph type="ctrTitle"/>
          </p:nvPr>
        </p:nvSpPr>
        <p:spPr>
          <a:xfrm>
            <a:off x="401171" y="1961431"/>
            <a:ext cx="5326022" cy="5847233"/>
          </a:xfrm>
        </p:spPr>
        <p:txBody>
          <a:bodyPr>
            <a:normAutofit/>
          </a:bodyPr>
          <a:lstStyle/>
          <a:p>
            <a:r>
              <a:rPr lang="en-US" sz="5200" dirty="0"/>
              <a:t>Comparative Effectiveness </a:t>
            </a:r>
            <a:br>
              <a:rPr lang="en-US" sz="5200" dirty="0"/>
            </a:br>
            <a:r>
              <a:rPr lang="en-US" sz="5200" dirty="0"/>
              <a:t>Research (CER)</a:t>
            </a:r>
          </a:p>
        </p:txBody>
      </p:sp>
      <p:sp>
        <p:nvSpPr>
          <p:cNvPr id="4" name="Text Placeholder 3">
            <a:extLst>
              <a:ext uri="{FF2B5EF4-FFF2-40B4-BE49-F238E27FC236}">
                <a16:creationId xmlns:a16="http://schemas.microsoft.com/office/drawing/2014/main" id="{D4358F71-A70F-0DC9-34A0-8CE335E88D79}"/>
              </a:ext>
            </a:extLst>
          </p:cNvPr>
          <p:cNvSpPr>
            <a:spLocks noGrp="1"/>
          </p:cNvSpPr>
          <p:nvPr>
            <p:ph type="body" sz="quarter" idx="10"/>
          </p:nvPr>
        </p:nvSpPr>
        <p:spPr>
          <a:xfrm>
            <a:off x="5794428" y="778089"/>
            <a:ext cx="5798482" cy="6053017"/>
          </a:xfrm>
        </p:spPr>
        <p:txBody>
          <a:bodyPr>
            <a:normAutofit/>
          </a:bodyPr>
          <a:lstStyle/>
          <a:p>
            <a:r>
              <a:rPr lang="en-US" sz="1600" b="1" dirty="0"/>
              <a:t>What is CER?</a:t>
            </a:r>
          </a:p>
          <a:p>
            <a:r>
              <a:rPr lang="en-US" sz="1600" dirty="0"/>
              <a:t>Comparative Effectiveness Research is evidence-based research with a patient-centered approach created with the intention of providing data on the effectiveness of various treatments to make informed healthcare decisions. </a:t>
            </a:r>
          </a:p>
          <a:p>
            <a:endParaRPr lang="en-US" sz="1600" b="1" dirty="0"/>
          </a:p>
          <a:p>
            <a:r>
              <a:rPr lang="en-US" sz="1600" b="1" dirty="0"/>
              <a:t>Most people today are not taking prescription medicines because they want to but rather need to.</a:t>
            </a:r>
          </a:p>
          <a:p>
            <a:endParaRPr lang="en-US" sz="1600" dirty="0"/>
          </a:p>
          <a:p>
            <a:r>
              <a:rPr lang="en-US" sz="1600" b="1" dirty="0"/>
              <a:t>The Goal: Better Care &amp; Lower Costs</a:t>
            </a:r>
          </a:p>
          <a:p>
            <a:r>
              <a:rPr lang="en-US" sz="1600" dirty="0"/>
              <a:t>CER identifies the most effective drugs </a:t>
            </a:r>
            <a:br>
              <a:rPr lang="en-US" sz="1600" dirty="0"/>
            </a:br>
            <a:r>
              <a:rPr lang="en-US" sz="1600" dirty="0"/>
              <a:t>through human interactions and ensures they are </a:t>
            </a:r>
            <a:br>
              <a:rPr lang="en-US" sz="1600" dirty="0"/>
            </a:br>
            <a:r>
              <a:rPr lang="en-US" sz="1600" dirty="0"/>
              <a:t>delivered at the lowest possible cost for </a:t>
            </a:r>
            <a:br>
              <a:rPr lang="en-US" sz="1600" dirty="0"/>
            </a:br>
            <a:r>
              <a:rPr lang="en-US" sz="1600" dirty="0"/>
              <a:t>patients and providers, improving both </a:t>
            </a:r>
            <a:br>
              <a:rPr lang="en-US" sz="1600" dirty="0"/>
            </a:br>
            <a:r>
              <a:rPr lang="en-US" sz="1600" dirty="0"/>
              <a:t>outcomes and affordability.</a:t>
            </a:r>
          </a:p>
        </p:txBody>
      </p:sp>
      <p:sp>
        <p:nvSpPr>
          <p:cNvPr id="5" name="Round Same Side Corner Rectangle 4">
            <a:extLst>
              <a:ext uri="{FF2B5EF4-FFF2-40B4-BE49-F238E27FC236}">
                <a16:creationId xmlns:a16="http://schemas.microsoft.com/office/drawing/2014/main" id="{FA05B495-AE19-0848-0281-0C2CFF6709C3}"/>
              </a:ext>
            </a:extLst>
          </p:cNvPr>
          <p:cNvSpPr/>
          <p:nvPr/>
        </p:nvSpPr>
        <p:spPr>
          <a:xfrm rot="5400000">
            <a:off x="579142" y="198947"/>
            <a:ext cx="549491" cy="1707776"/>
          </a:xfrm>
          <a:prstGeom prst="round2SameRect">
            <a:avLst/>
          </a:prstGeom>
          <a:solidFill>
            <a:srgbClr val="FF80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3C6722F-6C71-20A4-88DE-0DB04112519C}"/>
              </a:ext>
            </a:extLst>
          </p:cNvPr>
          <p:cNvSpPr>
            <a:spLocks noGrp="1"/>
          </p:cNvSpPr>
          <p:nvPr>
            <p:ph type="subTitle" idx="1"/>
          </p:nvPr>
        </p:nvSpPr>
        <p:spPr>
          <a:xfrm>
            <a:off x="401171" y="818431"/>
            <a:ext cx="1306605" cy="549491"/>
          </a:xfrm>
        </p:spPr>
        <p:txBody>
          <a:bodyPr/>
          <a:lstStyle/>
          <a:p>
            <a:r>
              <a:rPr lang="en-US" dirty="0">
                <a:latin typeface="Arial" panose="020B0604020202020204" pitchFamily="34" charset="0"/>
                <a:cs typeface="Arial" panose="020B0604020202020204" pitchFamily="34" charset="0"/>
              </a:rPr>
              <a:t>About</a:t>
            </a:r>
          </a:p>
        </p:txBody>
      </p:sp>
    </p:spTree>
    <p:extLst>
      <p:ext uri="{BB962C8B-B14F-4D97-AF65-F5344CB8AC3E}">
        <p14:creationId xmlns:p14="http://schemas.microsoft.com/office/powerpoint/2010/main" val="55736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D6AAF8-36BC-F7E7-6971-CE1EDD5BBEF1}"/>
              </a:ext>
            </a:extLst>
          </p:cNvPr>
          <p:cNvSpPr>
            <a:spLocks noGrp="1"/>
          </p:cNvSpPr>
          <p:nvPr>
            <p:ph type="title"/>
          </p:nvPr>
        </p:nvSpPr>
        <p:spPr/>
        <p:txBody>
          <a:bodyPr/>
          <a:lstStyle/>
          <a:p>
            <a:r>
              <a:rPr lang="en-US" dirty="0"/>
              <a:t>How efficacy is defined at FDA</a:t>
            </a:r>
          </a:p>
        </p:txBody>
      </p:sp>
      <p:sp>
        <p:nvSpPr>
          <p:cNvPr id="8" name="object 10">
            <a:extLst>
              <a:ext uri="{FF2B5EF4-FFF2-40B4-BE49-F238E27FC236}">
                <a16:creationId xmlns:a16="http://schemas.microsoft.com/office/drawing/2014/main" id="{FB0DB632-A473-CB37-CAD5-EDF44B64BC16}"/>
              </a:ext>
            </a:extLst>
          </p:cNvPr>
          <p:cNvSpPr txBox="1">
            <a:spLocks/>
          </p:cNvSpPr>
          <p:nvPr/>
        </p:nvSpPr>
        <p:spPr>
          <a:xfrm>
            <a:off x="1650579" y="2393827"/>
            <a:ext cx="5632637" cy="771249"/>
          </a:xfrm>
          <a:prstGeom prst="rect">
            <a:avLst/>
          </a:prstGeom>
        </p:spPr>
        <p:txBody>
          <a:bodyPr vert="horz" wrap="square" lIns="0" tIns="62750" rIns="0" bIns="0" rtlCol="0" anchor="b">
            <a:spAutoFit/>
          </a:bodyPr>
          <a:lstStyle>
            <a:lvl1pPr algn="l" defTabSz="914400" rtl="0" eaLnBrk="1" latinLnBrk="0" hangingPunct="1">
              <a:lnSpc>
                <a:spcPct val="90000"/>
              </a:lnSpc>
              <a:spcBef>
                <a:spcPct val="0"/>
              </a:spcBef>
              <a:buNone/>
              <a:defRPr sz="2800" b="1" i="0" kern="1200">
                <a:solidFill>
                  <a:srgbClr val="0255A0"/>
                </a:solidFill>
                <a:latin typeface="Aleo" panose="020F0502020204030203" pitchFamily="34" charset="77"/>
                <a:ea typeface="+mj-ea"/>
                <a:cs typeface="Arial" panose="020B0604020202020204" pitchFamily="34" charset="0"/>
              </a:defRPr>
            </a:lvl1pPr>
          </a:lstStyle>
          <a:p>
            <a:pPr marL="83820" marR="5080" algn="ctr">
              <a:lnSpc>
                <a:spcPct val="100000"/>
              </a:lnSpc>
              <a:spcBef>
                <a:spcPts val="100"/>
              </a:spcBef>
            </a:pPr>
            <a:r>
              <a:rPr lang="en-US" sz="4600" spc="-20" dirty="0"/>
              <a:t>“FDA-approved”</a:t>
            </a:r>
            <a:endParaRPr lang="en-US" sz="4600" dirty="0"/>
          </a:p>
        </p:txBody>
      </p:sp>
      <p:sp>
        <p:nvSpPr>
          <p:cNvPr id="9" name="TextBox 8">
            <a:extLst>
              <a:ext uri="{FF2B5EF4-FFF2-40B4-BE49-F238E27FC236}">
                <a16:creationId xmlns:a16="http://schemas.microsoft.com/office/drawing/2014/main" id="{F009BE25-4B0C-C112-9719-43E9FA4AA9DF}"/>
              </a:ext>
            </a:extLst>
          </p:cNvPr>
          <p:cNvSpPr txBox="1"/>
          <p:nvPr/>
        </p:nvSpPr>
        <p:spPr>
          <a:xfrm>
            <a:off x="2441099" y="3429000"/>
            <a:ext cx="7556938" cy="923330"/>
          </a:xfrm>
          <a:prstGeom prst="rect">
            <a:avLst/>
          </a:prstGeom>
          <a:noFill/>
        </p:spPr>
        <p:txBody>
          <a:bodyPr wrap="square" rtlCol="0">
            <a:spAutoFit/>
          </a:bodyPr>
          <a:lstStyle/>
          <a:p>
            <a:r>
              <a:rPr lang="en-US" dirty="0"/>
              <a:t>A drug must show </a:t>
            </a:r>
            <a:r>
              <a:rPr lang="en-US" b="1" dirty="0">
                <a:solidFill>
                  <a:srgbClr val="4197CB"/>
                </a:solidFill>
              </a:rPr>
              <a:t>statistically significant </a:t>
            </a:r>
            <a:br>
              <a:rPr lang="en-US" b="1" dirty="0">
                <a:solidFill>
                  <a:srgbClr val="4197CB"/>
                </a:solidFill>
              </a:rPr>
            </a:br>
            <a:r>
              <a:rPr lang="en-US" dirty="0"/>
              <a:t>difference on a </a:t>
            </a:r>
            <a:r>
              <a:rPr lang="en-US" b="1" dirty="0">
                <a:solidFill>
                  <a:srgbClr val="4197CB"/>
                </a:solidFill>
              </a:rPr>
              <a:t>primary outcome </a:t>
            </a:r>
            <a:br>
              <a:rPr lang="en-US" b="1" dirty="0">
                <a:solidFill>
                  <a:srgbClr val="4197CB"/>
                </a:solidFill>
              </a:rPr>
            </a:br>
            <a:r>
              <a:rPr lang="en-US" dirty="0"/>
              <a:t>compared to </a:t>
            </a:r>
            <a:r>
              <a:rPr lang="en-US" b="1" dirty="0">
                <a:solidFill>
                  <a:srgbClr val="4197CB"/>
                </a:solidFill>
              </a:rPr>
              <a:t>placebo</a:t>
            </a:r>
          </a:p>
        </p:txBody>
      </p:sp>
    </p:spTree>
    <p:extLst>
      <p:ext uri="{BB962C8B-B14F-4D97-AF65-F5344CB8AC3E}">
        <p14:creationId xmlns:p14="http://schemas.microsoft.com/office/powerpoint/2010/main" val="4146085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symbol with a white background&#10;&#10;Description automatically generated">
            <a:extLst>
              <a:ext uri="{FF2B5EF4-FFF2-40B4-BE49-F238E27FC236}">
                <a16:creationId xmlns:a16="http://schemas.microsoft.com/office/drawing/2014/main" id="{EF4CBA81-BD76-89C7-CF64-6786829F4744}"/>
              </a:ext>
            </a:extLst>
          </p:cNvPr>
          <p:cNvPicPr>
            <a:picLocks noChangeAspect="1"/>
          </p:cNvPicPr>
          <p:nvPr/>
        </p:nvPicPr>
        <p:blipFill>
          <a:blip r:embed="rId2"/>
          <a:stretch>
            <a:fillRect/>
          </a:stretch>
        </p:blipFill>
        <p:spPr>
          <a:xfrm>
            <a:off x="4775200" y="2580974"/>
            <a:ext cx="2641600" cy="2120900"/>
          </a:xfrm>
          <a:prstGeom prst="rect">
            <a:avLst/>
          </a:prstGeom>
        </p:spPr>
      </p:pic>
      <p:sp>
        <p:nvSpPr>
          <p:cNvPr id="2" name="Title 1">
            <a:extLst>
              <a:ext uri="{FF2B5EF4-FFF2-40B4-BE49-F238E27FC236}">
                <a16:creationId xmlns:a16="http://schemas.microsoft.com/office/drawing/2014/main" id="{1A880822-F75C-35B0-8CE7-CFE478640666}"/>
              </a:ext>
            </a:extLst>
          </p:cNvPr>
          <p:cNvSpPr>
            <a:spLocks noGrp="1"/>
          </p:cNvSpPr>
          <p:nvPr>
            <p:ph type="title"/>
          </p:nvPr>
        </p:nvSpPr>
        <p:spPr/>
        <p:txBody>
          <a:bodyPr>
            <a:normAutofit/>
          </a:bodyPr>
          <a:lstStyle/>
          <a:p>
            <a:r>
              <a:rPr lang="en-US" sz="2500" dirty="0"/>
              <a:t>FDA does not require new drugs to be better than existing drugs</a:t>
            </a:r>
          </a:p>
        </p:txBody>
      </p:sp>
      <p:sp>
        <p:nvSpPr>
          <p:cNvPr id="4" name="object 10">
            <a:extLst>
              <a:ext uri="{FF2B5EF4-FFF2-40B4-BE49-F238E27FC236}">
                <a16:creationId xmlns:a16="http://schemas.microsoft.com/office/drawing/2014/main" id="{2D1AE0CF-B381-6503-27EE-41EC73E67EB6}"/>
              </a:ext>
            </a:extLst>
          </p:cNvPr>
          <p:cNvSpPr txBox="1">
            <a:spLocks/>
          </p:cNvSpPr>
          <p:nvPr/>
        </p:nvSpPr>
        <p:spPr>
          <a:xfrm>
            <a:off x="3279682" y="1937620"/>
            <a:ext cx="5632637" cy="771249"/>
          </a:xfrm>
          <a:prstGeom prst="rect">
            <a:avLst/>
          </a:prstGeom>
        </p:spPr>
        <p:txBody>
          <a:bodyPr vert="horz" wrap="square" lIns="0" tIns="62750" rIns="0" bIns="0" rtlCol="0" anchor="b">
            <a:spAutoFit/>
          </a:bodyPr>
          <a:lstStyle>
            <a:lvl1pPr algn="l" defTabSz="914400" rtl="0" eaLnBrk="1" latinLnBrk="0" hangingPunct="1">
              <a:lnSpc>
                <a:spcPct val="90000"/>
              </a:lnSpc>
              <a:spcBef>
                <a:spcPct val="0"/>
              </a:spcBef>
              <a:buNone/>
              <a:defRPr sz="2800" b="1" i="0" kern="1200">
                <a:solidFill>
                  <a:srgbClr val="0255A0"/>
                </a:solidFill>
                <a:latin typeface="Aleo" panose="020F0502020204030203" pitchFamily="34" charset="77"/>
                <a:ea typeface="+mj-ea"/>
                <a:cs typeface="Arial" panose="020B0604020202020204" pitchFamily="34" charset="0"/>
              </a:defRPr>
            </a:lvl1pPr>
          </a:lstStyle>
          <a:p>
            <a:pPr marL="83820" marR="5080" algn="ctr">
              <a:lnSpc>
                <a:spcPct val="100000"/>
              </a:lnSpc>
              <a:spcBef>
                <a:spcPts val="100"/>
              </a:spcBef>
            </a:pPr>
            <a:r>
              <a:rPr lang="en-US" sz="4600" spc="-20" dirty="0"/>
              <a:t>“New and approved”</a:t>
            </a:r>
            <a:endParaRPr lang="en-US" sz="4600" dirty="0"/>
          </a:p>
        </p:txBody>
      </p:sp>
      <p:sp>
        <p:nvSpPr>
          <p:cNvPr id="5" name="object 10">
            <a:extLst>
              <a:ext uri="{FF2B5EF4-FFF2-40B4-BE49-F238E27FC236}">
                <a16:creationId xmlns:a16="http://schemas.microsoft.com/office/drawing/2014/main" id="{C7402C83-5117-C383-7A28-D22F5D029AA9}"/>
              </a:ext>
            </a:extLst>
          </p:cNvPr>
          <p:cNvSpPr txBox="1">
            <a:spLocks/>
          </p:cNvSpPr>
          <p:nvPr/>
        </p:nvSpPr>
        <p:spPr>
          <a:xfrm>
            <a:off x="3279682" y="4573592"/>
            <a:ext cx="5632637" cy="771249"/>
          </a:xfrm>
          <a:prstGeom prst="rect">
            <a:avLst/>
          </a:prstGeom>
        </p:spPr>
        <p:txBody>
          <a:bodyPr vert="horz" wrap="square" lIns="0" tIns="62750" rIns="0" bIns="0" rtlCol="0" anchor="b">
            <a:spAutoFit/>
          </a:bodyPr>
          <a:lstStyle>
            <a:lvl1pPr algn="l" defTabSz="914400" rtl="0" eaLnBrk="1" latinLnBrk="0" hangingPunct="1">
              <a:lnSpc>
                <a:spcPct val="90000"/>
              </a:lnSpc>
              <a:spcBef>
                <a:spcPct val="0"/>
              </a:spcBef>
              <a:buNone/>
              <a:defRPr sz="2800" b="1" i="0" kern="1200">
                <a:solidFill>
                  <a:srgbClr val="0255A0"/>
                </a:solidFill>
                <a:latin typeface="Aleo" panose="020F0502020204030203" pitchFamily="34" charset="77"/>
                <a:ea typeface="+mj-ea"/>
                <a:cs typeface="Arial" panose="020B0604020202020204" pitchFamily="34" charset="0"/>
              </a:defRPr>
            </a:lvl1pPr>
          </a:lstStyle>
          <a:p>
            <a:pPr marL="83820" marR="5080" algn="ctr">
              <a:lnSpc>
                <a:spcPct val="100000"/>
              </a:lnSpc>
              <a:spcBef>
                <a:spcPts val="100"/>
              </a:spcBef>
            </a:pPr>
            <a:r>
              <a:rPr lang="en-US" sz="4600" spc="-20" dirty="0"/>
              <a:t>“New and </a:t>
            </a:r>
            <a:r>
              <a:rPr lang="en-US" sz="4600" i="1" spc="-20" dirty="0">
                <a:solidFill>
                  <a:srgbClr val="FF8001"/>
                </a:solidFill>
              </a:rPr>
              <a:t>improved</a:t>
            </a:r>
            <a:r>
              <a:rPr lang="en-US" sz="4600" spc="-20" dirty="0"/>
              <a:t>”</a:t>
            </a:r>
            <a:endParaRPr lang="en-US" sz="4600" dirty="0"/>
          </a:p>
        </p:txBody>
      </p:sp>
    </p:spTree>
    <p:extLst>
      <p:ext uri="{BB962C8B-B14F-4D97-AF65-F5344CB8AC3E}">
        <p14:creationId xmlns:p14="http://schemas.microsoft.com/office/powerpoint/2010/main" val="157863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73079-46F8-F940-5801-F8279DC25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D7026-DAE3-C495-31D0-3694021CB9CE}"/>
              </a:ext>
            </a:extLst>
          </p:cNvPr>
          <p:cNvSpPr>
            <a:spLocks noGrp="1"/>
          </p:cNvSpPr>
          <p:nvPr>
            <p:ph type="title"/>
          </p:nvPr>
        </p:nvSpPr>
        <p:spPr/>
        <p:txBody>
          <a:bodyPr>
            <a:normAutofit/>
          </a:bodyPr>
          <a:lstStyle/>
          <a:p>
            <a:r>
              <a:rPr lang="en-US" sz="2500" dirty="0"/>
              <a:t>FDA does not require new drugs to be better than existing drugs</a:t>
            </a:r>
          </a:p>
        </p:txBody>
      </p:sp>
      <p:sp>
        <p:nvSpPr>
          <p:cNvPr id="5" name="object 10">
            <a:extLst>
              <a:ext uri="{FF2B5EF4-FFF2-40B4-BE49-F238E27FC236}">
                <a16:creationId xmlns:a16="http://schemas.microsoft.com/office/drawing/2014/main" id="{FFDF59AB-7C76-CF1E-2CE2-D9E8358A54C5}"/>
              </a:ext>
            </a:extLst>
          </p:cNvPr>
          <p:cNvSpPr txBox="1">
            <a:spLocks/>
          </p:cNvSpPr>
          <p:nvPr/>
        </p:nvSpPr>
        <p:spPr>
          <a:xfrm>
            <a:off x="3279682" y="2492381"/>
            <a:ext cx="5632637" cy="2679464"/>
          </a:xfrm>
          <a:prstGeom prst="rect">
            <a:avLst/>
          </a:prstGeom>
        </p:spPr>
        <p:txBody>
          <a:bodyPr vert="horz" wrap="square" lIns="0" tIns="62750" rIns="0" bIns="0" rtlCol="0" anchor="b">
            <a:spAutoFit/>
          </a:bodyPr>
          <a:lstStyle>
            <a:lvl1pPr algn="l" defTabSz="914400" rtl="0" eaLnBrk="1" latinLnBrk="0" hangingPunct="1">
              <a:lnSpc>
                <a:spcPct val="90000"/>
              </a:lnSpc>
              <a:spcBef>
                <a:spcPct val="0"/>
              </a:spcBef>
              <a:buNone/>
              <a:defRPr sz="2800" b="1" i="0" kern="1200">
                <a:solidFill>
                  <a:srgbClr val="0255A0"/>
                </a:solidFill>
                <a:latin typeface="Aleo" panose="020F0502020204030203" pitchFamily="34" charset="77"/>
                <a:ea typeface="+mj-ea"/>
                <a:cs typeface="Arial" panose="020B0604020202020204" pitchFamily="34" charset="0"/>
              </a:defRPr>
            </a:lvl1pPr>
          </a:lstStyle>
          <a:p>
            <a:pPr marL="83820" marR="5080" algn="ctr">
              <a:lnSpc>
                <a:spcPct val="100000"/>
              </a:lnSpc>
              <a:spcBef>
                <a:spcPts val="100"/>
              </a:spcBef>
            </a:pPr>
            <a:r>
              <a:rPr lang="en-US" sz="17000" spc="-20" dirty="0">
                <a:solidFill>
                  <a:srgbClr val="FF0000"/>
                </a:solidFill>
              </a:rPr>
              <a:t>73%</a:t>
            </a:r>
            <a:endParaRPr lang="en-US" sz="17000" dirty="0">
              <a:solidFill>
                <a:srgbClr val="FF0000"/>
              </a:solidFill>
            </a:endParaRPr>
          </a:p>
        </p:txBody>
      </p:sp>
    </p:spTree>
    <p:extLst>
      <p:ext uri="{BB962C8B-B14F-4D97-AF65-F5344CB8AC3E}">
        <p14:creationId xmlns:p14="http://schemas.microsoft.com/office/powerpoint/2010/main" val="3448770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972A-C141-0C4C-DF28-9645C9AC6DA9}"/>
              </a:ext>
            </a:extLst>
          </p:cNvPr>
          <p:cNvSpPr>
            <a:spLocks noGrp="1"/>
          </p:cNvSpPr>
          <p:nvPr>
            <p:ph type="title"/>
          </p:nvPr>
        </p:nvSpPr>
        <p:spPr/>
        <p:txBody>
          <a:bodyPr/>
          <a:lstStyle/>
          <a:p>
            <a:r>
              <a:rPr lang="en-US" dirty="0"/>
              <a:t>With so many options, how do you choose?</a:t>
            </a:r>
          </a:p>
        </p:txBody>
      </p:sp>
      <p:sp>
        <p:nvSpPr>
          <p:cNvPr id="4" name="object 10">
            <a:extLst>
              <a:ext uri="{FF2B5EF4-FFF2-40B4-BE49-F238E27FC236}">
                <a16:creationId xmlns:a16="http://schemas.microsoft.com/office/drawing/2014/main" id="{349C2D4F-84E4-6A45-BC45-2F5DB8DB24A3}"/>
              </a:ext>
            </a:extLst>
          </p:cNvPr>
          <p:cNvSpPr txBox="1">
            <a:spLocks/>
          </p:cNvSpPr>
          <p:nvPr/>
        </p:nvSpPr>
        <p:spPr>
          <a:xfrm>
            <a:off x="921531" y="2614754"/>
            <a:ext cx="5726404" cy="2033133"/>
          </a:xfrm>
          <a:prstGeom prst="rect">
            <a:avLst/>
          </a:prstGeom>
        </p:spPr>
        <p:txBody>
          <a:bodyPr vert="horz" wrap="square" lIns="0" tIns="62750" rIns="0" bIns="0" rtlCol="0" anchor="b">
            <a:spAutoFit/>
          </a:bodyPr>
          <a:lstStyle>
            <a:lvl1pPr algn="l" defTabSz="914400" rtl="0" eaLnBrk="1" latinLnBrk="0" hangingPunct="1">
              <a:lnSpc>
                <a:spcPct val="90000"/>
              </a:lnSpc>
              <a:spcBef>
                <a:spcPct val="0"/>
              </a:spcBef>
              <a:buNone/>
              <a:defRPr sz="2800" b="1" i="0" kern="1200">
                <a:solidFill>
                  <a:srgbClr val="0255A0"/>
                </a:solidFill>
                <a:latin typeface="Aleo" panose="020F0502020204030203" pitchFamily="34" charset="77"/>
                <a:ea typeface="+mj-ea"/>
                <a:cs typeface="Arial" panose="020B0604020202020204" pitchFamily="34" charset="0"/>
              </a:defRPr>
            </a:lvl1pPr>
          </a:lstStyle>
          <a:p>
            <a:pPr marL="83820" marR="5080">
              <a:lnSpc>
                <a:spcPct val="100000"/>
              </a:lnSpc>
              <a:spcBef>
                <a:spcPts val="100"/>
              </a:spcBef>
            </a:pPr>
            <a:r>
              <a:rPr lang="en-US" sz="3200" spc="-20" dirty="0"/>
              <a:t>As newly approved drugs flood the market, how can we assess the </a:t>
            </a:r>
            <a:r>
              <a:rPr lang="en-US" sz="3200" i="1" spc="-20" dirty="0">
                <a:solidFill>
                  <a:srgbClr val="FF8001"/>
                </a:solidFill>
              </a:rPr>
              <a:t>competitive value </a:t>
            </a:r>
            <a:r>
              <a:rPr lang="en-US" sz="3200" spc="-20" dirty="0"/>
              <a:t>of different treatment options?</a:t>
            </a:r>
            <a:endParaRPr lang="en-US" sz="3200" dirty="0"/>
          </a:p>
        </p:txBody>
      </p:sp>
      <p:pic>
        <p:nvPicPr>
          <p:cNvPr id="6" name="Graphic 5" descr="Settings with solid fill">
            <a:extLst>
              <a:ext uri="{FF2B5EF4-FFF2-40B4-BE49-F238E27FC236}">
                <a16:creationId xmlns:a16="http://schemas.microsoft.com/office/drawing/2014/main" id="{86373952-C081-8D0B-1A66-D53C39A4E2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8745" y="2204851"/>
            <a:ext cx="2819893" cy="2819893"/>
          </a:xfrm>
          <a:prstGeom prst="rect">
            <a:avLst/>
          </a:prstGeom>
        </p:spPr>
      </p:pic>
    </p:spTree>
    <p:extLst>
      <p:ext uri="{BB962C8B-B14F-4D97-AF65-F5344CB8AC3E}">
        <p14:creationId xmlns:p14="http://schemas.microsoft.com/office/powerpoint/2010/main" val="673526545"/>
      </p:ext>
    </p:extLst>
  </p:cSld>
  <p:clrMapOvr>
    <a:masterClrMapping/>
  </p:clrMapOvr>
</p:sld>
</file>

<file path=ppt/theme/theme1.xml><?xml version="1.0" encoding="utf-8"?>
<a:theme xmlns:a="http://schemas.openxmlformats.org/drawingml/2006/main" name="Office Theme">
  <a:themeElements>
    <a:clrScheme name="Renalogic Theme">
      <a:dk1>
        <a:srgbClr val="3A3A3B"/>
      </a:dk1>
      <a:lt1>
        <a:srgbClr val="FFFFFF"/>
      </a:lt1>
      <a:dk2>
        <a:srgbClr val="1D355E"/>
      </a:dk2>
      <a:lt2>
        <a:srgbClr val="F2F2F2"/>
      </a:lt2>
      <a:accent1>
        <a:srgbClr val="743ABD"/>
      </a:accent1>
      <a:accent2>
        <a:srgbClr val="4196CB"/>
      </a:accent2>
      <a:accent3>
        <a:srgbClr val="1D355E"/>
      </a:accent3>
      <a:accent4>
        <a:srgbClr val="FFC000"/>
      </a:accent4>
      <a:accent5>
        <a:srgbClr val="D61B5B"/>
      </a:accent5>
      <a:accent6>
        <a:srgbClr val="747ABD"/>
      </a:accent6>
      <a:hlink>
        <a:srgbClr val="4196CB"/>
      </a:hlink>
      <a:folHlink>
        <a:srgbClr val="9575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0E7F2C7-7982-C840-A221-39526D94CD4B}" vid="{3BCFF22C-FFEF-364A-9372-EDF34B5B7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3687</TotalTime>
  <Words>1091</Words>
  <Application>Microsoft Office PowerPoint</Application>
  <PresentationFormat>Widescreen</PresentationFormat>
  <Paragraphs>126</Paragraphs>
  <Slides>18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Poppins Light</vt:lpstr>
      <vt:lpstr>Aleo</vt:lpstr>
      <vt:lpstr>Poppins SemiBold</vt:lpstr>
      <vt:lpstr>Office Theme</vt:lpstr>
      <vt:lpstr>Comparative Effectiveness Research: A Positive Impact on Formularies</vt:lpstr>
      <vt:lpstr>Agenda </vt:lpstr>
      <vt:lpstr>Current Challenges When Choosing a Formulary</vt:lpstr>
      <vt:lpstr>Open Architecture </vt:lpstr>
      <vt:lpstr>Comparative Effectiveness  Research (CER)</vt:lpstr>
      <vt:lpstr>How efficacy is defined at FDA</vt:lpstr>
      <vt:lpstr>FDA does not require new drugs to be better than existing drugs</vt:lpstr>
      <vt:lpstr>FDA does not require new drugs to be better than existing drugs</vt:lpstr>
      <vt:lpstr>With so many options, how do you choose?</vt:lpstr>
      <vt:lpstr>Comparative effectiveness research (CER)  is the highest quality clinical research available</vt:lpstr>
      <vt:lpstr>CER gives you another dimension of value</vt:lpstr>
      <vt:lpstr>Comparative Effectiveness Research Brief History</vt:lpstr>
      <vt:lpstr>PowerPoint Presentation</vt:lpstr>
      <vt:lpstr>PowerPoint Presentation</vt:lpstr>
      <vt:lpstr>PowerPoint Presentation</vt:lpstr>
      <vt:lpstr>Comparative Effectiveness Research (CER)</vt:lpstr>
      <vt:lpstr>Efficient Implementation</vt:lpstr>
      <vt:lpstr>CER Helps Phoenix  Be the Champion of  Maximizing Savings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Poppins 60pt</dc:title>
  <dc:creator>Daniel Rodriguez</dc:creator>
  <cp:lastModifiedBy>Charles Hamilton</cp:lastModifiedBy>
  <cp:revision>113</cp:revision>
  <dcterms:created xsi:type="dcterms:W3CDTF">2021-11-09T16:12:24Z</dcterms:created>
  <dcterms:modified xsi:type="dcterms:W3CDTF">2024-09-17T13:40:00Z</dcterms:modified>
</cp:coreProperties>
</file>