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4.xml" ContentType="application/vnd.openxmlformats-officedocument.presentationml.notesSlide+xml"/>
  <Override PartName="/ppt/ink/ink1.xml" ContentType="application/inkml+xml"/>
  <Override PartName="/ppt/tags/tag5.xml" ContentType="application/vnd.openxmlformats-officedocument.presentationml.tags+xml"/>
  <Override PartName="/ppt/tags/tag6.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112" r:id="rId4"/>
    <p:sldMasterId id="2147484127" r:id="rId5"/>
    <p:sldMasterId id="2147484133" r:id="rId6"/>
  </p:sldMasterIdLst>
  <p:notesMasterIdLst>
    <p:notesMasterId r:id="rId26"/>
  </p:notesMasterIdLst>
  <p:sldIdLst>
    <p:sldId id="328" r:id="rId7"/>
    <p:sldId id="589" r:id="rId8"/>
    <p:sldId id="580" r:id="rId9"/>
    <p:sldId id="556" r:id="rId10"/>
    <p:sldId id="557" r:id="rId11"/>
    <p:sldId id="517" r:id="rId12"/>
    <p:sldId id="572" r:id="rId13"/>
    <p:sldId id="573" r:id="rId14"/>
    <p:sldId id="535" r:id="rId15"/>
    <p:sldId id="574" r:id="rId16"/>
    <p:sldId id="576" r:id="rId17"/>
    <p:sldId id="583" r:id="rId18"/>
    <p:sldId id="577" r:id="rId19"/>
    <p:sldId id="558" r:id="rId20"/>
    <p:sldId id="527" r:id="rId21"/>
    <p:sldId id="584" r:id="rId22"/>
    <p:sldId id="578" r:id="rId23"/>
    <p:sldId id="590" r:id="rId24"/>
    <p:sldId id="545" r:id="rId25"/>
  </p:sldIdLst>
  <p:sldSz cx="12188825" cy="6858000"/>
  <p:notesSz cx="7315200" cy="96012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936" userDrawn="1">
          <p15:clr>
            <a:srgbClr val="A4A3A4"/>
          </p15:clr>
        </p15:guide>
        <p15:guide id="3" orient="horz" pos="1344" userDrawn="1">
          <p15:clr>
            <a:srgbClr val="A4A3A4"/>
          </p15:clr>
        </p15:guide>
        <p15:guide id="6" pos="407" userDrawn="1">
          <p15:clr>
            <a:srgbClr val="A4A3A4"/>
          </p15:clr>
        </p15:guide>
        <p15:guide id="14" pos="5831" userDrawn="1">
          <p15:clr>
            <a:srgbClr val="A4A3A4"/>
          </p15:clr>
        </p15:guide>
        <p15:guide id="15" orient="horz" pos="2400" userDrawn="1">
          <p15:clr>
            <a:srgbClr val="A4A3A4"/>
          </p15:clr>
        </p15:guide>
        <p15:guide id="16" orient="horz" pos="3576" userDrawn="1">
          <p15:clr>
            <a:srgbClr val="A4A3A4"/>
          </p15:clr>
        </p15:guide>
        <p15:guide id="17" orient="horz" pos="1560" userDrawn="1">
          <p15:clr>
            <a:srgbClr val="A4A3A4"/>
          </p15:clr>
        </p15:guide>
        <p15:guide id="18" pos="503" userDrawn="1">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226" autoAdjust="0"/>
    <p:restoredTop sz="95332" autoAdjust="0"/>
  </p:normalViewPr>
  <p:slideViewPr>
    <p:cSldViewPr snapToGrid="0">
      <p:cViewPr varScale="1">
        <p:scale>
          <a:sx n="60" d="100"/>
          <a:sy n="60" d="100"/>
        </p:scale>
        <p:origin x="1016" y="48"/>
      </p:cViewPr>
      <p:guideLst>
        <p:guide orient="horz" pos="936"/>
        <p:guide orient="horz" pos="1344"/>
        <p:guide pos="407"/>
        <p:guide pos="5831"/>
        <p:guide orient="horz" pos="2400"/>
        <p:guide orient="horz" pos="3576"/>
        <p:guide orient="horz" pos="1560"/>
        <p:guide pos="503"/>
      </p:guideLst>
    </p:cSldViewPr>
  </p:slideViewPr>
  <p:outlineViewPr>
    <p:cViewPr>
      <p:scale>
        <a:sx n="33" d="100"/>
        <a:sy n="33" d="100"/>
      </p:scale>
      <p:origin x="0" y="0"/>
    </p:cViewPr>
  </p:outlineViewPr>
  <p:notesTextViewPr>
    <p:cViewPr>
      <p:scale>
        <a:sx n="3" d="2"/>
        <a:sy n="3" d="2"/>
      </p:scale>
      <p:origin x="0" y="0"/>
    </p:cViewPr>
  </p:notesTextViewPr>
  <p:sorterViewPr>
    <p:cViewPr>
      <p:scale>
        <a:sx n="80" d="100"/>
        <a:sy n="80" d="100"/>
      </p:scale>
      <p:origin x="0" y="0"/>
    </p:cViewPr>
  </p:sorterViewPr>
  <p:notesViewPr>
    <p:cSldViewPr snapToGrid="0">
      <p:cViewPr varScale="1">
        <p:scale>
          <a:sx n="66" d="100"/>
          <a:sy n="66" d="100"/>
        </p:scale>
        <p:origin x="0" y="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presProps" Target="presProps.xml"/><Relationship Id="rId30"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16T22:19:15.374"/>
    </inkml:context>
    <inkml:brush xml:id="br0">
      <inkml:brushProperty name="width" value="0.035" units="cm"/>
      <inkml:brushProperty name="height" value="0.035" units="cm"/>
      <inkml:brushProperty name="color" value="#AA1414"/>
    </inkml:brush>
  </inkml:definitions>
  <inkml:trace contextRef="#ctx0" brushRef="#br0">5862 177 24575,'-39'1'0,"-48"0"0,0-4 0,-117-19 0,72 4 0,-135-2 0,167 14 0,-192-6 0,-131-11 0,373 19 0,-809-61 0,186 59 0,396 8 0,55 6 0,0 10 0,-244 52 0,381-51 0,-158 55 0,-72 58 0,218-85 0,3 4 0,2 4 0,-157 126 0,227-164 0,1 2 0,1 0 0,0 1 0,2 2 0,0-1 0,2 2 0,1 0 0,-22 43 0,22-33 0,-43 106 0,51-118 0,2 0 0,0 1 0,1 0 0,-1 44 0,4 418 0,3-211 0,-1-266 0,0-1 0,0 0 0,0 0 0,1 1 0,0-1 0,1 0 0,-1 0 0,1-1 0,0 1 0,1-1 0,-1 1 0,1-1 0,0 0 0,0 0 0,1-1 0,-1 1 0,1-1 0,0 0 0,1 0 0,-1-1 0,0 0 0,10 5 0,15 7 0,1-1 0,64 19 0,-79-28 0,532 119 0,-501-115 0,47 5 0,141 3 0,98-19 0,-135-1 0,424 16 0,-2-1 0,-476-12 0,301-5 0,-3-33 0,112-1 0,-240 24 0,620-95 0,-858 98 0,-55 10 0,-1-1 0,1-1 0,-1 0 0,1-2 0,-2 0 0,38-17 0,116-63 0,-116 60 0,-1-2 0,-1-2 0,52-39 0,-51 29 0,-28 21 0,32-28 0,-52 39 0,0 0 0,0 0 0,-1-1 0,0 0 0,0 0 0,-1-1 0,8-18 0,0-6 0,-1-1 0,-2 0 0,-1 0 0,8-62 0,-16 77 0,0-1 0,-1 0 0,-1 0 0,-2 0 0,0 0 0,-1 1 0,0-1 0,-2 1 0,-13-36 0,3 27 0,-1 0 0,-33-44 0,32 49 0,-3-2 0,-2 2 0,-1 0 0,-1 2 0,-53-39 0,47 38 0,3 4 0,-52-27 0,26 16 0,-14-6 0,-143-53 0,75 36 0,-147-55 0,219 86 0,-124-54 0,-65-21 0,156 67-1365,60 20-5461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48" cy="480228"/>
          </a:xfrm>
          <a:prstGeom prst="rect">
            <a:avLst/>
          </a:prstGeom>
        </p:spPr>
        <p:txBody>
          <a:bodyPr vert="horz" lIns="95747" tIns="47873" rIns="95747" bIns="47873" rtlCol="0"/>
          <a:lstStyle>
            <a:lvl1pPr algn="l">
              <a:defRPr sz="1300"/>
            </a:lvl1pPr>
          </a:lstStyle>
          <a:p>
            <a:endParaRPr lang="en-US" dirty="0"/>
          </a:p>
        </p:txBody>
      </p:sp>
      <p:sp>
        <p:nvSpPr>
          <p:cNvPr id="3" name="Date Placeholder 2"/>
          <p:cNvSpPr>
            <a:spLocks noGrp="1"/>
          </p:cNvSpPr>
          <p:nvPr>
            <p:ph type="dt" idx="1"/>
          </p:nvPr>
        </p:nvSpPr>
        <p:spPr>
          <a:xfrm>
            <a:off x="4143312" y="0"/>
            <a:ext cx="3170248" cy="480228"/>
          </a:xfrm>
          <a:prstGeom prst="rect">
            <a:avLst/>
          </a:prstGeom>
        </p:spPr>
        <p:txBody>
          <a:bodyPr vert="horz" lIns="95747" tIns="47873" rIns="95747" bIns="47873" rtlCol="0"/>
          <a:lstStyle>
            <a:lvl1pPr algn="r">
              <a:defRPr sz="1300"/>
            </a:lvl1pPr>
          </a:lstStyle>
          <a:p>
            <a:fld id="{2FE34866-9BCF-4856-9B77-335D4C29E6D0}" type="datetimeFigureOut">
              <a:rPr lang="en-US" smtClean="0"/>
              <a:t>2/6/2025</a:t>
            </a:fld>
            <a:endParaRPr lang="en-US" dirty="0"/>
          </a:p>
        </p:txBody>
      </p:sp>
      <p:sp>
        <p:nvSpPr>
          <p:cNvPr id="4" name="Slide Image Placeholder 3"/>
          <p:cNvSpPr>
            <a:spLocks noGrp="1" noRot="1" noChangeAspect="1"/>
          </p:cNvSpPr>
          <p:nvPr>
            <p:ph type="sldImg" idx="2"/>
          </p:nvPr>
        </p:nvSpPr>
        <p:spPr>
          <a:xfrm>
            <a:off x="460375" y="720725"/>
            <a:ext cx="6394450" cy="3598863"/>
          </a:xfrm>
          <a:prstGeom prst="rect">
            <a:avLst/>
          </a:prstGeom>
          <a:noFill/>
          <a:ln w="12700">
            <a:solidFill>
              <a:prstClr val="black"/>
            </a:solidFill>
          </a:ln>
        </p:spPr>
        <p:txBody>
          <a:bodyPr vert="horz" lIns="95747" tIns="47873" rIns="95747" bIns="47873" rtlCol="0" anchor="ctr"/>
          <a:lstStyle/>
          <a:p>
            <a:endParaRPr lang="en-US" dirty="0"/>
          </a:p>
        </p:txBody>
      </p:sp>
      <p:sp>
        <p:nvSpPr>
          <p:cNvPr id="5" name="Notes Placeholder 4"/>
          <p:cNvSpPr>
            <a:spLocks noGrp="1"/>
          </p:cNvSpPr>
          <p:nvPr>
            <p:ph type="body" sz="quarter" idx="3"/>
          </p:nvPr>
        </p:nvSpPr>
        <p:spPr>
          <a:xfrm>
            <a:off x="731849" y="4560486"/>
            <a:ext cx="5851504" cy="4320373"/>
          </a:xfrm>
          <a:prstGeom prst="rect">
            <a:avLst/>
          </a:prstGeom>
        </p:spPr>
        <p:txBody>
          <a:bodyPr vert="horz" lIns="95747" tIns="47873" rIns="95747" bIns="4787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294"/>
            <a:ext cx="3170248" cy="480228"/>
          </a:xfrm>
          <a:prstGeom prst="rect">
            <a:avLst/>
          </a:prstGeom>
        </p:spPr>
        <p:txBody>
          <a:bodyPr vert="horz" lIns="95747" tIns="47873" rIns="95747" bIns="47873"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312" y="9119294"/>
            <a:ext cx="3170248" cy="480228"/>
          </a:xfrm>
          <a:prstGeom prst="rect">
            <a:avLst/>
          </a:prstGeom>
        </p:spPr>
        <p:txBody>
          <a:bodyPr vert="horz" lIns="95747" tIns="47873" rIns="95747" bIns="47873" rtlCol="0" anchor="b"/>
          <a:lstStyle>
            <a:lvl1pPr algn="r">
              <a:defRPr sz="1300"/>
            </a:lvl1pPr>
          </a:lstStyle>
          <a:p>
            <a:fld id="{BA6D8DAF-7C0D-4085-9AFA-F2955143C68C}" type="slidenum">
              <a:rPr lang="en-US" smtClean="0"/>
              <a:t>‹#›</a:t>
            </a:fld>
            <a:endParaRPr lang="en-US" dirty="0"/>
          </a:p>
        </p:txBody>
      </p:sp>
    </p:spTree>
    <p:extLst>
      <p:ext uri="{BB962C8B-B14F-4D97-AF65-F5344CB8AC3E}">
        <p14:creationId xmlns:p14="http://schemas.microsoft.com/office/powerpoint/2010/main" val="41255282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6D8DAF-7C0D-4085-9AFA-F2955143C68C}" type="slidenum">
              <a:rPr lang="en-US" smtClean="0"/>
              <a:t>1</a:t>
            </a:fld>
            <a:endParaRPr lang="en-US" dirty="0"/>
          </a:p>
        </p:txBody>
      </p:sp>
    </p:spTree>
    <p:extLst>
      <p:ext uri="{BB962C8B-B14F-4D97-AF65-F5344CB8AC3E}">
        <p14:creationId xmlns:p14="http://schemas.microsoft.com/office/powerpoint/2010/main" val="27021242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57468">
              <a:defRPr/>
            </a:pPr>
            <a:fld id="{13E35655-4B88-4348-83E9-907CBF05C581}" type="slidenum">
              <a:rPr lang="en-US">
                <a:solidFill>
                  <a:prstClr val="black"/>
                </a:solidFill>
              </a:rPr>
              <a:pPr defTabSz="957468">
                <a:defRPr/>
              </a:pPr>
              <a:t>14</a:t>
            </a:fld>
            <a:endParaRPr lang="en-US" dirty="0">
              <a:solidFill>
                <a:prstClr val="black"/>
              </a:solidFill>
            </a:endParaRPr>
          </a:p>
        </p:txBody>
      </p:sp>
    </p:spTree>
    <p:extLst>
      <p:ext uri="{BB962C8B-B14F-4D97-AF65-F5344CB8AC3E}">
        <p14:creationId xmlns:p14="http://schemas.microsoft.com/office/powerpoint/2010/main" val="11076434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21167">
              <a:defRPr/>
            </a:pPr>
            <a:fld id="{996B8A65-CC23-4784-AF48-9D04BFF9CCB6}" type="slidenum">
              <a:rPr lang="en-US">
                <a:solidFill>
                  <a:prstClr val="black"/>
                </a:solidFill>
              </a:rPr>
              <a:pPr defTabSz="921167">
                <a:defRPr/>
              </a:pPr>
              <a:t>17</a:t>
            </a:fld>
            <a:endParaRPr lang="en-US" dirty="0">
              <a:solidFill>
                <a:prstClr val="black"/>
              </a:solidFill>
            </a:endParaRPr>
          </a:p>
        </p:txBody>
      </p:sp>
    </p:spTree>
    <p:extLst>
      <p:ext uri="{BB962C8B-B14F-4D97-AF65-F5344CB8AC3E}">
        <p14:creationId xmlns:p14="http://schemas.microsoft.com/office/powerpoint/2010/main" val="15831658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974FC9-F15F-4A67-A506-099BD9FBD612}" type="slidenum">
              <a:rPr lang="en-US" smtClean="0"/>
              <a:pPr/>
              <a:t>3</a:t>
            </a:fld>
            <a:endParaRPr lang="en-US" dirty="0"/>
          </a:p>
        </p:txBody>
      </p:sp>
    </p:spTree>
    <p:extLst>
      <p:ext uri="{BB962C8B-B14F-4D97-AF65-F5344CB8AC3E}">
        <p14:creationId xmlns:p14="http://schemas.microsoft.com/office/powerpoint/2010/main" val="23484812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6D8DAF-7C0D-4085-9AFA-F2955143C68C}" type="slidenum">
              <a:rPr lang="en-US" smtClean="0"/>
              <a:t>4</a:t>
            </a:fld>
            <a:endParaRPr lang="en-US" dirty="0"/>
          </a:p>
        </p:txBody>
      </p:sp>
    </p:spTree>
    <p:extLst>
      <p:ext uri="{BB962C8B-B14F-4D97-AF65-F5344CB8AC3E}">
        <p14:creationId xmlns:p14="http://schemas.microsoft.com/office/powerpoint/2010/main" val="34352977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7A974FC9-F15F-4A67-A506-099BD9FBD612}" type="slidenum">
              <a:rPr lang="en-US" smtClean="0"/>
              <a:t>5</a:t>
            </a:fld>
            <a:endParaRPr lang="en-US" dirty="0"/>
          </a:p>
        </p:txBody>
      </p:sp>
    </p:spTree>
    <p:extLst>
      <p:ext uri="{BB962C8B-B14F-4D97-AF65-F5344CB8AC3E}">
        <p14:creationId xmlns:p14="http://schemas.microsoft.com/office/powerpoint/2010/main" val="8868700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974FC9-F15F-4A67-A506-099BD9FBD612}" type="slidenum">
              <a:rPr lang="en-US" smtClean="0"/>
              <a:pPr/>
              <a:t>6</a:t>
            </a:fld>
            <a:endParaRPr lang="en-US" dirty="0"/>
          </a:p>
        </p:txBody>
      </p:sp>
    </p:spTree>
    <p:extLst>
      <p:ext uri="{BB962C8B-B14F-4D97-AF65-F5344CB8AC3E}">
        <p14:creationId xmlns:p14="http://schemas.microsoft.com/office/powerpoint/2010/main" val="10573139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6D8DAF-7C0D-4085-9AFA-F2955143C68C}" type="slidenum">
              <a:rPr lang="en-US" smtClean="0"/>
              <a:t>7</a:t>
            </a:fld>
            <a:endParaRPr lang="en-US" dirty="0"/>
          </a:p>
        </p:txBody>
      </p:sp>
    </p:spTree>
    <p:extLst>
      <p:ext uri="{BB962C8B-B14F-4D97-AF65-F5344CB8AC3E}">
        <p14:creationId xmlns:p14="http://schemas.microsoft.com/office/powerpoint/2010/main" val="15471710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b="0" i="0" dirty="0"/>
          </a:p>
        </p:txBody>
      </p:sp>
      <p:sp>
        <p:nvSpPr>
          <p:cNvPr id="4" name="Slide Number Placeholder 3"/>
          <p:cNvSpPr>
            <a:spLocks noGrp="1"/>
          </p:cNvSpPr>
          <p:nvPr>
            <p:ph type="sldNum" sz="quarter" idx="5"/>
          </p:nvPr>
        </p:nvSpPr>
        <p:spPr/>
        <p:txBody>
          <a:bodyPr/>
          <a:lstStyle/>
          <a:p>
            <a:fld id="{7A974FC9-F15F-4A67-A506-099BD9FBD612}" type="slidenum">
              <a:rPr lang="en-US" smtClean="0"/>
              <a:t>8</a:t>
            </a:fld>
            <a:endParaRPr lang="en-US" dirty="0"/>
          </a:p>
        </p:txBody>
      </p:sp>
    </p:spTree>
    <p:extLst>
      <p:ext uri="{BB962C8B-B14F-4D97-AF65-F5344CB8AC3E}">
        <p14:creationId xmlns:p14="http://schemas.microsoft.com/office/powerpoint/2010/main" val="41834232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b="0" i="0" dirty="0"/>
          </a:p>
        </p:txBody>
      </p:sp>
      <p:sp>
        <p:nvSpPr>
          <p:cNvPr id="4" name="Slide Number Placeholder 3"/>
          <p:cNvSpPr>
            <a:spLocks noGrp="1"/>
          </p:cNvSpPr>
          <p:nvPr>
            <p:ph type="sldNum" sz="quarter" idx="5"/>
          </p:nvPr>
        </p:nvSpPr>
        <p:spPr/>
        <p:txBody>
          <a:bodyPr/>
          <a:lstStyle/>
          <a:p>
            <a:fld id="{7A974FC9-F15F-4A67-A506-099BD9FBD612}" type="slidenum">
              <a:rPr lang="en-US" smtClean="0"/>
              <a:t>10</a:t>
            </a:fld>
            <a:endParaRPr lang="en-US" dirty="0"/>
          </a:p>
        </p:txBody>
      </p:sp>
    </p:spTree>
    <p:extLst>
      <p:ext uri="{BB962C8B-B14F-4D97-AF65-F5344CB8AC3E}">
        <p14:creationId xmlns:p14="http://schemas.microsoft.com/office/powerpoint/2010/main" val="8011175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974FC9-F15F-4A67-A506-099BD9FBD612}" type="slidenum">
              <a:rPr lang="en-US" smtClean="0"/>
              <a:t>13</a:t>
            </a:fld>
            <a:endParaRPr lang="en-US" dirty="0"/>
          </a:p>
        </p:txBody>
      </p:sp>
    </p:spTree>
    <p:extLst>
      <p:ext uri="{BB962C8B-B14F-4D97-AF65-F5344CB8AC3E}">
        <p14:creationId xmlns:p14="http://schemas.microsoft.com/office/powerpoint/2010/main" val="23887961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Layout: 1 Column">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243583"/>
            <a:ext cx="10969943" cy="5029200"/>
          </a:xfrm>
          <a:prstGeom prst="rect">
            <a:avLst/>
          </a:prstGeom>
        </p:spPr>
        <p:txBody>
          <a:bodyPr>
            <a:normAutofit/>
          </a:bodyPr>
          <a:lstStyle>
            <a:lvl1pPr>
              <a:spcBef>
                <a:spcPts val="945"/>
              </a:spcBef>
              <a:defRPr sz="2400"/>
            </a:lvl1pPr>
            <a:lvl2pPr>
              <a:spcBef>
                <a:spcPts val="945"/>
              </a:spcBef>
              <a:defRPr sz="2100"/>
            </a:lvl2pPr>
            <a:lvl3pPr>
              <a:spcBef>
                <a:spcPts val="945"/>
              </a:spcBef>
              <a:defRPr sz="1900"/>
            </a:lvl3pPr>
            <a:lvl4pPr>
              <a:spcBef>
                <a:spcPts val="945"/>
              </a:spcBef>
              <a:defRPr sz="1600"/>
            </a:lvl4pPr>
            <a:lvl5pPr>
              <a:spcBef>
                <a:spcPts val="945"/>
              </a:spcBef>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5"/>
          <p:cNvSpPr>
            <a:spLocks noGrp="1"/>
          </p:cNvSpPr>
          <p:nvPr>
            <p:ph type="title"/>
          </p:nvPr>
        </p:nvSpPr>
        <p:spPr>
          <a:xfrm>
            <a:off x="609441" y="320040"/>
            <a:ext cx="10969943" cy="830860"/>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22461345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Logo slide">
    <p:spTree>
      <p:nvGrpSpPr>
        <p:cNvPr id="1" name=""/>
        <p:cNvGrpSpPr/>
        <p:nvPr/>
      </p:nvGrpSpPr>
      <p:grpSpPr>
        <a:xfrm>
          <a:off x="0" y="0"/>
          <a:ext cx="0" cy="0"/>
          <a:chOff x="0" y="0"/>
          <a:chExt cx="0" cy="0"/>
        </a:xfrm>
      </p:grpSpPr>
      <p:pic>
        <p:nvPicPr>
          <p:cNvPr id="5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70216" y="2720313"/>
            <a:ext cx="6248398" cy="1417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67400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6" name="Title 5"/>
          <p:cNvSpPr>
            <a:spLocks noGrp="1"/>
          </p:cNvSpPr>
          <p:nvPr>
            <p:ph type="title"/>
          </p:nvPr>
        </p:nvSpPr>
        <p:spPr>
          <a:xfrm>
            <a:off x="609441" y="476028"/>
            <a:ext cx="10969943" cy="83086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5871395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243583"/>
            <a:ext cx="10969943" cy="5029200"/>
          </a:xfrm>
          <a:prstGeom prst="rect">
            <a:avLst/>
          </a:prstGeom>
        </p:spPr>
        <p:txBody>
          <a:bodyPr>
            <a:normAutofit/>
          </a:bodyPr>
          <a:lstStyle>
            <a:lvl1pPr>
              <a:spcBef>
                <a:spcPts val="945"/>
              </a:spcBef>
              <a:defRPr sz="2400"/>
            </a:lvl1pPr>
            <a:lvl2pPr>
              <a:spcBef>
                <a:spcPts val="945"/>
              </a:spcBef>
              <a:defRPr sz="2100"/>
            </a:lvl2pPr>
            <a:lvl3pPr>
              <a:spcBef>
                <a:spcPts val="945"/>
              </a:spcBef>
              <a:defRPr sz="1900"/>
            </a:lvl3pPr>
            <a:lvl4pPr>
              <a:spcBef>
                <a:spcPts val="945"/>
              </a:spcBef>
              <a:defRPr sz="1600"/>
            </a:lvl4pPr>
            <a:lvl5pPr>
              <a:spcBef>
                <a:spcPts val="945"/>
              </a:spcBef>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5"/>
          <p:cNvSpPr>
            <a:spLocks noGrp="1"/>
          </p:cNvSpPr>
          <p:nvPr>
            <p:ph type="title"/>
          </p:nvPr>
        </p:nvSpPr>
        <p:spPr>
          <a:xfrm>
            <a:off x="609441" y="320040"/>
            <a:ext cx="10969943" cy="83086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41571908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Intro slide for VBC">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EDE6A45-19EC-AB5E-1DCC-69079E3BB027}"/>
              </a:ext>
            </a:extLst>
          </p:cNvPr>
          <p:cNvPicPr>
            <a:picLocks noChangeAspect="1"/>
          </p:cNvPicPr>
          <p:nvPr userDrawn="1"/>
        </p:nvPicPr>
        <p:blipFill rotWithShape="1">
          <a:blip r:embed="rId2"/>
          <a:srcRect r="55897" b="-4767"/>
          <a:stretch/>
        </p:blipFill>
        <p:spPr>
          <a:xfrm>
            <a:off x="1037289" y="1009622"/>
            <a:ext cx="2249608" cy="512246"/>
          </a:xfrm>
          <a:prstGeom prst="rect">
            <a:avLst/>
          </a:prstGeom>
        </p:spPr>
      </p:pic>
    </p:spTree>
    <p:extLst>
      <p:ext uri="{BB962C8B-B14F-4D97-AF65-F5344CB8AC3E}">
        <p14:creationId xmlns:p14="http://schemas.microsoft.com/office/powerpoint/2010/main" val="30495467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Closing Slid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266B634-062F-DB12-CCC5-4D080CC34582}"/>
              </a:ext>
            </a:extLst>
          </p:cNvPr>
          <p:cNvPicPr>
            <a:picLocks noChangeAspect="1"/>
          </p:cNvPicPr>
          <p:nvPr userDrawn="1"/>
        </p:nvPicPr>
        <p:blipFill rotWithShape="1">
          <a:blip r:embed="rId2"/>
          <a:srcRect l="2" r="-2315" b="-17115"/>
          <a:stretch/>
        </p:blipFill>
        <p:spPr>
          <a:xfrm>
            <a:off x="1029225" y="4902648"/>
            <a:ext cx="4352072" cy="477513"/>
          </a:xfrm>
          <a:prstGeom prst="rect">
            <a:avLst/>
          </a:prstGeom>
        </p:spPr>
      </p:pic>
      <p:sp>
        <p:nvSpPr>
          <p:cNvPr id="3" name="Rectangle 2">
            <a:extLst>
              <a:ext uri="{FF2B5EF4-FFF2-40B4-BE49-F238E27FC236}">
                <a16:creationId xmlns:a16="http://schemas.microsoft.com/office/drawing/2014/main" id="{D8FD7C42-876D-F945-AF5D-0406BDB410FA}"/>
              </a:ext>
            </a:extLst>
          </p:cNvPr>
          <p:cNvSpPr/>
          <p:nvPr userDrawn="1"/>
        </p:nvSpPr>
        <p:spPr>
          <a:xfrm>
            <a:off x="986291" y="4447751"/>
            <a:ext cx="10216242" cy="7474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D059D163-8723-EFC4-F8DA-40E8B7DC50CC}"/>
              </a:ext>
            </a:extLst>
          </p:cNvPr>
          <p:cNvPicPr>
            <a:picLocks noChangeAspect="1"/>
          </p:cNvPicPr>
          <p:nvPr userDrawn="1"/>
        </p:nvPicPr>
        <p:blipFill>
          <a:blip r:embed="rId3"/>
          <a:stretch>
            <a:fillRect/>
          </a:stretch>
        </p:blipFill>
        <p:spPr>
          <a:xfrm>
            <a:off x="991639" y="1389775"/>
            <a:ext cx="4673437" cy="2637660"/>
          </a:xfrm>
          <a:prstGeom prst="rect">
            <a:avLst/>
          </a:prstGeom>
        </p:spPr>
      </p:pic>
    </p:spTree>
    <p:extLst>
      <p:ext uri="{BB962C8B-B14F-4D97-AF65-F5344CB8AC3E}">
        <p14:creationId xmlns:p14="http://schemas.microsoft.com/office/powerpoint/2010/main" val="5569963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andard Layout: 1 Column">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243583"/>
            <a:ext cx="10969943" cy="5029200"/>
          </a:xfrm>
          <a:prstGeom prst="rect">
            <a:avLst/>
          </a:prstGeom>
        </p:spPr>
        <p:txBody>
          <a:bodyPr>
            <a:normAutofit/>
          </a:bodyPr>
          <a:lstStyle>
            <a:lvl1pPr>
              <a:spcBef>
                <a:spcPts val="945"/>
              </a:spcBef>
              <a:defRPr sz="2400"/>
            </a:lvl1pPr>
            <a:lvl2pPr>
              <a:spcBef>
                <a:spcPts val="945"/>
              </a:spcBef>
              <a:defRPr sz="2100"/>
            </a:lvl2pPr>
            <a:lvl3pPr>
              <a:spcBef>
                <a:spcPts val="945"/>
              </a:spcBef>
              <a:defRPr sz="1900"/>
            </a:lvl3pPr>
            <a:lvl4pPr>
              <a:spcBef>
                <a:spcPts val="945"/>
              </a:spcBef>
              <a:defRPr sz="1600"/>
            </a:lvl4pPr>
            <a:lvl5pPr>
              <a:spcBef>
                <a:spcPts val="945"/>
              </a:spcBef>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5"/>
          <p:cNvSpPr>
            <a:spLocks noGrp="1"/>
          </p:cNvSpPr>
          <p:nvPr>
            <p:ph type="title"/>
          </p:nvPr>
        </p:nvSpPr>
        <p:spPr>
          <a:xfrm>
            <a:off x="609441" y="320040"/>
            <a:ext cx="10969943" cy="830860"/>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13996222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Standard Layout: 2 Column">
    <p:spTree>
      <p:nvGrpSpPr>
        <p:cNvPr id="1" name=""/>
        <p:cNvGrpSpPr/>
        <p:nvPr/>
      </p:nvGrpSpPr>
      <p:grpSpPr>
        <a:xfrm>
          <a:off x="0" y="0"/>
          <a:ext cx="0" cy="0"/>
          <a:chOff x="0" y="0"/>
          <a:chExt cx="0" cy="0"/>
        </a:xfrm>
      </p:grpSpPr>
      <p:sp>
        <p:nvSpPr>
          <p:cNvPr id="2" name="Title 1"/>
          <p:cNvSpPr>
            <a:spLocks noGrp="1"/>
          </p:cNvSpPr>
          <p:nvPr>
            <p:ph type="title"/>
          </p:nvPr>
        </p:nvSpPr>
        <p:spPr>
          <a:xfrm>
            <a:off x="609441" y="320040"/>
            <a:ext cx="10969943" cy="83086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441" y="1243584"/>
            <a:ext cx="5383398" cy="5029200"/>
          </a:xfrm>
          <a:prstGeom prst="rect">
            <a:avLst/>
          </a:prstGeom>
        </p:spPr>
        <p:txBody>
          <a:bodyPr>
            <a:normAutofit/>
          </a:bodyPr>
          <a:lstStyle>
            <a:lvl1pPr>
              <a:defRPr sz="2400">
                <a:solidFill>
                  <a:schemeClr val="tx1">
                    <a:lumMod val="90000"/>
                    <a:lumOff val="10000"/>
                  </a:schemeClr>
                </a:solidFill>
              </a:defRPr>
            </a:lvl1pPr>
            <a:lvl2pPr>
              <a:defRPr sz="2100">
                <a:solidFill>
                  <a:schemeClr val="tx1">
                    <a:lumMod val="90000"/>
                    <a:lumOff val="10000"/>
                  </a:schemeClr>
                </a:solidFill>
              </a:defRPr>
            </a:lvl2pPr>
            <a:lvl3pPr>
              <a:defRPr sz="1900">
                <a:solidFill>
                  <a:schemeClr val="tx1">
                    <a:lumMod val="90000"/>
                    <a:lumOff val="10000"/>
                  </a:schemeClr>
                </a:solidFill>
              </a:defRPr>
            </a:lvl3pPr>
            <a:lvl4pPr>
              <a:defRPr sz="1600">
                <a:solidFill>
                  <a:schemeClr val="tx1">
                    <a:lumMod val="90000"/>
                    <a:lumOff val="10000"/>
                  </a:schemeClr>
                </a:solidFill>
              </a:defRPr>
            </a:lvl4pPr>
            <a:lvl5pPr>
              <a:defRPr sz="1600">
                <a:solidFill>
                  <a:schemeClr val="tx1">
                    <a:lumMod val="90000"/>
                    <a:lumOff val="10000"/>
                  </a:schemeClr>
                </a:solidFill>
              </a:defRPr>
            </a:lvl5pPr>
            <a:lvl6pPr>
              <a:defRPr sz="2100"/>
            </a:lvl6pPr>
            <a:lvl7pPr>
              <a:defRPr sz="2100"/>
            </a:lvl7pPr>
            <a:lvl8pPr>
              <a:defRPr sz="2100"/>
            </a:lvl8pPr>
            <a:lvl9pPr>
              <a:defRPr sz="21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5986" y="1243584"/>
            <a:ext cx="5383398" cy="5029200"/>
          </a:xfrm>
          <a:prstGeom prst="rect">
            <a:avLst/>
          </a:prstGeom>
        </p:spPr>
        <p:txBody>
          <a:bodyPr>
            <a:normAutofit/>
          </a:bodyPr>
          <a:lstStyle>
            <a:lvl1pPr>
              <a:defRPr sz="2400">
                <a:solidFill>
                  <a:schemeClr val="tx1">
                    <a:lumMod val="90000"/>
                    <a:lumOff val="10000"/>
                  </a:schemeClr>
                </a:solidFill>
              </a:defRPr>
            </a:lvl1pPr>
            <a:lvl2pPr>
              <a:defRPr sz="2100">
                <a:solidFill>
                  <a:schemeClr val="tx1">
                    <a:lumMod val="90000"/>
                    <a:lumOff val="10000"/>
                  </a:schemeClr>
                </a:solidFill>
              </a:defRPr>
            </a:lvl2pPr>
            <a:lvl3pPr>
              <a:defRPr sz="1900">
                <a:solidFill>
                  <a:schemeClr val="tx1">
                    <a:lumMod val="90000"/>
                    <a:lumOff val="10000"/>
                  </a:schemeClr>
                </a:solidFill>
              </a:defRPr>
            </a:lvl3pPr>
            <a:lvl4pPr>
              <a:defRPr sz="1600">
                <a:solidFill>
                  <a:schemeClr val="tx1">
                    <a:lumMod val="90000"/>
                    <a:lumOff val="10000"/>
                  </a:schemeClr>
                </a:solidFill>
              </a:defRPr>
            </a:lvl4pPr>
            <a:lvl5pPr>
              <a:defRPr sz="1600">
                <a:solidFill>
                  <a:schemeClr val="tx1">
                    <a:lumMod val="90000"/>
                    <a:lumOff val="10000"/>
                  </a:schemeClr>
                </a:solidFill>
              </a:defRPr>
            </a:lvl5pPr>
            <a:lvl6pPr>
              <a:defRPr sz="2100"/>
            </a:lvl6pPr>
            <a:lvl7pPr>
              <a:defRPr sz="2100"/>
            </a:lvl7pPr>
            <a:lvl8pPr>
              <a:defRPr sz="2100"/>
            </a:lvl8pPr>
            <a:lvl9pPr>
              <a:defRPr sz="21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554387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tandard Layout: 2 Column w/1 title">
    <p:spTree>
      <p:nvGrpSpPr>
        <p:cNvPr id="1" name=""/>
        <p:cNvGrpSpPr/>
        <p:nvPr/>
      </p:nvGrpSpPr>
      <p:grpSpPr>
        <a:xfrm>
          <a:off x="0" y="0"/>
          <a:ext cx="0" cy="0"/>
          <a:chOff x="0" y="0"/>
          <a:chExt cx="0" cy="0"/>
        </a:xfrm>
      </p:grpSpPr>
      <p:sp>
        <p:nvSpPr>
          <p:cNvPr id="2" name="Title 1"/>
          <p:cNvSpPr>
            <a:spLocks noGrp="1"/>
          </p:cNvSpPr>
          <p:nvPr>
            <p:ph type="title"/>
          </p:nvPr>
        </p:nvSpPr>
        <p:spPr>
          <a:xfrm>
            <a:off x="609441" y="320040"/>
            <a:ext cx="10969943" cy="83086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441" y="895038"/>
            <a:ext cx="10969943" cy="745087"/>
          </a:xfrm>
          <a:prstGeom prst="rect">
            <a:avLst/>
          </a:prstGeom>
        </p:spPr>
        <p:txBody>
          <a:bodyPr anchor="b">
            <a:normAutofit/>
          </a:bodyPr>
          <a:lstStyle>
            <a:lvl1pPr marL="0" indent="0">
              <a:buNone/>
              <a:defRPr sz="2400" b="0" i="0">
                <a:latin typeface="Roboto Medium" pitchFamily="2" charset="0"/>
                <a:ea typeface="Roboto Medium" pitchFamily="2" charset="0"/>
              </a:defRPr>
            </a:lvl1pPr>
            <a:lvl2pPr marL="539964" indent="0">
              <a:buNone/>
              <a:defRPr sz="2400" b="1"/>
            </a:lvl2pPr>
            <a:lvl3pPr marL="1079928" indent="0">
              <a:buNone/>
              <a:defRPr sz="2100" b="1"/>
            </a:lvl3pPr>
            <a:lvl4pPr marL="1619891" indent="0">
              <a:buNone/>
              <a:defRPr sz="1900" b="1"/>
            </a:lvl4pPr>
            <a:lvl5pPr marL="2159857" indent="0">
              <a:buNone/>
              <a:defRPr sz="1900" b="1"/>
            </a:lvl5pPr>
            <a:lvl6pPr marL="2699825" indent="0">
              <a:buNone/>
              <a:defRPr sz="1900" b="1"/>
            </a:lvl6pPr>
            <a:lvl7pPr marL="3239786" indent="0">
              <a:buNone/>
              <a:defRPr sz="1900" b="1"/>
            </a:lvl7pPr>
            <a:lvl8pPr marL="3779752" indent="0">
              <a:buNone/>
              <a:defRPr sz="1900" b="1"/>
            </a:lvl8pPr>
            <a:lvl9pPr marL="4319716" indent="0">
              <a:buNone/>
              <a:defRPr sz="1900" b="1"/>
            </a:lvl9pPr>
          </a:lstStyle>
          <a:p>
            <a:pPr lvl="0"/>
            <a:r>
              <a:rPr lang="en-US"/>
              <a:t>Edit Master text styles</a:t>
            </a:r>
          </a:p>
        </p:txBody>
      </p:sp>
      <p:sp>
        <p:nvSpPr>
          <p:cNvPr id="4" name="Content Placeholder 3"/>
          <p:cNvSpPr>
            <a:spLocks noGrp="1"/>
          </p:cNvSpPr>
          <p:nvPr>
            <p:ph sz="half" idx="2"/>
          </p:nvPr>
        </p:nvSpPr>
        <p:spPr>
          <a:xfrm>
            <a:off x="609443" y="1737360"/>
            <a:ext cx="5385514" cy="4535424"/>
          </a:xfrm>
          <a:prstGeom prst="rect">
            <a:avLst/>
          </a:prstGeom>
        </p:spPr>
        <p:txBody>
          <a:bodyPr/>
          <a:lstStyle>
            <a:lvl1pPr>
              <a:defRPr sz="2400"/>
            </a:lvl1pPr>
            <a:lvl2pPr>
              <a:defRPr sz="2100"/>
            </a:lvl2pPr>
            <a:lvl3pPr>
              <a:defRPr sz="1900"/>
            </a:lvl3pPr>
            <a:lvl4pPr>
              <a:defRPr sz="1600"/>
            </a:lvl4pPr>
            <a:lvl5pPr>
              <a:defRPr sz="1600"/>
            </a:lvl5pPr>
            <a:lvl6pPr>
              <a:defRPr sz="1900"/>
            </a:lvl6pPr>
            <a:lvl7pPr>
              <a:defRPr sz="1900"/>
            </a:lvl7pPr>
            <a:lvl8pPr>
              <a:defRPr sz="1900"/>
            </a:lvl8pPr>
            <a:lvl9pPr>
              <a:defRPr sz="1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1758" y="1737360"/>
            <a:ext cx="5387630" cy="4535424"/>
          </a:xfrm>
          <a:prstGeom prst="rect">
            <a:avLst/>
          </a:prstGeom>
        </p:spPr>
        <p:txBody>
          <a:bodyPr/>
          <a:lstStyle>
            <a:lvl1pPr>
              <a:defRPr sz="2400"/>
            </a:lvl1pPr>
            <a:lvl2pPr>
              <a:defRPr sz="2100"/>
            </a:lvl2pPr>
            <a:lvl3pPr>
              <a:defRPr sz="1900"/>
            </a:lvl3pPr>
            <a:lvl4pPr>
              <a:defRPr sz="1600"/>
            </a:lvl4pPr>
            <a:lvl5pPr>
              <a:defRPr sz="1600"/>
            </a:lvl5pPr>
            <a:lvl6pPr>
              <a:defRPr sz="1900"/>
            </a:lvl6pPr>
            <a:lvl7pPr>
              <a:defRPr sz="1900"/>
            </a:lvl7pPr>
            <a:lvl8pPr>
              <a:defRPr sz="1900"/>
            </a:lvl8pPr>
            <a:lvl9pPr>
              <a:defRPr sz="1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701536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Standard Layout: 2 Column w/titles">
    <p:spTree>
      <p:nvGrpSpPr>
        <p:cNvPr id="1" name=""/>
        <p:cNvGrpSpPr/>
        <p:nvPr/>
      </p:nvGrpSpPr>
      <p:grpSpPr>
        <a:xfrm>
          <a:off x="0" y="0"/>
          <a:ext cx="0" cy="0"/>
          <a:chOff x="0" y="0"/>
          <a:chExt cx="0" cy="0"/>
        </a:xfrm>
      </p:grpSpPr>
      <p:sp>
        <p:nvSpPr>
          <p:cNvPr id="2" name="Title 1"/>
          <p:cNvSpPr>
            <a:spLocks noGrp="1"/>
          </p:cNvSpPr>
          <p:nvPr>
            <p:ph type="title"/>
          </p:nvPr>
        </p:nvSpPr>
        <p:spPr>
          <a:xfrm>
            <a:off x="609441" y="320040"/>
            <a:ext cx="10969943" cy="83086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443" y="895038"/>
            <a:ext cx="5385514" cy="745087"/>
          </a:xfrm>
          <a:prstGeom prst="rect">
            <a:avLst/>
          </a:prstGeom>
        </p:spPr>
        <p:txBody>
          <a:bodyPr anchor="b">
            <a:normAutofit/>
          </a:bodyPr>
          <a:lstStyle>
            <a:lvl1pPr marL="0" indent="0">
              <a:buNone/>
              <a:defRPr sz="2400" b="0" i="0">
                <a:latin typeface="Roboto Medium" pitchFamily="2" charset="0"/>
                <a:ea typeface="Roboto Medium" pitchFamily="2" charset="0"/>
              </a:defRPr>
            </a:lvl1pPr>
            <a:lvl2pPr marL="539964" indent="0">
              <a:buNone/>
              <a:defRPr sz="2400" b="1"/>
            </a:lvl2pPr>
            <a:lvl3pPr marL="1079928" indent="0">
              <a:buNone/>
              <a:defRPr sz="2100" b="1"/>
            </a:lvl3pPr>
            <a:lvl4pPr marL="1619891" indent="0">
              <a:buNone/>
              <a:defRPr sz="1900" b="1"/>
            </a:lvl4pPr>
            <a:lvl5pPr marL="2159857" indent="0">
              <a:buNone/>
              <a:defRPr sz="1900" b="1"/>
            </a:lvl5pPr>
            <a:lvl6pPr marL="2699825" indent="0">
              <a:buNone/>
              <a:defRPr sz="1900" b="1"/>
            </a:lvl6pPr>
            <a:lvl7pPr marL="3239786" indent="0">
              <a:buNone/>
              <a:defRPr sz="1900" b="1"/>
            </a:lvl7pPr>
            <a:lvl8pPr marL="3779752" indent="0">
              <a:buNone/>
              <a:defRPr sz="1900" b="1"/>
            </a:lvl8pPr>
            <a:lvl9pPr marL="4319716" indent="0">
              <a:buNone/>
              <a:defRPr sz="1900" b="1"/>
            </a:lvl9pPr>
          </a:lstStyle>
          <a:p>
            <a:pPr lvl="0"/>
            <a:r>
              <a:rPr lang="en-US"/>
              <a:t>Edit Master text styles</a:t>
            </a:r>
          </a:p>
        </p:txBody>
      </p:sp>
      <p:sp>
        <p:nvSpPr>
          <p:cNvPr id="4" name="Content Placeholder 3"/>
          <p:cNvSpPr>
            <a:spLocks noGrp="1"/>
          </p:cNvSpPr>
          <p:nvPr>
            <p:ph sz="half" idx="2"/>
          </p:nvPr>
        </p:nvSpPr>
        <p:spPr>
          <a:xfrm>
            <a:off x="609443" y="1737359"/>
            <a:ext cx="5385514" cy="4535424"/>
          </a:xfrm>
          <a:prstGeom prst="rect">
            <a:avLst/>
          </a:prstGeom>
        </p:spPr>
        <p:txBody>
          <a:bodyPr/>
          <a:lstStyle>
            <a:lvl1pPr>
              <a:defRPr sz="2400"/>
            </a:lvl1pPr>
            <a:lvl2pPr>
              <a:defRPr sz="2100"/>
            </a:lvl2pPr>
            <a:lvl3pPr>
              <a:defRPr sz="1900"/>
            </a:lvl3pPr>
            <a:lvl4pPr>
              <a:defRPr sz="1600"/>
            </a:lvl4pPr>
            <a:lvl5pPr>
              <a:defRPr sz="1600"/>
            </a:lvl5pPr>
            <a:lvl6pPr>
              <a:defRPr sz="1900"/>
            </a:lvl6pPr>
            <a:lvl7pPr>
              <a:defRPr sz="1900"/>
            </a:lvl7pPr>
            <a:lvl8pPr>
              <a:defRPr sz="1900"/>
            </a:lvl8pPr>
            <a:lvl9pPr>
              <a:defRPr sz="1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1758" y="896245"/>
            <a:ext cx="5387630" cy="753400"/>
          </a:xfrm>
          <a:prstGeom prst="rect">
            <a:avLst/>
          </a:prstGeom>
        </p:spPr>
        <p:txBody>
          <a:bodyPr anchor="b">
            <a:normAutofit/>
          </a:bodyPr>
          <a:lstStyle>
            <a:lvl1pPr marL="0" indent="0">
              <a:buNone/>
              <a:defRPr sz="2400" b="0" i="0">
                <a:latin typeface="Roboto Medium" pitchFamily="2" charset="0"/>
                <a:ea typeface="Roboto Medium" pitchFamily="2" charset="0"/>
              </a:defRPr>
            </a:lvl1pPr>
            <a:lvl2pPr marL="539964" indent="0">
              <a:buNone/>
              <a:defRPr sz="2400" b="1"/>
            </a:lvl2pPr>
            <a:lvl3pPr marL="1079928" indent="0">
              <a:buNone/>
              <a:defRPr sz="2100" b="1"/>
            </a:lvl3pPr>
            <a:lvl4pPr marL="1619891" indent="0">
              <a:buNone/>
              <a:defRPr sz="1900" b="1"/>
            </a:lvl4pPr>
            <a:lvl5pPr marL="2159857" indent="0">
              <a:buNone/>
              <a:defRPr sz="1900" b="1"/>
            </a:lvl5pPr>
            <a:lvl6pPr marL="2699825" indent="0">
              <a:buNone/>
              <a:defRPr sz="1900" b="1"/>
            </a:lvl6pPr>
            <a:lvl7pPr marL="3239786" indent="0">
              <a:buNone/>
              <a:defRPr sz="1900" b="1"/>
            </a:lvl7pPr>
            <a:lvl8pPr marL="3779752" indent="0">
              <a:buNone/>
              <a:defRPr sz="1900" b="1"/>
            </a:lvl8pPr>
            <a:lvl9pPr marL="4319716" indent="0">
              <a:buNone/>
              <a:defRPr sz="1900" b="1"/>
            </a:lvl9pPr>
          </a:lstStyle>
          <a:p>
            <a:pPr lvl="0"/>
            <a:r>
              <a:rPr lang="en-US"/>
              <a:t>Edit Master text styles</a:t>
            </a:r>
          </a:p>
        </p:txBody>
      </p:sp>
      <p:sp>
        <p:nvSpPr>
          <p:cNvPr id="6" name="Content Placeholder 5"/>
          <p:cNvSpPr>
            <a:spLocks noGrp="1"/>
          </p:cNvSpPr>
          <p:nvPr>
            <p:ph sz="quarter" idx="4"/>
          </p:nvPr>
        </p:nvSpPr>
        <p:spPr>
          <a:xfrm>
            <a:off x="6191758" y="1737359"/>
            <a:ext cx="5387630" cy="4535424"/>
          </a:xfrm>
          <a:prstGeom prst="rect">
            <a:avLst/>
          </a:prstGeom>
        </p:spPr>
        <p:txBody>
          <a:bodyPr/>
          <a:lstStyle>
            <a:lvl1pPr>
              <a:defRPr sz="2400"/>
            </a:lvl1pPr>
            <a:lvl2pPr>
              <a:defRPr sz="2100"/>
            </a:lvl2pPr>
            <a:lvl3pPr>
              <a:defRPr sz="1900"/>
            </a:lvl3pPr>
            <a:lvl4pPr>
              <a:defRPr sz="1600"/>
            </a:lvl4pPr>
            <a:lvl5pPr>
              <a:defRPr sz="1600"/>
            </a:lvl5pPr>
            <a:lvl6pPr>
              <a:defRPr sz="1900"/>
            </a:lvl6pPr>
            <a:lvl7pPr>
              <a:defRPr sz="1900"/>
            </a:lvl7pPr>
            <a:lvl8pPr>
              <a:defRPr sz="1900"/>
            </a:lvl8pPr>
            <a:lvl9pPr>
              <a:defRPr sz="1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535161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tandard Layout: 3 Column w/1 title">
    <p:spTree>
      <p:nvGrpSpPr>
        <p:cNvPr id="1" name=""/>
        <p:cNvGrpSpPr/>
        <p:nvPr/>
      </p:nvGrpSpPr>
      <p:grpSpPr>
        <a:xfrm>
          <a:off x="0" y="0"/>
          <a:ext cx="0" cy="0"/>
          <a:chOff x="0" y="0"/>
          <a:chExt cx="0" cy="0"/>
        </a:xfrm>
      </p:grpSpPr>
      <p:sp>
        <p:nvSpPr>
          <p:cNvPr id="2" name="Title 1"/>
          <p:cNvSpPr>
            <a:spLocks noGrp="1"/>
          </p:cNvSpPr>
          <p:nvPr>
            <p:ph type="title"/>
          </p:nvPr>
        </p:nvSpPr>
        <p:spPr>
          <a:xfrm>
            <a:off x="609441" y="320040"/>
            <a:ext cx="10969943" cy="83086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441" y="895038"/>
            <a:ext cx="10969943" cy="745087"/>
          </a:xfrm>
          <a:prstGeom prst="rect">
            <a:avLst/>
          </a:prstGeom>
        </p:spPr>
        <p:txBody>
          <a:bodyPr anchor="b">
            <a:normAutofit/>
          </a:bodyPr>
          <a:lstStyle>
            <a:lvl1pPr marL="0" indent="0">
              <a:buNone/>
              <a:defRPr sz="2400" b="0" i="0">
                <a:latin typeface="Roboto Medium" pitchFamily="2" charset="0"/>
                <a:ea typeface="Roboto Medium" pitchFamily="2" charset="0"/>
              </a:defRPr>
            </a:lvl1pPr>
            <a:lvl2pPr marL="539964" indent="0">
              <a:buNone/>
              <a:defRPr sz="2400" b="1"/>
            </a:lvl2pPr>
            <a:lvl3pPr marL="1079928" indent="0">
              <a:buNone/>
              <a:defRPr sz="2100" b="1"/>
            </a:lvl3pPr>
            <a:lvl4pPr marL="1619891" indent="0">
              <a:buNone/>
              <a:defRPr sz="1900" b="1"/>
            </a:lvl4pPr>
            <a:lvl5pPr marL="2159857" indent="0">
              <a:buNone/>
              <a:defRPr sz="1900" b="1"/>
            </a:lvl5pPr>
            <a:lvl6pPr marL="2699825" indent="0">
              <a:buNone/>
              <a:defRPr sz="1900" b="1"/>
            </a:lvl6pPr>
            <a:lvl7pPr marL="3239786" indent="0">
              <a:buNone/>
              <a:defRPr sz="1900" b="1"/>
            </a:lvl7pPr>
            <a:lvl8pPr marL="3779752" indent="0">
              <a:buNone/>
              <a:defRPr sz="1900" b="1"/>
            </a:lvl8pPr>
            <a:lvl9pPr marL="4319716" indent="0">
              <a:buNone/>
              <a:defRPr sz="1900" b="1"/>
            </a:lvl9pPr>
          </a:lstStyle>
          <a:p>
            <a:pPr lvl="0"/>
            <a:r>
              <a:rPr lang="en-US"/>
              <a:t>Edit Master text styles</a:t>
            </a:r>
          </a:p>
        </p:txBody>
      </p:sp>
      <p:sp>
        <p:nvSpPr>
          <p:cNvPr id="6" name="Content Placeholder 5"/>
          <p:cNvSpPr>
            <a:spLocks noGrp="1"/>
          </p:cNvSpPr>
          <p:nvPr>
            <p:ph sz="quarter" idx="4"/>
          </p:nvPr>
        </p:nvSpPr>
        <p:spPr>
          <a:xfrm>
            <a:off x="4329621" y="1737360"/>
            <a:ext cx="3529584" cy="4535424"/>
          </a:xfrm>
          <a:prstGeom prst="rect">
            <a:avLst/>
          </a:prstGeom>
        </p:spPr>
        <p:txBody>
          <a:bodyPr>
            <a:normAutofit/>
          </a:bodyPr>
          <a:lstStyle>
            <a:lvl1pPr>
              <a:defRPr sz="2100"/>
            </a:lvl1pPr>
            <a:lvl2pPr>
              <a:defRPr sz="1900"/>
            </a:lvl2pPr>
            <a:lvl3pPr>
              <a:defRPr sz="1600"/>
            </a:lvl3pPr>
            <a:lvl4pPr>
              <a:defRPr sz="1500"/>
            </a:lvl4pPr>
            <a:lvl5pPr>
              <a:defRPr sz="1500"/>
            </a:lvl5pPr>
            <a:lvl6pPr>
              <a:defRPr sz="1900"/>
            </a:lvl6pPr>
            <a:lvl7pPr>
              <a:defRPr sz="1900"/>
            </a:lvl7pPr>
            <a:lvl8pPr>
              <a:defRPr sz="1900"/>
            </a:lvl8pPr>
            <a:lvl9pPr>
              <a:defRPr sz="1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5"/>
          <p:cNvSpPr>
            <a:spLocks noGrp="1"/>
          </p:cNvSpPr>
          <p:nvPr>
            <p:ph sz="quarter" idx="11"/>
          </p:nvPr>
        </p:nvSpPr>
        <p:spPr>
          <a:xfrm>
            <a:off x="609441" y="1737360"/>
            <a:ext cx="3529584" cy="4535424"/>
          </a:xfrm>
          <a:prstGeom prst="rect">
            <a:avLst/>
          </a:prstGeom>
        </p:spPr>
        <p:txBody>
          <a:bodyPr>
            <a:normAutofit/>
          </a:bodyPr>
          <a:lstStyle>
            <a:lvl1pPr>
              <a:defRPr sz="2100"/>
            </a:lvl1pPr>
            <a:lvl2pPr>
              <a:defRPr sz="1900"/>
            </a:lvl2pPr>
            <a:lvl3pPr>
              <a:defRPr sz="1600"/>
            </a:lvl3pPr>
            <a:lvl4pPr>
              <a:defRPr sz="1500"/>
            </a:lvl4pPr>
            <a:lvl5pPr>
              <a:defRPr sz="1500"/>
            </a:lvl5pPr>
            <a:lvl6pPr>
              <a:defRPr sz="1900"/>
            </a:lvl6pPr>
            <a:lvl7pPr>
              <a:defRPr sz="1900"/>
            </a:lvl7pPr>
            <a:lvl8pPr>
              <a:defRPr sz="1900"/>
            </a:lvl8pPr>
            <a:lvl9pPr>
              <a:defRPr sz="1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5"/>
          <p:cNvSpPr>
            <a:spLocks noGrp="1"/>
          </p:cNvSpPr>
          <p:nvPr>
            <p:ph sz="quarter" idx="12"/>
          </p:nvPr>
        </p:nvSpPr>
        <p:spPr>
          <a:xfrm>
            <a:off x="8049800" y="1737360"/>
            <a:ext cx="3529584" cy="4535424"/>
          </a:xfrm>
          <a:prstGeom prst="rect">
            <a:avLst/>
          </a:prstGeom>
        </p:spPr>
        <p:txBody>
          <a:bodyPr>
            <a:normAutofit/>
          </a:bodyPr>
          <a:lstStyle>
            <a:lvl1pPr>
              <a:defRPr sz="2100"/>
            </a:lvl1pPr>
            <a:lvl2pPr>
              <a:defRPr sz="1900"/>
            </a:lvl2pPr>
            <a:lvl3pPr>
              <a:defRPr sz="1600"/>
            </a:lvl3pPr>
            <a:lvl4pPr>
              <a:defRPr sz="1500"/>
            </a:lvl4pPr>
            <a:lvl5pPr>
              <a:defRPr sz="1500"/>
            </a:lvl5pPr>
            <a:lvl6pPr>
              <a:defRPr sz="1900"/>
            </a:lvl6pPr>
            <a:lvl7pPr>
              <a:defRPr sz="1900"/>
            </a:lvl7pPr>
            <a:lvl8pPr>
              <a:defRPr sz="1900"/>
            </a:lvl8pPr>
            <a:lvl9pPr>
              <a:defRPr sz="1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642292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Standard Layout: 2 Column">
    <p:spTree>
      <p:nvGrpSpPr>
        <p:cNvPr id="1" name=""/>
        <p:cNvGrpSpPr/>
        <p:nvPr/>
      </p:nvGrpSpPr>
      <p:grpSpPr>
        <a:xfrm>
          <a:off x="0" y="0"/>
          <a:ext cx="0" cy="0"/>
          <a:chOff x="0" y="0"/>
          <a:chExt cx="0" cy="0"/>
        </a:xfrm>
      </p:grpSpPr>
      <p:sp>
        <p:nvSpPr>
          <p:cNvPr id="2" name="Title 1"/>
          <p:cNvSpPr>
            <a:spLocks noGrp="1"/>
          </p:cNvSpPr>
          <p:nvPr>
            <p:ph type="title"/>
          </p:nvPr>
        </p:nvSpPr>
        <p:spPr>
          <a:xfrm>
            <a:off x="609441" y="320040"/>
            <a:ext cx="10969943" cy="83086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441" y="1243584"/>
            <a:ext cx="5383398" cy="5029200"/>
          </a:xfrm>
          <a:prstGeom prst="rect">
            <a:avLst/>
          </a:prstGeom>
        </p:spPr>
        <p:txBody>
          <a:bodyPr>
            <a:normAutofit/>
          </a:bodyPr>
          <a:lstStyle>
            <a:lvl1pPr>
              <a:defRPr sz="2400">
                <a:solidFill>
                  <a:schemeClr val="tx1">
                    <a:lumMod val="90000"/>
                    <a:lumOff val="10000"/>
                  </a:schemeClr>
                </a:solidFill>
              </a:defRPr>
            </a:lvl1pPr>
            <a:lvl2pPr>
              <a:defRPr sz="2100">
                <a:solidFill>
                  <a:schemeClr val="tx1">
                    <a:lumMod val="90000"/>
                    <a:lumOff val="10000"/>
                  </a:schemeClr>
                </a:solidFill>
              </a:defRPr>
            </a:lvl2pPr>
            <a:lvl3pPr>
              <a:defRPr sz="1900">
                <a:solidFill>
                  <a:schemeClr val="tx1">
                    <a:lumMod val="90000"/>
                    <a:lumOff val="10000"/>
                  </a:schemeClr>
                </a:solidFill>
              </a:defRPr>
            </a:lvl3pPr>
            <a:lvl4pPr>
              <a:defRPr sz="1600">
                <a:solidFill>
                  <a:schemeClr val="tx1">
                    <a:lumMod val="90000"/>
                    <a:lumOff val="10000"/>
                  </a:schemeClr>
                </a:solidFill>
              </a:defRPr>
            </a:lvl4pPr>
            <a:lvl5pPr>
              <a:defRPr sz="1600">
                <a:solidFill>
                  <a:schemeClr val="tx1">
                    <a:lumMod val="90000"/>
                    <a:lumOff val="10000"/>
                  </a:schemeClr>
                </a:solidFill>
              </a:defRPr>
            </a:lvl5pPr>
            <a:lvl6pPr>
              <a:defRPr sz="2100"/>
            </a:lvl6pPr>
            <a:lvl7pPr>
              <a:defRPr sz="2100"/>
            </a:lvl7pPr>
            <a:lvl8pPr>
              <a:defRPr sz="2100"/>
            </a:lvl8pPr>
            <a:lvl9pPr>
              <a:defRPr sz="21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5986" y="1243584"/>
            <a:ext cx="5383398" cy="5029200"/>
          </a:xfrm>
          <a:prstGeom prst="rect">
            <a:avLst/>
          </a:prstGeom>
        </p:spPr>
        <p:txBody>
          <a:bodyPr>
            <a:normAutofit/>
          </a:bodyPr>
          <a:lstStyle>
            <a:lvl1pPr>
              <a:defRPr sz="2400">
                <a:solidFill>
                  <a:schemeClr val="tx1">
                    <a:lumMod val="90000"/>
                    <a:lumOff val="10000"/>
                  </a:schemeClr>
                </a:solidFill>
              </a:defRPr>
            </a:lvl1pPr>
            <a:lvl2pPr>
              <a:defRPr sz="2100">
                <a:solidFill>
                  <a:schemeClr val="tx1">
                    <a:lumMod val="90000"/>
                    <a:lumOff val="10000"/>
                  </a:schemeClr>
                </a:solidFill>
              </a:defRPr>
            </a:lvl2pPr>
            <a:lvl3pPr>
              <a:defRPr sz="1900">
                <a:solidFill>
                  <a:schemeClr val="tx1">
                    <a:lumMod val="90000"/>
                    <a:lumOff val="10000"/>
                  </a:schemeClr>
                </a:solidFill>
              </a:defRPr>
            </a:lvl3pPr>
            <a:lvl4pPr>
              <a:defRPr sz="1600">
                <a:solidFill>
                  <a:schemeClr val="tx1">
                    <a:lumMod val="90000"/>
                    <a:lumOff val="10000"/>
                  </a:schemeClr>
                </a:solidFill>
              </a:defRPr>
            </a:lvl4pPr>
            <a:lvl5pPr>
              <a:defRPr sz="1600">
                <a:solidFill>
                  <a:schemeClr val="tx1">
                    <a:lumMod val="90000"/>
                    <a:lumOff val="10000"/>
                  </a:schemeClr>
                </a:solidFill>
              </a:defRPr>
            </a:lvl5pPr>
            <a:lvl6pPr>
              <a:defRPr sz="2100"/>
            </a:lvl6pPr>
            <a:lvl7pPr>
              <a:defRPr sz="2100"/>
            </a:lvl7pPr>
            <a:lvl8pPr>
              <a:defRPr sz="2100"/>
            </a:lvl8pPr>
            <a:lvl9pPr>
              <a:defRPr sz="21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541227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tandard Layout: 4 Column w/1 title">
    <p:spTree>
      <p:nvGrpSpPr>
        <p:cNvPr id="1" name=""/>
        <p:cNvGrpSpPr/>
        <p:nvPr/>
      </p:nvGrpSpPr>
      <p:grpSpPr>
        <a:xfrm>
          <a:off x="0" y="0"/>
          <a:ext cx="0" cy="0"/>
          <a:chOff x="0" y="0"/>
          <a:chExt cx="0" cy="0"/>
        </a:xfrm>
      </p:grpSpPr>
      <p:sp>
        <p:nvSpPr>
          <p:cNvPr id="2" name="Title 1"/>
          <p:cNvSpPr>
            <a:spLocks noGrp="1"/>
          </p:cNvSpPr>
          <p:nvPr>
            <p:ph type="title"/>
          </p:nvPr>
        </p:nvSpPr>
        <p:spPr>
          <a:xfrm>
            <a:off x="609441" y="320040"/>
            <a:ext cx="10969943" cy="83086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441" y="895038"/>
            <a:ext cx="10969943" cy="745087"/>
          </a:xfrm>
          <a:prstGeom prst="rect">
            <a:avLst/>
          </a:prstGeom>
        </p:spPr>
        <p:txBody>
          <a:bodyPr anchor="b">
            <a:normAutofit/>
          </a:bodyPr>
          <a:lstStyle>
            <a:lvl1pPr marL="0" indent="0">
              <a:buNone/>
              <a:defRPr sz="2400" b="0" i="0">
                <a:latin typeface="Roboto Medium" pitchFamily="2" charset="0"/>
                <a:ea typeface="Roboto Medium" pitchFamily="2" charset="0"/>
              </a:defRPr>
            </a:lvl1pPr>
            <a:lvl2pPr marL="539964" indent="0">
              <a:buNone/>
              <a:defRPr sz="2400" b="1"/>
            </a:lvl2pPr>
            <a:lvl3pPr marL="1079928" indent="0">
              <a:buNone/>
              <a:defRPr sz="2100" b="1"/>
            </a:lvl3pPr>
            <a:lvl4pPr marL="1619891" indent="0">
              <a:buNone/>
              <a:defRPr sz="1900" b="1"/>
            </a:lvl4pPr>
            <a:lvl5pPr marL="2159857" indent="0">
              <a:buNone/>
              <a:defRPr sz="1900" b="1"/>
            </a:lvl5pPr>
            <a:lvl6pPr marL="2699825" indent="0">
              <a:buNone/>
              <a:defRPr sz="1900" b="1"/>
            </a:lvl6pPr>
            <a:lvl7pPr marL="3239786" indent="0">
              <a:buNone/>
              <a:defRPr sz="1900" b="1"/>
            </a:lvl7pPr>
            <a:lvl8pPr marL="3779752" indent="0">
              <a:buNone/>
              <a:defRPr sz="1900" b="1"/>
            </a:lvl8pPr>
            <a:lvl9pPr marL="4319716" indent="0">
              <a:buNone/>
              <a:defRPr sz="1900" b="1"/>
            </a:lvl9pPr>
          </a:lstStyle>
          <a:p>
            <a:pPr lvl="0"/>
            <a:r>
              <a:rPr lang="en-US"/>
              <a:t>Edit Master text styles</a:t>
            </a:r>
          </a:p>
        </p:txBody>
      </p:sp>
      <p:sp>
        <p:nvSpPr>
          <p:cNvPr id="8" name="Content Placeholder 5"/>
          <p:cNvSpPr>
            <a:spLocks noGrp="1"/>
          </p:cNvSpPr>
          <p:nvPr>
            <p:ph sz="quarter" idx="11"/>
          </p:nvPr>
        </p:nvSpPr>
        <p:spPr>
          <a:xfrm>
            <a:off x="609447" y="1737359"/>
            <a:ext cx="2691698" cy="4535424"/>
          </a:xfrm>
          <a:prstGeom prst="rect">
            <a:avLst/>
          </a:prstGeom>
        </p:spPr>
        <p:txBody>
          <a:bodyPr>
            <a:normAutofit/>
          </a:bodyPr>
          <a:lstStyle>
            <a:lvl1pPr>
              <a:spcBef>
                <a:spcPts val="709"/>
              </a:spcBef>
              <a:defRPr sz="2100"/>
            </a:lvl1pPr>
            <a:lvl2pPr>
              <a:spcBef>
                <a:spcPts val="709"/>
              </a:spcBef>
              <a:defRPr sz="1900"/>
            </a:lvl2pPr>
            <a:lvl3pPr>
              <a:spcBef>
                <a:spcPts val="709"/>
              </a:spcBef>
              <a:defRPr sz="1600"/>
            </a:lvl3pPr>
            <a:lvl4pPr>
              <a:spcBef>
                <a:spcPts val="709"/>
              </a:spcBef>
              <a:defRPr sz="1500"/>
            </a:lvl4pPr>
            <a:lvl5pPr>
              <a:spcBef>
                <a:spcPts val="709"/>
              </a:spcBef>
              <a:defRPr sz="1500"/>
            </a:lvl5pPr>
            <a:lvl6pPr>
              <a:defRPr sz="1900"/>
            </a:lvl6pPr>
            <a:lvl7pPr>
              <a:defRPr sz="1900"/>
            </a:lvl7pPr>
            <a:lvl8pPr>
              <a:defRPr sz="1900"/>
            </a:lvl8pPr>
            <a:lvl9pPr>
              <a:defRPr sz="1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5"/>
          <p:cNvSpPr>
            <a:spLocks noGrp="1"/>
          </p:cNvSpPr>
          <p:nvPr>
            <p:ph sz="quarter" idx="12"/>
          </p:nvPr>
        </p:nvSpPr>
        <p:spPr>
          <a:xfrm>
            <a:off x="3368860" y="1737359"/>
            <a:ext cx="2691698" cy="4535424"/>
          </a:xfrm>
          <a:prstGeom prst="rect">
            <a:avLst/>
          </a:prstGeom>
        </p:spPr>
        <p:txBody>
          <a:bodyPr>
            <a:normAutofit/>
          </a:bodyPr>
          <a:lstStyle>
            <a:lvl1pPr>
              <a:spcBef>
                <a:spcPts val="709"/>
              </a:spcBef>
              <a:defRPr sz="2100"/>
            </a:lvl1pPr>
            <a:lvl2pPr>
              <a:spcBef>
                <a:spcPts val="709"/>
              </a:spcBef>
              <a:defRPr sz="1900"/>
            </a:lvl2pPr>
            <a:lvl3pPr>
              <a:spcBef>
                <a:spcPts val="709"/>
              </a:spcBef>
              <a:defRPr sz="1600"/>
            </a:lvl3pPr>
            <a:lvl4pPr>
              <a:spcBef>
                <a:spcPts val="709"/>
              </a:spcBef>
              <a:defRPr sz="1500"/>
            </a:lvl4pPr>
            <a:lvl5pPr>
              <a:spcBef>
                <a:spcPts val="709"/>
              </a:spcBef>
              <a:defRPr sz="1500"/>
            </a:lvl5pPr>
            <a:lvl6pPr>
              <a:defRPr sz="1900"/>
            </a:lvl6pPr>
            <a:lvl7pPr>
              <a:defRPr sz="1900"/>
            </a:lvl7pPr>
            <a:lvl8pPr>
              <a:defRPr sz="1900"/>
            </a:lvl8pPr>
            <a:lvl9pPr>
              <a:defRPr sz="1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5"/>
          <p:cNvSpPr>
            <a:spLocks noGrp="1"/>
          </p:cNvSpPr>
          <p:nvPr>
            <p:ph sz="quarter" idx="13"/>
          </p:nvPr>
        </p:nvSpPr>
        <p:spPr>
          <a:xfrm>
            <a:off x="6128276" y="1737359"/>
            <a:ext cx="2691698" cy="4535424"/>
          </a:xfrm>
          <a:prstGeom prst="rect">
            <a:avLst/>
          </a:prstGeom>
        </p:spPr>
        <p:txBody>
          <a:bodyPr>
            <a:normAutofit/>
          </a:bodyPr>
          <a:lstStyle>
            <a:lvl1pPr>
              <a:spcBef>
                <a:spcPts val="709"/>
              </a:spcBef>
              <a:defRPr sz="2100"/>
            </a:lvl1pPr>
            <a:lvl2pPr>
              <a:spcBef>
                <a:spcPts val="709"/>
              </a:spcBef>
              <a:defRPr sz="1900"/>
            </a:lvl2pPr>
            <a:lvl3pPr>
              <a:spcBef>
                <a:spcPts val="709"/>
              </a:spcBef>
              <a:defRPr sz="1600"/>
            </a:lvl3pPr>
            <a:lvl4pPr>
              <a:spcBef>
                <a:spcPts val="709"/>
              </a:spcBef>
              <a:defRPr sz="1500"/>
            </a:lvl4pPr>
            <a:lvl5pPr>
              <a:spcBef>
                <a:spcPts val="709"/>
              </a:spcBef>
              <a:defRPr sz="1500"/>
            </a:lvl5pPr>
            <a:lvl6pPr>
              <a:defRPr sz="1900"/>
            </a:lvl6pPr>
            <a:lvl7pPr>
              <a:defRPr sz="1900"/>
            </a:lvl7pPr>
            <a:lvl8pPr>
              <a:defRPr sz="1900"/>
            </a:lvl8pPr>
            <a:lvl9pPr>
              <a:defRPr sz="1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5"/>
          <p:cNvSpPr>
            <a:spLocks noGrp="1"/>
          </p:cNvSpPr>
          <p:nvPr>
            <p:ph sz="quarter" idx="14"/>
          </p:nvPr>
        </p:nvSpPr>
        <p:spPr>
          <a:xfrm>
            <a:off x="8887693" y="1737359"/>
            <a:ext cx="2691698" cy="4535424"/>
          </a:xfrm>
          <a:prstGeom prst="rect">
            <a:avLst/>
          </a:prstGeom>
        </p:spPr>
        <p:txBody>
          <a:bodyPr>
            <a:normAutofit/>
          </a:bodyPr>
          <a:lstStyle>
            <a:lvl1pPr>
              <a:spcBef>
                <a:spcPts val="709"/>
              </a:spcBef>
              <a:defRPr sz="2100"/>
            </a:lvl1pPr>
            <a:lvl2pPr>
              <a:spcBef>
                <a:spcPts val="709"/>
              </a:spcBef>
              <a:defRPr sz="1900"/>
            </a:lvl2pPr>
            <a:lvl3pPr>
              <a:spcBef>
                <a:spcPts val="709"/>
              </a:spcBef>
              <a:defRPr sz="1600"/>
            </a:lvl3pPr>
            <a:lvl4pPr>
              <a:spcBef>
                <a:spcPts val="709"/>
              </a:spcBef>
              <a:defRPr sz="1500"/>
            </a:lvl4pPr>
            <a:lvl5pPr>
              <a:spcBef>
                <a:spcPts val="709"/>
              </a:spcBef>
              <a:defRPr sz="1500"/>
            </a:lvl5pPr>
            <a:lvl6pPr>
              <a:defRPr sz="1900"/>
            </a:lvl6pPr>
            <a:lvl7pPr>
              <a:defRPr sz="1900"/>
            </a:lvl7pPr>
            <a:lvl8pPr>
              <a:defRPr sz="1900"/>
            </a:lvl8pPr>
            <a:lvl9pPr>
              <a:defRPr sz="1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236240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Divider slide">
    <p:spTree>
      <p:nvGrpSpPr>
        <p:cNvPr id="1" name=""/>
        <p:cNvGrpSpPr/>
        <p:nvPr/>
      </p:nvGrpSpPr>
      <p:grpSpPr>
        <a:xfrm>
          <a:off x="0" y="0"/>
          <a:ext cx="0" cy="0"/>
          <a:chOff x="0" y="0"/>
          <a:chExt cx="0" cy="0"/>
        </a:xfrm>
      </p:grpSpPr>
      <p:sp>
        <p:nvSpPr>
          <p:cNvPr id="2" name="Title 1"/>
          <p:cNvSpPr>
            <a:spLocks noGrp="1"/>
          </p:cNvSpPr>
          <p:nvPr>
            <p:ph type="title"/>
          </p:nvPr>
        </p:nvSpPr>
        <p:spPr>
          <a:xfrm>
            <a:off x="962833" y="1233902"/>
            <a:ext cx="10360501" cy="2349964"/>
          </a:xfrm>
          <a:prstGeom prst="rect">
            <a:avLst/>
          </a:prstGeom>
        </p:spPr>
        <p:txBody>
          <a:bodyPr anchor="b">
            <a:normAutofit/>
          </a:bodyPr>
          <a:lstStyle>
            <a:lvl1pPr algn="ctr">
              <a:defRPr sz="6000" b="0" i="0" cap="all">
                <a:solidFill>
                  <a:schemeClr val="accent1"/>
                </a:solidFill>
                <a:latin typeface="Roboto Light" pitchFamily="2" charset="0"/>
                <a:ea typeface="Roboto Light" pitchFamily="2" charset="0"/>
                <a:cs typeface="Roboto Light" pitchFamily="2" charset="0"/>
              </a:defRPr>
            </a:lvl1pPr>
          </a:lstStyle>
          <a:p>
            <a:r>
              <a:rPr lang="en-US"/>
              <a:t>Click to edit Master title style</a:t>
            </a:r>
          </a:p>
        </p:txBody>
      </p:sp>
      <p:sp>
        <p:nvSpPr>
          <p:cNvPr id="3" name="Text Placeholder 2"/>
          <p:cNvSpPr>
            <a:spLocks noGrp="1"/>
          </p:cNvSpPr>
          <p:nvPr>
            <p:ph type="body" idx="1"/>
          </p:nvPr>
        </p:nvSpPr>
        <p:spPr>
          <a:xfrm>
            <a:off x="962833" y="3592024"/>
            <a:ext cx="10360501" cy="1500187"/>
          </a:xfrm>
          <a:prstGeom prst="rect">
            <a:avLst/>
          </a:prstGeom>
        </p:spPr>
        <p:txBody>
          <a:bodyPr anchor="t"/>
          <a:lstStyle>
            <a:lvl1pPr marL="0" indent="0" algn="ctr">
              <a:buNone/>
              <a:defRPr sz="2400">
                <a:solidFill>
                  <a:schemeClr val="bg1">
                    <a:lumMod val="50000"/>
                  </a:schemeClr>
                </a:solidFill>
              </a:defRPr>
            </a:lvl1pPr>
            <a:lvl2pPr marL="539964" indent="0">
              <a:buNone/>
              <a:defRPr sz="2100">
                <a:solidFill>
                  <a:schemeClr val="tx1">
                    <a:tint val="75000"/>
                  </a:schemeClr>
                </a:solidFill>
              </a:defRPr>
            </a:lvl2pPr>
            <a:lvl3pPr marL="1079928" indent="0">
              <a:buNone/>
              <a:defRPr sz="1900">
                <a:solidFill>
                  <a:schemeClr val="tx1">
                    <a:tint val="75000"/>
                  </a:schemeClr>
                </a:solidFill>
              </a:defRPr>
            </a:lvl3pPr>
            <a:lvl4pPr marL="1619891" indent="0">
              <a:buNone/>
              <a:defRPr sz="1600">
                <a:solidFill>
                  <a:schemeClr val="tx1">
                    <a:tint val="75000"/>
                  </a:schemeClr>
                </a:solidFill>
              </a:defRPr>
            </a:lvl4pPr>
            <a:lvl5pPr marL="2159857" indent="0">
              <a:buNone/>
              <a:defRPr sz="1600">
                <a:solidFill>
                  <a:schemeClr val="tx1">
                    <a:tint val="75000"/>
                  </a:schemeClr>
                </a:solidFill>
              </a:defRPr>
            </a:lvl5pPr>
            <a:lvl6pPr marL="2699825" indent="0">
              <a:buNone/>
              <a:defRPr sz="1600">
                <a:solidFill>
                  <a:schemeClr val="tx1">
                    <a:tint val="75000"/>
                  </a:schemeClr>
                </a:solidFill>
              </a:defRPr>
            </a:lvl6pPr>
            <a:lvl7pPr marL="3239786" indent="0">
              <a:buNone/>
              <a:defRPr sz="1600">
                <a:solidFill>
                  <a:schemeClr val="tx1">
                    <a:tint val="75000"/>
                  </a:schemeClr>
                </a:solidFill>
              </a:defRPr>
            </a:lvl7pPr>
            <a:lvl8pPr marL="3779752" indent="0">
              <a:buNone/>
              <a:defRPr sz="1600">
                <a:solidFill>
                  <a:schemeClr val="tx1">
                    <a:tint val="75000"/>
                  </a:schemeClr>
                </a:solidFill>
              </a:defRPr>
            </a:lvl8pPr>
            <a:lvl9pPr marL="4319716"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1400617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slide only">
    <p:spTree>
      <p:nvGrpSpPr>
        <p:cNvPr id="1" name=""/>
        <p:cNvGrpSpPr/>
        <p:nvPr/>
      </p:nvGrpSpPr>
      <p:grpSpPr>
        <a:xfrm>
          <a:off x="0" y="0"/>
          <a:ext cx="0" cy="0"/>
          <a:chOff x="0" y="0"/>
          <a:chExt cx="0" cy="0"/>
        </a:xfrm>
      </p:grpSpPr>
      <p:sp>
        <p:nvSpPr>
          <p:cNvPr id="2" name="Title 1"/>
          <p:cNvSpPr>
            <a:spLocks noGrp="1"/>
          </p:cNvSpPr>
          <p:nvPr>
            <p:ph type="title"/>
          </p:nvPr>
        </p:nvSpPr>
        <p:spPr>
          <a:xfrm>
            <a:off x="609441" y="320040"/>
            <a:ext cx="10969943" cy="830860"/>
          </a:xfrm>
          <a:prstGeom prst="rect">
            <a:avLst/>
          </a:prstGeom>
        </p:spPr>
        <p:txBody>
          <a:bodyPr/>
          <a:lstStyle>
            <a:lvl1pPr>
              <a:defRPr b="1"/>
            </a:lvl1pPr>
          </a:lstStyle>
          <a:p>
            <a:r>
              <a:rPr lang="en-US"/>
              <a:t>Click to edit Master title style</a:t>
            </a:r>
          </a:p>
        </p:txBody>
      </p:sp>
    </p:spTree>
    <p:extLst>
      <p:ext uri="{BB962C8B-B14F-4D97-AF65-F5344CB8AC3E}">
        <p14:creationId xmlns:p14="http://schemas.microsoft.com/office/powerpoint/2010/main" val="4498759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85318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Logo slide">
    <p:spTree>
      <p:nvGrpSpPr>
        <p:cNvPr id="1" name=""/>
        <p:cNvGrpSpPr/>
        <p:nvPr/>
      </p:nvGrpSpPr>
      <p:grpSpPr>
        <a:xfrm>
          <a:off x="0" y="0"/>
          <a:ext cx="0" cy="0"/>
          <a:chOff x="0" y="0"/>
          <a:chExt cx="0" cy="0"/>
        </a:xfrm>
      </p:grpSpPr>
      <p:pic>
        <p:nvPicPr>
          <p:cNvPr id="5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70216" y="2720313"/>
            <a:ext cx="6248398" cy="1417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43665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andard Layout: 2 Column w/1 title">
    <p:spTree>
      <p:nvGrpSpPr>
        <p:cNvPr id="1" name=""/>
        <p:cNvGrpSpPr/>
        <p:nvPr/>
      </p:nvGrpSpPr>
      <p:grpSpPr>
        <a:xfrm>
          <a:off x="0" y="0"/>
          <a:ext cx="0" cy="0"/>
          <a:chOff x="0" y="0"/>
          <a:chExt cx="0" cy="0"/>
        </a:xfrm>
      </p:grpSpPr>
      <p:sp>
        <p:nvSpPr>
          <p:cNvPr id="2" name="Title 1"/>
          <p:cNvSpPr>
            <a:spLocks noGrp="1"/>
          </p:cNvSpPr>
          <p:nvPr>
            <p:ph type="title"/>
          </p:nvPr>
        </p:nvSpPr>
        <p:spPr>
          <a:xfrm>
            <a:off x="609441" y="320040"/>
            <a:ext cx="10969943" cy="83086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441" y="895038"/>
            <a:ext cx="10969943" cy="745087"/>
          </a:xfrm>
          <a:prstGeom prst="rect">
            <a:avLst/>
          </a:prstGeom>
        </p:spPr>
        <p:txBody>
          <a:bodyPr anchor="b">
            <a:normAutofit/>
          </a:bodyPr>
          <a:lstStyle>
            <a:lvl1pPr marL="0" indent="0">
              <a:buNone/>
              <a:defRPr sz="2400" b="0" i="0">
                <a:latin typeface="Roboto Medium" pitchFamily="2" charset="0"/>
                <a:ea typeface="Roboto Medium" pitchFamily="2" charset="0"/>
              </a:defRPr>
            </a:lvl1pPr>
            <a:lvl2pPr marL="539964" indent="0">
              <a:buNone/>
              <a:defRPr sz="2400" b="1"/>
            </a:lvl2pPr>
            <a:lvl3pPr marL="1079928" indent="0">
              <a:buNone/>
              <a:defRPr sz="2100" b="1"/>
            </a:lvl3pPr>
            <a:lvl4pPr marL="1619891" indent="0">
              <a:buNone/>
              <a:defRPr sz="1900" b="1"/>
            </a:lvl4pPr>
            <a:lvl5pPr marL="2159857" indent="0">
              <a:buNone/>
              <a:defRPr sz="1900" b="1"/>
            </a:lvl5pPr>
            <a:lvl6pPr marL="2699825" indent="0">
              <a:buNone/>
              <a:defRPr sz="1900" b="1"/>
            </a:lvl6pPr>
            <a:lvl7pPr marL="3239786" indent="0">
              <a:buNone/>
              <a:defRPr sz="1900" b="1"/>
            </a:lvl7pPr>
            <a:lvl8pPr marL="3779752" indent="0">
              <a:buNone/>
              <a:defRPr sz="1900" b="1"/>
            </a:lvl8pPr>
            <a:lvl9pPr marL="4319716" indent="0">
              <a:buNone/>
              <a:defRPr sz="1900" b="1"/>
            </a:lvl9pPr>
          </a:lstStyle>
          <a:p>
            <a:pPr lvl="0"/>
            <a:r>
              <a:rPr lang="en-US"/>
              <a:t>Edit Master text styles</a:t>
            </a:r>
          </a:p>
        </p:txBody>
      </p:sp>
      <p:sp>
        <p:nvSpPr>
          <p:cNvPr id="4" name="Content Placeholder 3"/>
          <p:cNvSpPr>
            <a:spLocks noGrp="1"/>
          </p:cNvSpPr>
          <p:nvPr>
            <p:ph sz="half" idx="2"/>
          </p:nvPr>
        </p:nvSpPr>
        <p:spPr>
          <a:xfrm>
            <a:off x="609443" y="1737360"/>
            <a:ext cx="5385514" cy="4535424"/>
          </a:xfrm>
          <a:prstGeom prst="rect">
            <a:avLst/>
          </a:prstGeom>
        </p:spPr>
        <p:txBody>
          <a:bodyPr/>
          <a:lstStyle>
            <a:lvl1pPr>
              <a:defRPr sz="2400"/>
            </a:lvl1pPr>
            <a:lvl2pPr>
              <a:defRPr sz="2100"/>
            </a:lvl2pPr>
            <a:lvl3pPr>
              <a:defRPr sz="1900"/>
            </a:lvl3pPr>
            <a:lvl4pPr>
              <a:defRPr sz="1600"/>
            </a:lvl4pPr>
            <a:lvl5pPr>
              <a:defRPr sz="1600"/>
            </a:lvl5pPr>
            <a:lvl6pPr>
              <a:defRPr sz="1900"/>
            </a:lvl6pPr>
            <a:lvl7pPr>
              <a:defRPr sz="1900"/>
            </a:lvl7pPr>
            <a:lvl8pPr>
              <a:defRPr sz="1900"/>
            </a:lvl8pPr>
            <a:lvl9pPr>
              <a:defRPr sz="1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1758" y="1737360"/>
            <a:ext cx="5387630" cy="4535424"/>
          </a:xfrm>
          <a:prstGeom prst="rect">
            <a:avLst/>
          </a:prstGeom>
        </p:spPr>
        <p:txBody>
          <a:bodyPr/>
          <a:lstStyle>
            <a:lvl1pPr>
              <a:defRPr sz="2400"/>
            </a:lvl1pPr>
            <a:lvl2pPr>
              <a:defRPr sz="2100"/>
            </a:lvl2pPr>
            <a:lvl3pPr>
              <a:defRPr sz="1900"/>
            </a:lvl3pPr>
            <a:lvl4pPr>
              <a:defRPr sz="1600"/>
            </a:lvl4pPr>
            <a:lvl5pPr>
              <a:defRPr sz="1600"/>
            </a:lvl5pPr>
            <a:lvl6pPr>
              <a:defRPr sz="1900"/>
            </a:lvl6pPr>
            <a:lvl7pPr>
              <a:defRPr sz="1900"/>
            </a:lvl7pPr>
            <a:lvl8pPr>
              <a:defRPr sz="1900"/>
            </a:lvl8pPr>
            <a:lvl9pPr>
              <a:defRPr sz="1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198545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Standard Layout: 2 Column w/titles">
    <p:spTree>
      <p:nvGrpSpPr>
        <p:cNvPr id="1" name=""/>
        <p:cNvGrpSpPr/>
        <p:nvPr/>
      </p:nvGrpSpPr>
      <p:grpSpPr>
        <a:xfrm>
          <a:off x="0" y="0"/>
          <a:ext cx="0" cy="0"/>
          <a:chOff x="0" y="0"/>
          <a:chExt cx="0" cy="0"/>
        </a:xfrm>
      </p:grpSpPr>
      <p:sp>
        <p:nvSpPr>
          <p:cNvPr id="2" name="Title 1"/>
          <p:cNvSpPr>
            <a:spLocks noGrp="1"/>
          </p:cNvSpPr>
          <p:nvPr>
            <p:ph type="title"/>
          </p:nvPr>
        </p:nvSpPr>
        <p:spPr>
          <a:xfrm>
            <a:off x="609441" y="320040"/>
            <a:ext cx="10969943" cy="83086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443" y="895038"/>
            <a:ext cx="5385514" cy="745087"/>
          </a:xfrm>
          <a:prstGeom prst="rect">
            <a:avLst/>
          </a:prstGeom>
        </p:spPr>
        <p:txBody>
          <a:bodyPr anchor="b">
            <a:normAutofit/>
          </a:bodyPr>
          <a:lstStyle>
            <a:lvl1pPr marL="0" indent="0">
              <a:buNone/>
              <a:defRPr sz="2400" b="0" i="0">
                <a:latin typeface="Roboto Medium" pitchFamily="2" charset="0"/>
                <a:ea typeface="Roboto Medium" pitchFamily="2" charset="0"/>
              </a:defRPr>
            </a:lvl1pPr>
            <a:lvl2pPr marL="539964" indent="0">
              <a:buNone/>
              <a:defRPr sz="2400" b="1"/>
            </a:lvl2pPr>
            <a:lvl3pPr marL="1079928" indent="0">
              <a:buNone/>
              <a:defRPr sz="2100" b="1"/>
            </a:lvl3pPr>
            <a:lvl4pPr marL="1619891" indent="0">
              <a:buNone/>
              <a:defRPr sz="1900" b="1"/>
            </a:lvl4pPr>
            <a:lvl5pPr marL="2159857" indent="0">
              <a:buNone/>
              <a:defRPr sz="1900" b="1"/>
            </a:lvl5pPr>
            <a:lvl6pPr marL="2699825" indent="0">
              <a:buNone/>
              <a:defRPr sz="1900" b="1"/>
            </a:lvl6pPr>
            <a:lvl7pPr marL="3239786" indent="0">
              <a:buNone/>
              <a:defRPr sz="1900" b="1"/>
            </a:lvl7pPr>
            <a:lvl8pPr marL="3779752" indent="0">
              <a:buNone/>
              <a:defRPr sz="1900" b="1"/>
            </a:lvl8pPr>
            <a:lvl9pPr marL="4319716" indent="0">
              <a:buNone/>
              <a:defRPr sz="1900" b="1"/>
            </a:lvl9pPr>
          </a:lstStyle>
          <a:p>
            <a:pPr lvl="0"/>
            <a:r>
              <a:rPr lang="en-US"/>
              <a:t>Edit Master text styles</a:t>
            </a:r>
          </a:p>
        </p:txBody>
      </p:sp>
      <p:sp>
        <p:nvSpPr>
          <p:cNvPr id="4" name="Content Placeholder 3"/>
          <p:cNvSpPr>
            <a:spLocks noGrp="1"/>
          </p:cNvSpPr>
          <p:nvPr>
            <p:ph sz="half" idx="2"/>
          </p:nvPr>
        </p:nvSpPr>
        <p:spPr>
          <a:xfrm>
            <a:off x="609443" y="1737359"/>
            <a:ext cx="5385514" cy="4535424"/>
          </a:xfrm>
          <a:prstGeom prst="rect">
            <a:avLst/>
          </a:prstGeom>
        </p:spPr>
        <p:txBody>
          <a:bodyPr/>
          <a:lstStyle>
            <a:lvl1pPr>
              <a:defRPr sz="2400"/>
            </a:lvl1pPr>
            <a:lvl2pPr>
              <a:defRPr sz="2100"/>
            </a:lvl2pPr>
            <a:lvl3pPr>
              <a:defRPr sz="1900"/>
            </a:lvl3pPr>
            <a:lvl4pPr>
              <a:defRPr sz="1600"/>
            </a:lvl4pPr>
            <a:lvl5pPr>
              <a:defRPr sz="1600"/>
            </a:lvl5pPr>
            <a:lvl6pPr>
              <a:defRPr sz="1900"/>
            </a:lvl6pPr>
            <a:lvl7pPr>
              <a:defRPr sz="1900"/>
            </a:lvl7pPr>
            <a:lvl8pPr>
              <a:defRPr sz="1900"/>
            </a:lvl8pPr>
            <a:lvl9pPr>
              <a:defRPr sz="1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1758" y="896245"/>
            <a:ext cx="5387630" cy="753400"/>
          </a:xfrm>
          <a:prstGeom prst="rect">
            <a:avLst/>
          </a:prstGeom>
        </p:spPr>
        <p:txBody>
          <a:bodyPr anchor="b">
            <a:normAutofit/>
          </a:bodyPr>
          <a:lstStyle>
            <a:lvl1pPr marL="0" indent="0">
              <a:buNone/>
              <a:defRPr sz="2400" b="0" i="0">
                <a:latin typeface="Roboto Medium" pitchFamily="2" charset="0"/>
                <a:ea typeface="Roboto Medium" pitchFamily="2" charset="0"/>
              </a:defRPr>
            </a:lvl1pPr>
            <a:lvl2pPr marL="539964" indent="0">
              <a:buNone/>
              <a:defRPr sz="2400" b="1"/>
            </a:lvl2pPr>
            <a:lvl3pPr marL="1079928" indent="0">
              <a:buNone/>
              <a:defRPr sz="2100" b="1"/>
            </a:lvl3pPr>
            <a:lvl4pPr marL="1619891" indent="0">
              <a:buNone/>
              <a:defRPr sz="1900" b="1"/>
            </a:lvl4pPr>
            <a:lvl5pPr marL="2159857" indent="0">
              <a:buNone/>
              <a:defRPr sz="1900" b="1"/>
            </a:lvl5pPr>
            <a:lvl6pPr marL="2699825" indent="0">
              <a:buNone/>
              <a:defRPr sz="1900" b="1"/>
            </a:lvl6pPr>
            <a:lvl7pPr marL="3239786" indent="0">
              <a:buNone/>
              <a:defRPr sz="1900" b="1"/>
            </a:lvl7pPr>
            <a:lvl8pPr marL="3779752" indent="0">
              <a:buNone/>
              <a:defRPr sz="1900" b="1"/>
            </a:lvl8pPr>
            <a:lvl9pPr marL="4319716" indent="0">
              <a:buNone/>
              <a:defRPr sz="1900" b="1"/>
            </a:lvl9pPr>
          </a:lstStyle>
          <a:p>
            <a:pPr lvl="0"/>
            <a:r>
              <a:rPr lang="en-US"/>
              <a:t>Edit Master text styles</a:t>
            </a:r>
          </a:p>
        </p:txBody>
      </p:sp>
      <p:sp>
        <p:nvSpPr>
          <p:cNvPr id="6" name="Content Placeholder 5"/>
          <p:cNvSpPr>
            <a:spLocks noGrp="1"/>
          </p:cNvSpPr>
          <p:nvPr>
            <p:ph sz="quarter" idx="4"/>
          </p:nvPr>
        </p:nvSpPr>
        <p:spPr>
          <a:xfrm>
            <a:off x="6191758" y="1737359"/>
            <a:ext cx="5387630" cy="4535424"/>
          </a:xfrm>
          <a:prstGeom prst="rect">
            <a:avLst/>
          </a:prstGeom>
        </p:spPr>
        <p:txBody>
          <a:bodyPr/>
          <a:lstStyle>
            <a:lvl1pPr>
              <a:defRPr sz="2400"/>
            </a:lvl1pPr>
            <a:lvl2pPr>
              <a:defRPr sz="2100"/>
            </a:lvl2pPr>
            <a:lvl3pPr>
              <a:defRPr sz="1900"/>
            </a:lvl3pPr>
            <a:lvl4pPr>
              <a:defRPr sz="1600"/>
            </a:lvl4pPr>
            <a:lvl5pPr>
              <a:defRPr sz="1600"/>
            </a:lvl5pPr>
            <a:lvl6pPr>
              <a:defRPr sz="1900"/>
            </a:lvl6pPr>
            <a:lvl7pPr>
              <a:defRPr sz="1900"/>
            </a:lvl7pPr>
            <a:lvl8pPr>
              <a:defRPr sz="1900"/>
            </a:lvl8pPr>
            <a:lvl9pPr>
              <a:defRPr sz="1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654517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tandard Layout: 3 Column w/1 title">
    <p:spTree>
      <p:nvGrpSpPr>
        <p:cNvPr id="1" name=""/>
        <p:cNvGrpSpPr/>
        <p:nvPr/>
      </p:nvGrpSpPr>
      <p:grpSpPr>
        <a:xfrm>
          <a:off x="0" y="0"/>
          <a:ext cx="0" cy="0"/>
          <a:chOff x="0" y="0"/>
          <a:chExt cx="0" cy="0"/>
        </a:xfrm>
      </p:grpSpPr>
      <p:sp>
        <p:nvSpPr>
          <p:cNvPr id="2" name="Title 1"/>
          <p:cNvSpPr>
            <a:spLocks noGrp="1"/>
          </p:cNvSpPr>
          <p:nvPr>
            <p:ph type="title"/>
          </p:nvPr>
        </p:nvSpPr>
        <p:spPr>
          <a:xfrm>
            <a:off x="609441" y="320040"/>
            <a:ext cx="10969943" cy="83086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441" y="895038"/>
            <a:ext cx="10969943" cy="745087"/>
          </a:xfrm>
          <a:prstGeom prst="rect">
            <a:avLst/>
          </a:prstGeom>
        </p:spPr>
        <p:txBody>
          <a:bodyPr anchor="b">
            <a:normAutofit/>
          </a:bodyPr>
          <a:lstStyle>
            <a:lvl1pPr marL="0" indent="0">
              <a:buNone/>
              <a:defRPr sz="2400" b="0" i="0">
                <a:latin typeface="Roboto Medium" pitchFamily="2" charset="0"/>
                <a:ea typeface="Roboto Medium" pitchFamily="2" charset="0"/>
              </a:defRPr>
            </a:lvl1pPr>
            <a:lvl2pPr marL="539964" indent="0">
              <a:buNone/>
              <a:defRPr sz="2400" b="1"/>
            </a:lvl2pPr>
            <a:lvl3pPr marL="1079928" indent="0">
              <a:buNone/>
              <a:defRPr sz="2100" b="1"/>
            </a:lvl3pPr>
            <a:lvl4pPr marL="1619891" indent="0">
              <a:buNone/>
              <a:defRPr sz="1900" b="1"/>
            </a:lvl4pPr>
            <a:lvl5pPr marL="2159857" indent="0">
              <a:buNone/>
              <a:defRPr sz="1900" b="1"/>
            </a:lvl5pPr>
            <a:lvl6pPr marL="2699825" indent="0">
              <a:buNone/>
              <a:defRPr sz="1900" b="1"/>
            </a:lvl6pPr>
            <a:lvl7pPr marL="3239786" indent="0">
              <a:buNone/>
              <a:defRPr sz="1900" b="1"/>
            </a:lvl7pPr>
            <a:lvl8pPr marL="3779752" indent="0">
              <a:buNone/>
              <a:defRPr sz="1900" b="1"/>
            </a:lvl8pPr>
            <a:lvl9pPr marL="4319716" indent="0">
              <a:buNone/>
              <a:defRPr sz="1900" b="1"/>
            </a:lvl9pPr>
          </a:lstStyle>
          <a:p>
            <a:pPr lvl="0"/>
            <a:r>
              <a:rPr lang="en-US"/>
              <a:t>Edit Master text styles</a:t>
            </a:r>
          </a:p>
        </p:txBody>
      </p:sp>
      <p:sp>
        <p:nvSpPr>
          <p:cNvPr id="6" name="Content Placeholder 5"/>
          <p:cNvSpPr>
            <a:spLocks noGrp="1"/>
          </p:cNvSpPr>
          <p:nvPr>
            <p:ph sz="quarter" idx="4"/>
          </p:nvPr>
        </p:nvSpPr>
        <p:spPr>
          <a:xfrm>
            <a:off x="4329621" y="1737360"/>
            <a:ext cx="3529584" cy="4535424"/>
          </a:xfrm>
          <a:prstGeom prst="rect">
            <a:avLst/>
          </a:prstGeom>
        </p:spPr>
        <p:txBody>
          <a:bodyPr>
            <a:normAutofit/>
          </a:bodyPr>
          <a:lstStyle>
            <a:lvl1pPr>
              <a:defRPr sz="2100"/>
            </a:lvl1pPr>
            <a:lvl2pPr>
              <a:defRPr sz="1900"/>
            </a:lvl2pPr>
            <a:lvl3pPr>
              <a:defRPr sz="1600"/>
            </a:lvl3pPr>
            <a:lvl4pPr>
              <a:defRPr sz="1500"/>
            </a:lvl4pPr>
            <a:lvl5pPr>
              <a:defRPr sz="1500"/>
            </a:lvl5pPr>
            <a:lvl6pPr>
              <a:defRPr sz="1900"/>
            </a:lvl6pPr>
            <a:lvl7pPr>
              <a:defRPr sz="1900"/>
            </a:lvl7pPr>
            <a:lvl8pPr>
              <a:defRPr sz="1900"/>
            </a:lvl8pPr>
            <a:lvl9pPr>
              <a:defRPr sz="1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5"/>
          <p:cNvSpPr>
            <a:spLocks noGrp="1"/>
          </p:cNvSpPr>
          <p:nvPr>
            <p:ph sz="quarter" idx="11"/>
          </p:nvPr>
        </p:nvSpPr>
        <p:spPr>
          <a:xfrm>
            <a:off x="609441" y="1737360"/>
            <a:ext cx="3529584" cy="4535424"/>
          </a:xfrm>
          <a:prstGeom prst="rect">
            <a:avLst/>
          </a:prstGeom>
        </p:spPr>
        <p:txBody>
          <a:bodyPr>
            <a:normAutofit/>
          </a:bodyPr>
          <a:lstStyle>
            <a:lvl1pPr>
              <a:defRPr sz="2100"/>
            </a:lvl1pPr>
            <a:lvl2pPr>
              <a:defRPr sz="1900"/>
            </a:lvl2pPr>
            <a:lvl3pPr>
              <a:defRPr sz="1600"/>
            </a:lvl3pPr>
            <a:lvl4pPr>
              <a:defRPr sz="1500"/>
            </a:lvl4pPr>
            <a:lvl5pPr>
              <a:defRPr sz="1500"/>
            </a:lvl5pPr>
            <a:lvl6pPr>
              <a:defRPr sz="1900"/>
            </a:lvl6pPr>
            <a:lvl7pPr>
              <a:defRPr sz="1900"/>
            </a:lvl7pPr>
            <a:lvl8pPr>
              <a:defRPr sz="1900"/>
            </a:lvl8pPr>
            <a:lvl9pPr>
              <a:defRPr sz="1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5"/>
          <p:cNvSpPr>
            <a:spLocks noGrp="1"/>
          </p:cNvSpPr>
          <p:nvPr>
            <p:ph sz="quarter" idx="12"/>
          </p:nvPr>
        </p:nvSpPr>
        <p:spPr>
          <a:xfrm>
            <a:off x="8049800" y="1737360"/>
            <a:ext cx="3529584" cy="4535424"/>
          </a:xfrm>
          <a:prstGeom prst="rect">
            <a:avLst/>
          </a:prstGeom>
        </p:spPr>
        <p:txBody>
          <a:bodyPr>
            <a:normAutofit/>
          </a:bodyPr>
          <a:lstStyle>
            <a:lvl1pPr>
              <a:defRPr sz="2100"/>
            </a:lvl1pPr>
            <a:lvl2pPr>
              <a:defRPr sz="1900"/>
            </a:lvl2pPr>
            <a:lvl3pPr>
              <a:defRPr sz="1600"/>
            </a:lvl3pPr>
            <a:lvl4pPr>
              <a:defRPr sz="1500"/>
            </a:lvl4pPr>
            <a:lvl5pPr>
              <a:defRPr sz="1500"/>
            </a:lvl5pPr>
            <a:lvl6pPr>
              <a:defRPr sz="1900"/>
            </a:lvl6pPr>
            <a:lvl7pPr>
              <a:defRPr sz="1900"/>
            </a:lvl7pPr>
            <a:lvl8pPr>
              <a:defRPr sz="1900"/>
            </a:lvl8pPr>
            <a:lvl9pPr>
              <a:defRPr sz="1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6768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tandard Layout: 4 Column w/1 title">
    <p:spTree>
      <p:nvGrpSpPr>
        <p:cNvPr id="1" name=""/>
        <p:cNvGrpSpPr/>
        <p:nvPr/>
      </p:nvGrpSpPr>
      <p:grpSpPr>
        <a:xfrm>
          <a:off x="0" y="0"/>
          <a:ext cx="0" cy="0"/>
          <a:chOff x="0" y="0"/>
          <a:chExt cx="0" cy="0"/>
        </a:xfrm>
      </p:grpSpPr>
      <p:sp>
        <p:nvSpPr>
          <p:cNvPr id="2" name="Title 1"/>
          <p:cNvSpPr>
            <a:spLocks noGrp="1"/>
          </p:cNvSpPr>
          <p:nvPr>
            <p:ph type="title"/>
          </p:nvPr>
        </p:nvSpPr>
        <p:spPr>
          <a:xfrm>
            <a:off x="609441" y="320040"/>
            <a:ext cx="10969943" cy="83086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441" y="895038"/>
            <a:ext cx="10969943" cy="745087"/>
          </a:xfrm>
          <a:prstGeom prst="rect">
            <a:avLst/>
          </a:prstGeom>
        </p:spPr>
        <p:txBody>
          <a:bodyPr anchor="b">
            <a:normAutofit/>
          </a:bodyPr>
          <a:lstStyle>
            <a:lvl1pPr marL="0" indent="0">
              <a:buNone/>
              <a:defRPr sz="2400" b="0" i="0">
                <a:latin typeface="Roboto Medium" pitchFamily="2" charset="0"/>
                <a:ea typeface="Roboto Medium" pitchFamily="2" charset="0"/>
              </a:defRPr>
            </a:lvl1pPr>
            <a:lvl2pPr marL="539964" indent="0">
              <a:buNone/>
              <a:defRPr sz="2400" b="1"/>
            </a:lvl2pPr>
            <a:lvl3pPr marL="1079928" indent="0">
              <a:buNone/>
              <a:defRPr sz="2100" b="1"/>
            </a:lvl3pPr>
            <a:lvl4pPr marL="1619891" indent="0">
              <a:buNone/>
              <a:defRPr sz="1900" b="1"/>
            </a:lvl4pPr>
            <a:lvl5pPr marL="2159857" indent="0">
              <a:buNone/>
              <a:defRPr sz="1900" b="1"/>
            </a:lvl5pPr>
            <a:lvl6pPr marL="2699825" indent="0">
              <a:buNone/>
              <a:defRPr sz="1900" b="1"/>
            </a:lvl6pPr>
            <a:lvl7pPr marL="3239786" indent="0">
              <a:buNone/>
              <a:defRPr sz="1900" b="1"/>
            </a:lvl7pPr>
            <a:lvl8pPr marL="3779752" indent="0">
              <a:buNone/>
              <a:defRPr sz="1900" b="1"/>
            </a:lvl8pPr>
            <a:lvl9pPr marL="4319716" indent="0">
              <a:buNone/>
              <a:defRPr sz="1900" b="1"/>
            </a:lvl9pPr>
          </a:lstStyle>
          <a:p>
            <a:pPr lvl="0"/>
            <a:r>
              <a:rPr lang="en-US"/>
              <a:t>Edit Master text styles</a:t>
            </a:r>
          </a:p>
        </p:txBody>
      </p:sp>
      <p:sp>
        <p:nvSpPr>
          <p:cNvPr id="8" name="Content Placeholder 5"/>
          <p:cNvSpPr>
            <a:spLocks noGrp="1"/>
          </p:cNvSpPr>
          <p:nvPr>
            <p:ph sz="quarter" idx="11"/>
          </p:nvPr>
        </p:nvSpPr>
        <p:spPr>
          <a:xfrm>
            <a:off x="609447" y="1737359"/>
            <a:ext cx="2691698" cy="4535424"/>
          </a:xfrm>
          <a:prstGeom prst="rect">
            <a:avLst/>
          </a:prstGeom>
        </p:spPr>
        <p:txBody>
          <a:bodyPr>
            <a:normAutofit/>
          </a:bodyPr>
          <a:lstStyle>
            <a:lvl1pPr>
              <a:spcBef>
                <a:spcPts val="709"/>
              </a:spcBef>
              <a:defRPr sz="2100"/>
            </a:lvl1pPr>
            <a:lvl2pPr>
              <a:spcBef>
                <a:spcPts val="709"/>
              </a:spcBef>
              <a:defRPr sz="1900"/>
            </a:lvl2pPr>
            <a:lvl3pPr>
              <a:spcBef>
                <a:spcPts val="709"/>
              </a:spcBef>
              <a:defRPr sz="1600"/>
            </a:lvl3pPr>
            <a:lvl4pPr>
              <a:spcBef>
                <a:spcPts val="709"/>
              </a:spcBef>
              <a:defRPr sz="1500"/>
            </a:lvl4pPr>
            <a:lvl5pPr>
              <a:spcBef>
                <a:spcPts val="709"/>
              </a:spcBef>
              <a:defRPr sz="1500"/>
            </a:lvl5pPr>
            <a:lvl6pPr>
              <a:defRPr sz="1900"/>
            </a:lvl6pPr>
            <a:lvl7pPr>
              <a:defRPr sz="1900"/>
            </a:lvl7pPr>
            <a:lvl8pPr>
              <a:defRPr sz="1900"/>
            </a:lvl8pPr>
            <a:lvl9pPr>
              <a:defRPr sz="1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5"/>
          <p:cNvSpPr>
            <a:spLocks noGrp="1"/>
          </p:cNvSpPr>
          <p:nvPr>
            <p:ph sz="quarter" idx="12"/>
          </p:nvPr>
        </p:nvSpPr>
        <p:spPr>
          <a:xfrm>
            <a:off x="3368860" y="1737359"/>
            <a:ext cx="2691698" cy="4535424"/>
          </a:xfrm>
          <a:prstGeom prst="rect">
            <a:avLst/>
          </a:prstGeom>
        </p:spPr>
        <p:txBody>
          <a:bodyPr>
            <a:normAutofit/>
          </a:bodyPr>
          <a:lstStyle>
            <a:lvl1pPr>
              <a:spcBef>
                <a:spcPts val="709"/>
              </a:spcBef>
              <a:defRPr sz="2100"/>
            </a:lvl1pPr>
            <a:lvl2pPr>
              <a:spcBef>
                <a:spcPts val="709"/>
              </a:spcBef>
              <a:defRPr sz="1900"/>
            </a:lvl2pPr>
            <a:lvl3pPr>
              <a:spcBef>
                <a:spcPts val="709"/>
              </a:spcBef>
              <a:defRPr sz="1600"/>
            </a:lvl3pPr>
            <a:lvl4pPr>
              <a:spcBef>
                <a:spcPts val="709"/>
              </a:spcBef>
              <a:defRPr sz="1500"/>
            </a:lvl4pPr>
            <a:lvl5pPr>
              <a:spcBef>
                <a:spcPts val="709"/>
              </a:spcBef>
              <a:defRPr sz="1500"/>
            </a:lvl5pPr>
            <a:lvl6pPr>
              <a:defRPr sz="1900"/>
            </a:lvl6pPr>
            <a:lvl7pPr>
              <a:defRPr sz="1900"/>
            </a:lvl7pPr>
            <a:lvl8pPr>
              <a:defRPr sz="1900"/>
            </a:lvl8pPr>
            <a:lvl9pPr>
              <a:defRPr sz="1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5"/>
          <p:cNvSpPr>
            <a:spLocks noGrp="1"/>
          </p:cNvSpPr>
          <p:nvPr>
            <p:ph sz="quarter" idx="13"/>
          </p:nvPr>
        </p:nvSpPr>
        <p:spPr>
          <a:xfrm>
            <a:off x="6128276" y="1737359"/>
            <a:ext cx="2691698" cy="4535424"/>
          </a:xfrm>
          <a:prstGeom prst="rect">
            <a:avLst/>
          </a:prstGeom>
        </p:spPr>
        <p:txBody>
          <a:bodyPr>
            <a:normAutofit/>
          </a:bodyPr>
          <a:lstStyle>
            <a:lvl1pPr>
              <a:spcBef>
                <a:spcPts val="709"/>
              </a:spcBef>
              <a:defRPr sz="2100"/>
            </a:lvl1pPr>
            <a:lvl2pPr>
              <a:spcBef>
                <a:spcPts val="709"/>
              </a:spcBef>
              <a:defRPr sz="1900"/>
            </a:lvl2pPr>
            <a:lvl3pPr>
              <a:spcBef>
                <a:spcPts val="709"/>
              </a:spcBef>
              <a:defRPr sz="1600"/>
            </a:lvl3pPr>
            <a:lvl4pPr>
              <a:spcBef>
                <a:spcPts val="709"/>
              </a:spcBef>
              <a:defRPr sz="1500"/>
            </a:lvl4pPr>
            <a:lvl5pPr>
              <a:spcBef>
                <a:spcPts val="709"/>
              </a:spcBef>
              <a:defRPr sz="1500"/>
            </a:lvl5pPr>
            <a:lvl6pPr>
              <a:defRPr sz="1900"/>
            </a:lvl6pPr>
            <a:lvl7pPr>
              <a:defRPr sz="1900"/>
            </a:lvl7pPr>
            <a:lvl8pPr>
              <a:defRPr sz="1900"/>
            </a:lvl8pPr>
            <a:lvl9pPr>
              <a:defRPr sz="1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5"/>
          <p:cNvSpPr>
            <a:spLocks noGrp="1"/>
          </p:cNvSpPr>
          <p:nvPr>
            <p:ph sz="quarter" idx="14"/>
          </p:nvPr>
        </p:nvSpPr>
        <p:spPr>
          <a:xfrm>
            <a:off x="8887693" y="1737359"/>
            <a:ext cx="2691698" cy="4535424"/>
          </a:xfrm>
          <a:prstGeom prst="rect">
            <a:avLst/>
          </a:prstGeom>
        </p:spPr>
        <p:txBody>
          <a:bodyPr>
            <a:normAutofit/>
          </a:bodyPr>
          <a:lstStyle>
            <a:lvl1pPr>
              <a:spcBef>
                <a:spcPts val="709"/>
              </a:spcBef>
              <a:defRPr sz="2100"/>
            </a:lvl1pPr>
            <a:lvl2pPr>
              <a:spcBef>
                <a:spcPts val="709"/>
              </a:spcBef>
              <a:defRPr sz="1900"/>
            </a:lvl2pPr>
            <a:lvl3pPr>
              <a:spcBef>
                <a:spcPts val="709"/>
              </a:spcBef>
              <a:defRPr sz="1600"/>
            </a:lvl3pPr>
            <a:lvl4pPr>
              <a:spcBef>
                <a:spcPts val="709"/>
              </a:spcBef>
              <a:defRPr sz="1500"/>
            </a:lvl4pPr>
            <a:lvl5pPr>
              <a:spcBef>
                <a:spcPts val="709"/>
              </a:spcBef>
              <a:defRPr sz="1500"/>
            </a:lvl5pPr>
            <a:lvl6pPr>
              <a:defRPr sz="1900"/>
            </a:lvl6pPr>
            <a:lvl7pPr>
              <a:defRPr sz="1900"/>
            </a:lvl7pPr>
            <a:lvl8pPr>
              <a:defRPr sz="1900"/>
            </a:lvl8pPr>
            <a:lvl9pPr>
              <a:defRPr sz="1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130016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Divider slide">
    <p:spTree>
      <p:nvGrpSpPr>
        <p:cNvPr id="1" name=""/>
        <p:cNvGrpSpPr/>
        <p:nvPr/>
      </p:nvGrpSpPr>
      <p:grpSpPr>
        <a:xfrm>
          <a:off x="0" y="0"/>
          <a:ext cx="0" cy="0"/>
          <a:chOff x="0" y="0"/>
          <a:chExt cx="0" cy="0"/>
        </a:xfrm>
      </p:grpSpPr>
      <p:sp>
        <p:nvSpPr>
          <p:cNvPr id="2" name="Title 1"/>
          <p:cNvSpPr>
            <a:spLocks noGrp="1"/>
          </p:cNvSpPr>
          <p:nvPr>
            <p:ph type="title"/>
          </p:nvPr>
        </p:nvSpPr>
        <p:spPr>
          <a:xfrm>
            <a:off x="962833" y="1233902"/>
            <a:ext cx="10360501" cy="2349964"/>
          </a:xfrm>
          <a:prstGeom prst="rect">
            <a:avLst/>
          </a:prstGeom>
        </p:spPr>
        <p:txBody>
          <a:bodyPr anchor="b">
            <a:normAutofit/>
          </a:bodyPr>
          <a:lstStyle>
            <a:lvl1pPr algn="ctr">
              <a:defRPr sz="6000" b="0" i="0" cap="all">
                <a:solidFill>
                  <a:schemeClr val="accent1"/>
                </a:solidFill>
                <a:latin typeface="Roboto Light" pitchFamily="2" charset="0"/>
                <a:ea typeface="Roboto Light" pitchFamily="2" charset="0"/>
                <a:cs typeface="Roboto Light" pitchFamily="2" charset="0"/>
              </a:defRPr>
            </a:lvl1pPr>
          </a:lstStyle>
          <a:p>
            <a:r>
              <a:rPr lang="en-US"/>
              <a:t>Click to edit Master title style</a:t>
            </a:r>
          </a:p>
        </p:txBody>
      </p:sp>
      <p:sp>
        <p:nvSpPr>
          <p:cNvPr id="3" name="Text Placeholder 2"/>
          <p:cNvSpPr>
            <a:spLocks noGrp="1"/>
          </p:cNvSpPr>
          <p:nvPr>
            <p:ph type="body" idx="1"/>
          </p:nvPr>
        </p:nvSpPr>
        <p:spPr>
          <a:xfrm>
            <a:off x="962833" y="3592024"/>
            <a:ext cx="10360501" cy="1500187"/>
          </a:xfrm>
          <a:prstGeom prst="rect">
            <a:avLst/>
          </a:prstGeom>
        </p:spPr>
        <p:txBody>
          <a:bodyPr anchor="t"/>
          <a:lstStyle>
            <a:lvl1pPr marL="0" indent="0" algn="ctr">
              <a:buNone/>
              <a:defRPr sz="2400">
                <a:solidFill>
                  <a:schemeClr val="bg1">
                    <a:lumMod val="50000"/>
                  </a:schemeClr>
                </a:solidFill>
              </a:defRPr>
            </a:lvl1pPr>
            <a:lvl2pPr marL="539964" indent="0">
              <a:buNone/>
              <a:defRPr sz="2100">
                <a:solidFill>
                  <a:schemeClr val="tx1">
                    <a:tint val="75000"/>
                  </a:schemeClr>
                </a:solidFill>
              </a:defRPr>
            </a:lvl2pPr>
            <a:lvl3pPr marL="1079928" indent="0">
              <a:buNone/>
              <a:defRPr sz="1900">
                <a:solidFill>
                  <a:schemeClr val="tx1">
                    <a:tint val="75000"/>
                  </a:schemeClr>
                </a:solidFill>
              </a:defRPr>
            </a:lvl3pPr>
            <a:lvl4pPr marL="1619891" indent="0">
              <a:buNone/>
              <a:defRPr sz="1600">
                <a:solidFill>
                  <a:schemeClr val="tx1">
                    <a:tint val="75000"/>
                  </a:schemeClr>
                </a:solidFill>
              </a:defRPr>
            </a:lvl4pPr>
            <a:lvl5pPr marL="2159857" indent="0">
              <a:buNone/>
              <a:defRPr sz="1600">
                <a:solidFill>
                  <a:schemeClr val="tx1">
                    <a:tint val="75000"/>
                  </a:schemeClr>
                </a:solidFill>
              </a:defRPr>
            </a:lvl5pPr>
            <a:lvl6pPr marL="2699825" indent="0">
              <a:buNone/>
              <a:defRPr sz="1600">
                <a:solidFill>
                  <a:schemeClr val="tx1">
                    <a:tint val="75000"/>
                  </a:schemeClr>
                </a:solidFill>
              </a:defRPr>
            </a:lvl6pPr>
            <a:lvl7pPr marL="3239786" indent="0">
              <a:buNone/>
              <a:defRPr sz="1600">
                <a:solidFill>
                  <a:schemeClr val="tx1">
                    <a:tint val="75000"/>
                  </a:schemeClr>
                </a:solidFill>
              </a:defRPr>
            </a:lvl7pPr>
            <a:lvl8pPr marL="3779752" indent="0">
              <a:buNone/>
              <a:defRPr sz="1600">
                <a:solidFill>
                  <a:schemeClr val="tx1">
                    <a:tint val="75000"/>
                  </a:schemeClr>
                </a:solidFill>
              </a:defRPr>
            </a:lvl8pPr>
            <a:lvl9pPr marL="4319716"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8484399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slide only">
    <p:spTree>
      <p:nvGrpSpPr>
        <p:cNvPr id="1" name=""/>
        <p:cNvGrpSpPr/>
        <p:nvPr/>
      </p:nvGrpSpPr>
      <p:grpSpPr>
        <a:xfrm>
          <a:off x="0" y="0"/>
          <a:ext cx="0" cy="0"/>
          <a:chOff x="0" y="0"/>
          <a:chExt cx="0" cy="0"/>
        </a:xfrm>
      </p:grpSpPr>
      <p:sp>
        <p:nvSpPr>
          <p:cNvPr id="2" name="Title 1"/>
          <p:cNvSpPr>
            <a:spLocks noGrp="1"/>
          </p:cNvSpPr>
          <p:nvPr>
            <p:ph type="title"/>
          </p:nvPr>
        </p:nvSpPr>
        <p:spPr>
          <a:xfrm>
            <a:off x="609441" y="320040"/>
            <a:ext cx="10969943" cy="830860"/>
          </a:xfrm>
          <a:prstGeom prst="rect">
            <a:avLst/>
          </a:prstGeom>
        </p:spPr>
        <p:txBody>
          <a:bodyPr/>
          <a:lstStyle>
            <a:lvl1pPr>
              <a:defRPr b="1"/>
            </a:lvl1pPr>
          </a:lstStyle>
          <a:p>
            <a:r>
              <a:rPr lang="en-US"/>
              <a:t>Click to edit Master title style</a:t>
            </a:r>
          </a:p>
        </p:txBody>
      </p:sp>
    </p:spTree>
    <p:extLst>
      <p:ext uri="{BB962C8B-B14F-4D97-AF65-F5344CB8AC3E}">
        <p14:creationId xmlns:p14="http://schemas.microsoft.com/office/powerpoint/2010/main" val="32978031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17851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image" Target="../media/image3.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image" Target="../media/image1.emf"/><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theme" Target="../theme/theme3.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320040"/>
            <a:ext cx="10969943" cy="830860"/>
          </a:xfrm>
          <a:prstGeom prst="rect">
            <a:avLst/>
          </a:prstGeom>
        </p:spPr>
        <p:txBody>
          <a:bodyPr vert="horz" lIns="108018" tIns="54009" rIns="108018" bIns="54009"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441" y="1243584"/>
            <a:ext cx="10969943" cy="5029200"/>
          </a:xfrm>
          <a:prstGeom prst="rect">
            <a:avLst/>
          </a:prstGeom>
        </p:spPr>
        <p:txBody>
          <a:bodyPr vert="horz" lIns="108018" tIns="54009" rIns="108018" bIns="54009"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Box 5"/>
          <p:cNvSpPr txBox="1">
            <a:spLocks noChangeArrowheads="1"/>
          </p:cNvSpPr>
          <p:nvPr/>
        </p:nvSpPr>
        <p:spPr bwMode="auto">
          <a:xfrm>
            <a:off x="6370320" y="6511818"/>
            <a:ext cx="4482275"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chemeClr val="tx1">
                    <a:lumMod val="75000"/>
                    <a:lumOff val="25000"/>
                  </a:schemeClr>
                </a:solidFill>
                <a:effectLst/>
                <a:uLnTx/>
                <a:uFillTx/>
                <a:latin typeface="Roboto" pitchFamily="2" charset="0"/>
                <a:ea typeface="Roboto" pitchFamily="2" charset="0"/>
                <a:cs typeface="Arial" charset="0"/>
              </a:rPr>
              <a:t>© 2025 Conifer Health Solutions, LLC. All rights reserved.</a:t>
            </a:r>
          </a:p>
        </p:txBody>
      </p:sp>
      <p:cxnSp>
        <p:nvCxnSpPr>
          <p:cNvPr id="11" name="Straight Connector 10">
            <a:extLst>
              <a:ext uri="{FF2B5EF4-FFF2-40B4-BE49-F238E27FC236}">
                <a16:creationId xmlns:a16="http://schemas.microsoft.com/office/drawing/2014/main" id="{682C7433-8AB7-A04F-968E-5FB5EADD0C0B}"/>
              </a:ext>
            </a:extLst>
          </p:cNvPr>
          <p:cNvCxnSpPr>
            <a:cxnSpLocks/>
          </p:cNvCxnSpPr>
          <p:nvPr userDrawn="1"/>
        </p:nvCxnSpPr>
        <p:spPr>
          <a:xfrm>
            <a:off x="11486832" y="6404893"/>
            <a:ext cx="0" cy="298602"/>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D59B7031-BE5E-AE40-8635-1D715469E0A7}"/>
              </a:ext>
            </a:extLst>
          </p:cNvPr>
          <p:cNvPicPr>
            <a:picLocks noChangeAspect="1"/>
          </p:cNvPicPr>
          <p:nvPr userDrawn="1"/>
        </p:nvPicPr>
        <p:blipFill>
          <a:blip r:embed="rId14">
            <a:biLevel thresh="75000"/>
          </a:blip>
          <a:stretch>
            <a:fillRect/>
          </a:stretch>
        </p:blipFill>
        <p:spPr>
          <a:xfrm>
            <a:off x="11053255" y="6404893"/>
            <a:ext cx="298602" cy="298602"/>
          </a:xfrm>
          <a:prstGeom prst="rect">
            <a:avLst/>
          </a:prstGeom>
        </p:spPr>
      </p:pic>
      <p:sp>
        <p:nvSpPr>
          <p:cNvPr id="18" name="Text Box 5">
            <a:extLst>
              <a:ext uri="{FF2B5EF4-FFF2-40B4-BE49-F238E27FC236}">
                <a16:creationId xmlns:a16="http://schemas.microsoft.com/office/drawing/2014/main" id="{B593EF44-5201-CA46-A582-BA84C5AE4358}"/>
              </a:ext>
            </a:extLst>
          </p:cNvPr>
          <p:cNvSpPr txBox="1">
            <a:spLocks noChangeArrowheads="1"/>
          </p:cNvSpPr>
          <p:nvPr userDrawn="1"/>
        </p:nvSpPr>
        <p:spPr bwMode="auto">
          <a:xfrm>
            <a:off x="11604010" y="6481042"/>
            <a:ext cx="438742"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96EF90BD-DD3F-41AB-AFB7-43AE4940ED43}" type="slidenum">
              <a:rPr kumimoji="0" lang="en-US" sz="900" b="1" i="0" u="none" strike="noStrike" kern="1200" cap="none" spc="0" normalizeH="0" baseline="0" noProof="0" smtClean="0">
                <a:ln>
                  <a:noFill/>
                </a:ln>
                <a:solidFill>
                  <a:schemeClr val="tx1">
                    <a:lumMod val="75000"/>
                    <a:lumOff val="25000"/>
                  </a:schemeClr>
                </a:solidFill>
                <a:effectLst/>
                <a:uLnTx/>
                <a:uFillTx/>
                <a:latin typeface="Roboto" pitchFamily="2" charset="0"/>
                <a:ea typeface="Roboto" pitchFamily="2" charset="0"/>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a:t>
            </a:fld>
            <a:r>
              <a:rPr kumimoji="0" lang="en-US" sz="900" b="1" i="0" u="none" strike="noStrike" kern="1200" cap="none" spc="0" normalizeH="0" baseline="0" noProof="0" dirty="0">
                <a:ln>
                  <a:noFill/>
                </a:ln>
                <a:solidFill>
                  <a:schemeClr val="tx1">
                    <a:lumMod val="75000"/>
                    <a:lumOff val="25000"/>
                  </a:schemeClr>
                </a:solidFill>
                <a:effectLst/>
                <a:uLnTx/>
                <a:uFillTx/>
                <a:latin typeface="Roboto" pitchFamily="2" charset="0"/>
                <a:ea typeface="Roboto" pitchFamily="2" charset="0"/>
                <a:cs typeface="Arial" charset="0"/>
              </a:rPr>
              <a:t> </a:t>
            </a:r>
          </a:p>
        </p:txBody>
      </p:sp>
      <p:sp>
        <p:nvSpPr>
          <p:cNvPr id="12" name="Rectangle 11">
            <a:extLst>
              <a:ext uri="{FF2B5EF4-FFF2-40B4-BE49-F238E27FC236}">
                <a16:creationId xmlns:a16="http://schemas.microsoft.com/office/drawing/2014/main" id="{FC0D5DDD-CF85-B142-A07B-509CD33F965E}"/>
              </a:ext>
            </a:extLst>
          </p:cNvPr>
          <p:cNvSpPr/>
          <p:nvPr userDrawn="1"/>
        </p:nvSpPr>
        <p:spPr>
          <a:xfrm>
            <a:off x="0" y="6827749"/>
            <a:ext cx="12188825" cy="4572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47052393"/>
      </p:ext>
    </p:extLst>
  </p:cSld>
  <p:clrMap bg1="lt1" tx1="dk1" bg2="lt2" tx2="dk2" accent1="accent1" accent2="accent2" accent3="accent3" accent4="accent4" accent5="accent5" accent6="accent6" hlink="hlink" folHlink="folHlink"/>
  <p:sldLayoutIdLst>
    <p:sldLayoutId id="2147484113" r:id="rId1"/>
    <p:sldLayoutId id="2147484114" r:id="rId2"/>
    <p:sldLayoutId id="2147484116" r:id="rId3"/>
    <p:sldLayoutId id="2147484115" r:id="rId4"/>
    <p:sldLayoutId id="2147484117" r:id="rId5"/>
    <p:sldLayoutId id="2147484118" r:id="rId6"/>
    <p:sldLayoutId id="2147484119" r:id="rId7"/>
    <p:sldLayoutId id="2147484120" r:id="rId8"/>
    <p:sldLayoutId id="2147484121" r:id="rId9"/>
    <p:sldLayoutId id="2147484126" r:id="rId10"/>
    <p:sldLayoutId id="2147484146" r:id="rId11"/>
    <p:sldLayoutId id="2147484147" r:id="rId12"/>
  </p:sldLayoutIdLst>
  <p:txStyles>
    <p:titleStyle>
      <a:lvl1pPr algn="l" defTabSz="1080182" rtl="0" eaLnBrk="1" latinLnBrk="0" hangingPunct="1">
        <a:spcBef>
          <a:spcPct val="0"/>
        </a:spcBef>
        <a:buNone/>
        <a:defRPr sz="2800" b="1" kern="1200">
          <a:solidFill>
            <a:schemeClr val="tx1"/>
          </a:solidFill>
          <a:latin typeface="Roboto" panose="02000000000000000000" pitchFamily="2" charset="0"/>
          <a:ea typeface="Roboto" panose="02000000000000000000" pitchFamily="2" charset="0"/>
          <a:cs typeface="Roboto" panose="02000000000000000000" pitchFamily="2" charset="0"/>
        </a:defRPr>
      </a:lvl1pPr>
    </p:titleStyle>
    <p:bodyStyle>
      <a:lvl1pPr marL="275672" indent="-275672" algn="l" defTabSz="1080182" rtl="0" eaLnBrk="1" latinLnBrk="0" hangingPunct="1">
        <a:spcBef>
          <a:spcPts val="945"/>
        </a:spcBef>
        <a:buClr>
          <a:schemeClr val="bg1">
            <a:lumMod val="50000"/>
          </a:schemeClr>
        </a:buClr>
        <a:buFont typeface="Wingdings" panose="05000000000000000000" pitchFamily="2" charset="2"/>
        <a:buChar char="§"/>
        <a:defRPr sz="2400" kern="1200">
          <a:solidFill>
            <a:schemeClr val="tx1"/>
          </a:solidFill>
          <a:latin typeface="Roboto" panose="02000000000000000000" pitchFamily="2" charset="0"/>
          <a:ea typeface="Roboto" pitchFamily="2" charset="0"/>
          <a:cs typeface="Roboto" panose="02000000000000000000" pitchFamily="2" charset="0"/>
        </a:defRPr>
      </a:lvl1pPr>
      <a:lvl2pPr marL="540091" indent="-264419" algn="l" defTabSz="1080182" rtl="0" eaLnBrk="1" latinLnBrk="0" hangingPunct="1">
        <a:spcBef>
          <a:spcPts val="945"/>
        </a:spcBef>
        <a:buClr>
          <a:schemeClr val="bg1">
            <a:lumMod val="50000"/>
          </a:schemeClr>
        </a:buClr>
        <a:buFont typeface="Wingdings" charset="2"/>
        <a:buChar char="§"/>
        <a:defRPr sz="2100" kern="1200">
          <a:solidFill>
            <a:schemeClr val="tx1"/>
          </a:solidFill>
          <a:latin typeface="Roboto" panose="02000000000000000000" pitchFamily="2" charset="0"/>
          <a:ea typeface="Roboto" pitchFamily="2" charset="0"/>
          <a:cs typeface="Roboto" panose="02000000000000000000" pitchFamily="2" charset="0"/>
        </a:defRPr>
      </a:lvl2pPr>
      <a:lvl3pPr marL="815763" indent="-275672" algn="l" defTabSz="1080182" rtl="0" eaLnBrk="1" latinLnBrk="0" hangingPunct="1">
        <a:spcBef>
          <a:spcPts val="945"/>
        </a:spcBef>
        <a:buClr>
          <a:schemeClr val="bg1">
            <a:lumMod val="50000"/>
          </a:schemeClr>
        </a:buClr>
        <a:buFont typeface="Wingdings" panose="05000000000000000000" pitchFamily="2" charset="2"/>
        <a:buChar char="§"/>
        <a:defRPr sz="1900" kern="1200">
          <a:solidFill>
            <a:schemeClr val="tx1"/>
          </a:solidFill>
          <a:latin typeface="Roboto" panose="02000000000000000000" pitchFamily="2" charset="0"/>
          <a:ea typeface="Roboto" pitchFamily="2" charset="0"/>
          <a:cs typeface="Roboto" panose="02000000000000000000" pitchFamily="2" charset="0"/>
        </a:defRPr>
      </a:lvl3pPr>
      <a:lvl4pPr marL="1080182" indent="-264419" algn="l" defTabSz="1080182" rtl="0" eaLnBrk="1" latinLnBrk="0" hangingPunct="1">
        <a:spcBef>
          <a:spcPts val="945"/>
        </a:spcBef>
        <a:buClr>
          <a:schemeClr val="bg1">
            <a:lumMod val="50000"/>
          </a:schemeClr>
        </a:buClr>
        <a:buFont typeface="Wingdings" charset="2"/>
        <a:buChar char="§"/>
        <a:defRPr sz="1600" kern="1200">
          <a:solidFill>
            <a:schemeClr val="tx1"/>
          </a:solidFill>
          <a:latin typeface="Roboto" panose="02000000000000000000" pitchFamily="2" charset="0"/>
          <a:ea typeface="Roboto" pitchFamily="2" charset="0"/>
          <a:cs typeface="Roboto" panose="02000000000000000000" pitchFamily="2" charset="0"/>
        </a:defRPr>
      </a:lvl4pPr>
      <a:lvl5pPr marL="1355853" indent="-275672" algn="l" defTabSz="1080182" rtl="0" eaLnBrk="1" latinLnBrk="0" hangingPunct="1">
        <a:spcBef>
          <a:spcPts val="945"/>
        </a:spcBef>
        <a:buClr>
          <a:schemeClr val="bg1">
            <a:lumMod val="50000"/>
          </a:schemeClr>
        </a:buClr>
        <a:buFont typeface="Wingdings" panose="05000000000000000000" pitchFamily="2" charset="2"/>
        <a:buChar char="§"/>
        <a:defRPr sz="1600" kern="1200">
          <a:solidFill>
            <a:schemeClr val="tx1"/>
          </a:solidFill>
          <a:latin typeface="Roboto" panose="02000000000000000000" pitchFamily="2" charset="0"/>
          <a:ea typeface="Roboto" pitchFamily="2" charset="0"/>
          <a:cs typeface="Roboto" panose="02000000000000000000" pitchFamily="2" charset="0"/>
        </a:defRPr>
      </a:lvl5pPr>
      <a:lvl6pPr marL="2970499" indent="-270046" algn="l" defTabSz="108018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510590" indent="-270046" algn="l" defTabSz="108018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4050680" indent="-270046" algn="l" defTabSz="108018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590771" indent="-270046" algn="l" defTabSz="108018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080182" rtl="0" eaLnBrk="1" latinLnBrk="0" hangingPunct="1">
        <a:defRPr sz="2100" kern="1200">
          <a:solidFill>
            <a:schemeClr val="tx1"/>
          </a:solidFill>
          <a:latin typeface="+mn-lt"/>
          <a:ea typeface="+mn-ea"/>
          <a:cs typeface="+mn-cs"/>
        </a:defRPr>
      </a:lvl1pPr>
      <a:lvl2pPr marL="540091" algn="l" defTabSz="1080182" rtl="0" eaLnBrk="1" latinLnBrk="0" hangingPunct="1">
        <a:defRPr sz="2100" kern="1200">
          <a:solidFill>
            <a:schemeClr val="tx1"/>
          </a:solidFill>
          <a:latin typeface="+mn-lt"/>
          <a:ea typeface="+mn-ea"/>
          <a:cs typeface="+mn-cs"/>
        </a:defRPr>
      </a:lvl2pPr>
      <a:lvl3pPr marL="1080182" algn="l" defTabSz="1080182" rtl="0" eaLnBrk="1" latinLnBrk="0" hangingPunct="1">
        <a:defRPr sz="2100" kern="1200">
          <a:solidFill>
            <a:schemeClr val="tx1"/>
          </a:solidFill>
          <a:latin typeface="+mn-lt"/>
          <a:ea typeface="+mn-ea"/>
          <a:cs typeface="+mn-cs"/>
        </a:defRPr>
      </a:lvl3pPr>
      <a:lvl4pPr marL="1620271" algn="l" defTabSz="1080182" rtl="0" eaLnBrk="1" latinLnBrk="0" hangingPunct="1">
        <a:defRPr sz="2100" kern="1200">
          <a:solidFill>
            <a:schemeClr val="tx1"/>
          </a:solidFill>
          <a:latin typeface="+mn-lt"/>
          <a:ea typeface="+mn-ea"/>
          <a:cs typeface="+mn-cs"/>
        </a:defRPr>
      </a:lvl4pPr>
      <a:lvl5pPr marL="2160362" algn="l" defTabSz="1080182" rtl="0" eaLnBrk="1" latinLnBrk="0" hangingPunct="1">
        <a:defRPr sz="2100" kern="1200">
          <a:solidFill>
            <a:schemeClr val="tx1"/>
          </a:solidFill>
          <a:latin typeface="+mn-lt"/>
          <a:ea typeface="+mn-ea"/>
          <a:cs typeface="+mn-cs"/>
        </a:defRPr>
      </a:lvl5pPr>
      <a:lvl6pPr marL="2700454" algn="l" defTabSz="1080182" rtl="0" eaLnBrk="1" latinLnBrk="0" hangingPunct="1">
        <a:defRPr sz="2100" kern="1200">
          <a:solidFill>
            <a:schemeClr val="tx1"/>
          </a:solidFill>
          <a:latin typeface="+mn-lt"/>
          <a:ea typeface="+mn-ea"/>
          <a:cs typeface="+mn-cs"/>
        </a:defRPr>
      </a:lvl6pPr>
      <a:lvl7pPr marL="3240543" algn="l" defTabSz="1080182" rtl="0" eaLnBrk="1" latinLnBrk="0" hangingPunct="1">
        <a:defRPr sz="2100" kern="1200">
          <a:solidFill>
            <a:schemeClr val="tx1"/>
          </a:solidFill>
          <a:latin typeface="+mn-lt"/>
          <a:ea typeface="+mn-ea"/>
          <a:cs typeface="+mn-cs"/>
        </a:defRPr>
      </a:lvl7pPr>
      <a:lvl8pPr marL="3780636" algn="l" defTabSz="1080182" rtl="0" eaLnBrk="1" latinLnBrk="0" hangingPunct="1">
        <a:defRPr sz="2100" kern="1200">
          <a:solidFill>
            <a:schemeClr val="tx1"/>
          </a:solidFill>
          <a:latin typeface="+mn-lt"/>
          <a:ea typeface="+mn-ea"/>
          <a:cs typeface="+mn-cs"/>
        </a:defRPr>
      </a:lvl8pPr>
      <a:lvl9pPr marL="4320725" algn="l" defTabSz="1080182" rtl="0" eaLnBrk="1" latinLnBrk="0" hangingPunct="1">
        <a:defRPr sz="21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84">
          <p15:clr>
            <a:srgbClr val="F26B43"/>
          </p15:clr>
        </p15:guide>
        <p15:guide id="2" pos="7295">
          <p15:clr>
            <a:srgbClr val="F26B43"/>
          </p15:clr>
        </p15:guide>
        <p15:guide id="3" pos="3839">
          <p15:clr>
            <a:srgbClr val="F26B43"/>
          </p15:clr>
        </p15:guide>
        <p15:guide id="4" pos="383">
          <p15:clr>
            <a:srgbClr val="F26B43"/>
          </p15:clr>
        </p15:guide>
        <p15:guide id="5" orient="horz" pos="264">
          <p15:clr>
            <a:srgbClr val="F26B43"/>
          </p15:clr>
        </p15:guide>
        <p15:guide id="6" orient="horz" pos="768">
          <p15:clr>
            <a:srgbClr val="F26B43"/>
          </p15:clr>
        </p15:guide>
        <p15:guide id="7" orient="horz" pos="88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Picture 12" descr="Background pattern&#10;&#10;Description automatically generated">
            <a:extLst>
              <a:ext uri="{FF2B5EF4-FFF2-40B4-BE49-F238E27FC236}">
                <a16:creationId xmlns:a16="http://schemas.microsoft.com/office/drawing/2014/main" id="{EAFFF25F-EC6C-CB45-B43E-74E5D693D36B}"/>
              </a:ext>
              <a:ext uri="{C183D7F6-B498-43B3-948B-1728B52AA6E4}">
                <adec:decorative xmlns:adec="http://schemas.microsoft.com/office/drawing/2017/decorative" val="0"/>
              </a:ext>
            </a:extLst>
          </p:cNvPr>
          <p:cNvPicPr>
            <a:picLocks/>
          </p:cNvPicPr>
          <p:nvPr userDrawn="1"/>
        </p:nvPicPr>
        <p:blipFill>
          <a:blip r:embed="rId4"/>
          <a:stretch>
            <a:fillRect/>
          </a:stretch>
        </p:blipFill>
        <p:spPr>
          <a:xfrm>
            <a:off x="3236849" y="1998927"/>
            <a:ext cx="8951976" cy="4855464"/>
          </a:xfrm>
          <a:prstGeom prst="rect">
            <a:avLst/>
          </a:prstGeom>
        </p:spPr>
      </p:pic>
      <p:sp>
        <p:nvSpPr>
          <p:cNvPr id="21" name="Rectangle 20">
            <a:extLst>
              <a:ext uri="{FF2B5EF4-FFF2-40B4-BE49-F238E27FC236}">
                <a16:creationId xmlns:a16="http://schemas.microsoft.com/office/drawing/2014/main" id="{6D5F6DF7-D609-2C49-A4CA-8937F480BF80}"/>
              </a:ext>
            </a:extLst>
          </p:cNvPr>
          <p:cNvSpPr/>
          <p:nvPr userDrawn="1"/>
        </p:nvSpPr>
        <p:spPr>
          <a:xfrm>
            <a:off x="-1" y="7305"/>
            <a:ext cx="12188825" cy="6850695"/>
          </a:xfrm>
          <a:prstGeom prst="rect">
            <a:avLst/>
          </a:prstGeom>
          <a:gradFill>
            <a:gsLst>
              <a:gs pos="100000">
                <a:schemeClr val="bg1"/>
              </a:gs>
              <a:gs pos="0">
                <a:schemeClr val="bg1">
                  <a:alpha val="81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29906346"/>
      </p:ext>
    </p:extLst>
  </p:cSld>
  <p:clrMap bg1="lt1" tx1="dk1" bg2="lt2" tx2="dk2" accent1="accent1" accent2="accent2" accent3="accent3" accent4="accent4" accent5="accent5" accent6="accent6" hlink="hlink" folHlink="folHlink"/>
  <p:sldLayoutIdLst>
    <p:sldLayoutId id="2147484129" r:id="rId1"/>
    <p:sldLayoutId id="2147484130" r:id="rId2"/>
  </p:sldLayoutIdLst>
  <p:txStyles>
    <p:titleStyle>
      <a:lvl1pPr algn="l" defTabSz="1080182" rtl="0" eaLnBrk="1" latinLnBrk="0" hangingPunct="1">
        <a:spcBef>
          <a:spcPct val="0"/>
        </a:spcBef>
        <a:buNone/>
        <a:defRPr sz="2800" b="1" kern="1200">
          <a:solidFill>
            <a:schemeClr val="tx1"/>
          </a:solidFill>
          <a:latin typeface="Roboto" panose="02000000000000000000" pitchFamily="2" charset="0"/>
          <a:ea typeface="Roboto" panose="02000000000000000000" pitchFamily="2" charset="0"/>
          <a:cs typeface="Roboto" panose="02000000000000000000" pitchFamily="2" charset="0"/>
        </a:defRPr>
      </a:lvl1pPr>
    </p:titleStyle>
    <p:bodyStyle>
      <a:lvl1pPr marL="275672" indent="-275672" algn="l" defTabSz="1080182" rtl="0" eaLnBrk="1" latinLnBrk="0" hangingPunct="1">
        <a:spcBef>
          <a:spcPts val="945"/>
        </a:spcBef>
        <a:buClr>
          <a:schemeClr val="bg1">
            <a:lumMod val="50000"/>
          </a:schemeClr>
        </a:buClr>
        <a:buFont typeface="Wingdings" panose="05000000000000000000" pitchFamily="2" charset="2"/>
        <a:buChar char="§"/>
        <a:defRPr sz="2400" kern="1200">
          <a:solidFill>
            <a:schemeClr val="tx1"/>
          </a:solidFill>
          <a:latin typeface="Roboto" panose="02000000000000000000" pitchFamily="2" charset="0"/>
          <a:ea typeface="Roboto" pitchFamily="2" charset="0"/>
          <a:cs typeface="Roboto" panose="02000000000000000000" pitchFamily="2" charset="0"/>
        </a:defRPr>
      </a:lvl1pPr>
      <a:lvl2pPr marL="540091" indent="-264419" algn="l" defTabSz="1080182" rtl="0" eaLnBrk="1" latinLnBrk="0" hangingPunct="1">
        <a:spcBef>
          <a:spcPts val="945"/>
        </a:spcBef>
        <a:buClr>
          <a:schemeClr val="bg1">
            <a:lumMod val="50000"/>
          </a:schemeClr>
        </a:buClr>
        <a:buFont typeface="Wingdings" charset="2"/>
        <a:buChar char="§"/>
        <a:defRPr sz="2100" kern="1200">
          <a:solidFill>
            <a:schemeClr val="tx1"/>
          </a:solidFill>
          <a:latin typeface="Roboto" panose="02000000000000000000" pitchFamily="2" charset="0"/>
          <a:ea typeface="Roboto" pitchFamily="2" charset="0"/>
          <a:cs typeface="Roboto" panose="02000000000000000000" pitchFamily="2" charset="0"/>
        </a:defRPr>
      </a:lvl2pPr>
      <a:lvl3pPr marL="815763" indent="-275672" algn="l" defTabSz="1080182" rtl="0" eaLnBrk="1" latinLnBrk="0" hangingPunct="1">
        <a:spcBef>
          <a:spcPts val="945"/>
        </a:spcBef>
        <a:buClr>
          <a:schemeClr val="bg1">
            <a:lumMod val="50000"/>
          </a:schemeClr>
        </a:buClr>
        <a:buFont typeface="Wingdings" panose="05000000000000000000" pitchFamily="2" charset="2"/>
        <a:buChar char="§"/>
        <a:defRPr sz="1900" kern="1200">
          <a:solidFill>
            <a:schemeClr val="tx1"/>
          </a:solidFill>
          <a:latin typeface="Roboto" panose="02000000000000000000" pitchFamily="2" charset="0"/>
          <a:ea typeface="Roboto" pitchFamily="2" charset="0"/>
          <a:cs typeface="Roboto" panose="02000000000000000000" pitchFamily="2" charset="0"/>
        </a:defRPr>
      </a:lvl3pPr>
      <a:lvl4pPr marL="1080182" indent="-264419" algn="l" defTabSz="1080182" rtl="0" eaLnBrk="1" latinLnBrk="0" hangingPunct="1">
        <a:spcBef>
          <a:spcPts val="945"/>
        </a:spcBef>
        <a:buClr>
          <a:schemeClr val="bg1">
            <a:lumMod val="50000"/>
          </a:schemeClr>
        </a:buClr>
        <a:buFont typeface="Wingdings" charset="2"/>
        <a:buChar char="§"/>
        <a:defRPr sz="1600" kern="1200">
          <a:solidFill>
            <a:schemeClr val="tx1"/>
          </a:solidFill>
          <a:latin typeface="Roboto" panose="02000000000000000000" pitchFamily="2" charset="0"/>
          <a:ea typeface="Roboto" pitchFamily="2" charset="0"/>
          <a:cs typeface="Roboto" panose="02000000000000000000" pitchFamily="2" charset="0"/>
        </a:defRPr>
      </a:lvl4pPr>
      <a:lvl5pPr marL="1355853" indent="-275672" algn="l" defTabSz="1080182" rtl="0" eaLnBrk="1" latinLnBrk="0" hangingPunct="1">
        <a:spcBef>
          <a:spcPts val="945"/>
        </a:spcBef>
        <a:buClr>
          <a:schemeClr val="bg1">
            <a:lumMod val="50000"/>
          </a:schemeClr>
        </a:buClr>
        <a:buFont typeface="Wingdings" panose="05000000000000000000" pitchFamily="2" charset="2"/>
        <a:buChar char="§"/>
        <a:defRPr sz="1600" kern="1200">
          <a:solidFill>
            <a:schemeClr val="tx1"/>
          </a:solidFill>
          <a:latin typeface="Roboto" panose="02000000000000000000" pitchFamily="2" charset="0"/>
          <a:ea typeface="Roboto" pitchFamily="2" charset="0"/>
          <a:cs typeface="Roboto" panose="02000000000000000000" pitchFamily="2" charset="0"/>
        </a:defRPr>
      </a:lvl5pPr>
      <a:lvl6pPr marL="2970499" indent="-270046" algn="l" defTabSz="108018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510590" indent="-270046" algn="l" defTabSz="108018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4050680" indent="-270046" algn="l" defTabSz="108018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590771" indent="-270046" algn="l" defTabSz="108018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080182" rtl="0" eaLnBrk="1" latinLnBrk="0" hangingPunct="1">
        <a:defRPr sz="2100" kern="1200">
          <a:solidFill>
            <a:schemeClr val="tx1"/>
          </a:solidFill>
          <a:latin typeface="+mn-lt"/>
          <a:ea typeface="+mn-ea"/>
          <a:cs typeface="+mn-cs"/>
        </a:defRPr>
      </a:lvl1pPr>
      <a:lvl2pPr marL="540091" algn="l" defTabSz="1080182" rtl="0" eaLnBrk="1" latinLnBrk="0" hangingPunct="1">
        <a:defRPr sz="2100" kern="1200">
          <a:solidFill>
            <a:schemeClr val="tx1"/>
          </a:solidFill>
          <a:latin typeface="+mn-lt"/>
          <a:ea typeface="+mn-ea"/>
          <a:cs typeface="+mn-cs"/>
        </a:defRPr>
      </a:lvl2pPr>
      <a:lvl3pPr marL="1080182" algn="l" defTabSz="1080182" rtl="0" eaLnBrk="1" latinLnBrk="0" hangingPunct="1">
        <a:defRPr sz="2100" kern="1200">
          <a:solidFill>
            <a:schemeClr val="tx1"/>
          </a:solidFill>
          <a:latin typeface="+mn-lt"/>
          <a:ea typeface="+mn-ea"/>
          <a:cs typeface="+mn-cs"/>
        </a:defRPr>
      </a:lvl3pPr>
      <a:lvl4pPr marL="1620271" algn="l" defTabSz="1080182" rtl="0" eaLnBrk="1" latinLnBrk="0" hangingPunct="1">
        <a:defRPr sz="2100" kern="1200">
          <a:solidFill>
            <a:schemeClr val="tx1"/>
          </a:solidFill>
          <a:latin typeface="+mn-lt"/>
          <a:ea typeface="+mn-ea"/>
          <a:cs typeface="+mn-cs"/>
        </a:defRPr>
      </a:lvl4pPr>
      <a:lvl5pPr marL="2160362" algn="l" defTabSz="1080182" rtl="0" eaLnBrk="1" latinLnBrk="0" hangingPunct="1">
        <a:defRPr sz="2100" kern="1200">
          <a:solidFill>
            <a:schemeClr val="tx1"/>
          </a:solidFill>
          <a:latin typeface="+mn-lt"/>
          <a:ea typeface="+mn-ea"/>
          <a:cs typeface="+mn-cs"/>
        </a:defRPr>
      </a:lvl5pPr>
      <a:lvl6pPr marL="2700454" algn="l" defTabSz="1080182" rtl="0" eaLnBrk="1" latinLnBrk="0" hangingPunct="1">
        <a:defRPr sz="2100" kern="1200">
          <a:solidFill>
            <a:schemeClr val="tx1"/>
          </a:solidFill>
          <a:latin typeface="+mn-lt"/>
          <a:ea typeface="+mn-ea"/>
          <a:cs typeface="+mn-cs"/>
        </a:defRPr>
      </a:lvl6pPr>
      <a:lvl7pPr marL="3240543" algn="l" defTabSz="1080182" rtl="0" eaLnBrk="1" latinLnBrk="0" hangingPunct="1">
        <a:defRPr sz="2100" kern="1200">
          <a:solidFill>
            <a:schemeClr val="tx1"/>
          </a:solidFill>
          <a:latin typeface="+mn-lt"/>
          <a:ea typeface="+mn-ea"/>
          <a:cs typeface="+mn-cs"/>
        </a:defRPr>
      </a:lvl7pPr>
      <a:lvl8pPr marL="3780636" algn="l" defTabSz="1080182" rtl="0" eaLnBrk="1" latinLnBrk="0" hangingPunct="1">
        <a:defRPr sz="2100" kern="1200">
          <a:solidFill>
            <a:schemeClr val="tx1"/>
          </a:solidFill>
          <a:latin typeface="+mn-lt"/>
          <a:ea typeface="+mn-ea"/>
          <a:cs typeface="+mn-cs"/>
        </a:defRPr>
      </a:lvl8pPr>
      <a:lvl9pPr marL="4320725" algn="l" defTabSz="1080182" rtl="0" eaLnBrk="1" latinLnBrk="0" hangingPunct="1">
        <a:defRPr sz="21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84">
          <p15:clr>
            <a:srgbClr val="F26B43"/>
          </p15:clr>
        </p15:guide>
        <p15:guide id="2" pos="7295">
          <p15:clr>
            <a:srgbClr val="F26B43"/>
          </p15:clr>
        </p15:guide>
        <p15:guide id="3" pos="3839">
          <p15:clr>
            <a:srgbClr val="F26B43"/>
          </p15:clr>
        </p15:guide>
        <p15:guide id="4" pos="383">
          <p15:clr>
            <a:srgbClr val="F26B43"/>
          </p15:clr>
        </p15:guide>
        <p15:guide id="5" orient="horz" pos="264">
          <p15:clr>
            <a:srgbClr val="F26B43"/>
          </p15:clr>
        </p15:guide>
        <p15:guide id="6" orient="horz" pos="768">
          <p15:clr>
            <a:srgbClr val="F26B43"/>
          </p15:clr>
        </p15:guide>
        <p15:guide id="7" orient="horz" pos="888">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320040"/>
            <a:ext cx="10969943" cy="830860"/>
          </a:xfrm>
          <a:prstGeom prst="rect">
            <a:avLst/>
          </a:prstGeom>
        </p:spPr>
        <p:txBody>
          <a:bodyPr vert="horz" lIns="108018" tIns="54009" rIns="108018" bIns="54009"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441" y="1243584"/>
            <a:ext cx="10969943" cy="5029200"/>
          </a:xfrm>
          <a:prstGeom prst="rect">
            <a:avLst/>
          </a:prstGeom>
        </p:spPr>
        <p:txBody>
          <a:bodyPr vert="horz" lIns="108018" tIns="54009" rIns="108018" bIns="54009"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Box 5"/>
          <p:cNvSpPr txBox="1">
            <a:spLocks noChangeArrowheads="1"/>
          </p:cNvSpPr>
          <p:nvPr/>
        </p:nvSpPr>
        <p:spPr bwMode="auto">
          <a:xfrm>
            <a:off x="6370320" y="6511818"/>
            <a:ext cx="4482275"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chemeClr val="tx1">
                    <a:lumMod val="75000"/>
                    <a:lumOff val="25000"/>
                  </a:schemeClr>
                </a:solidFill>
                <a:effectLst/>
                <a:uLnTx/>
                <a:uFillTx/>
                <a:latin typeface="Roboto" pitchFamily="2" charset="0"/>
                <a:ea typeface="Roboto" pitchFamily="2" charset="0"/>
                <a:cs typeface="Arial" charset="0"/>
              </a:rPr>
              <a:t>© 2025 Conifer Health Solutions, LLC. All rights reserved.</a:t>
            </a:r>
          </a:p>
        </p:txBody>
      </p:sp>
      <p:cxnSp>
        <p:nvCxnSpPr>
          <p:cNvPr id="11" name="Straight Connector 10">
            <a:extLst>
              <a:ext uri="{FF2B5EF4-FFF2-40B4-BE49-F238E27FC236}">
                <a16:creationId xmlns:a16="http://schemas.microsoft.com/office/drawing/2014/main" id="{682C7433-8AB7-A04F-968E-5FB5EADD0C0B}"/>
              </a:ext>
            </a:extLst>
          </p:cNvPr>
          <p:cNvCxnSpPr>
            <a:cxnSpLocks/>
          </p:cNvCxnSpPr>
          <p:nvPr userDrawn="1"/>
        </p:nvCxnSpPr>
        <p:spPr>
          <a:xfrm>
            <a:off x="11486832" y="6404893"/>
            <a:ext cx="0" cy="298602"/>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D59B7031-BE5E-AE40-8635-1D715469E0A7}"/>
              </a:ext>
            </a:extLst>
          </p:cNvPr>
          <p:cNvPicPr>
            <a:picLocks noChangeAspect="1"/>
          </p:cNvPicPr>
          <p:nvPr userDrawn="1"/>
        </p:nvPicPr>
        <p:blipFill>
          <a:blip r:embed="rId12">
            <a:biLevel thresh="75000"/>
          </a:blip>
          <a:stretch>
            <a:fillRect/>
          </a:stretch>
        </p:blipFill>
        <p:spPr>
          <a:xfrm>
            <a:off x="11053255" y="6404893"/>
            <a:ext cx="298602" cy="298602"/>
          </a:xfrm>
          <a:prstGeom prst="rect">
            <a:avLst/>
          </a:prstGeom>
        </p:spPr>
      </p:pic>
      <p:sp>
        <p:nvSpPr>
          <p:cNvPr id="18" name="Text Box 5">
            <a:extLst>
              <a:ext uri="{FF2B5EF4-FFF2-40B4-BE49-F238E27FC236}">
                <a16:creationId xmlns:a16="http://schemas.microsoft.com/office/drawing/2014/main" id="{B593EF44-5201-CA46-A582-BA84C5AE4358}"/>
              </a:ext>
            </a:extLst>
          </p:cNvPr>
          <p:cNvSpPr txBox="1">
            <a:spLocks noChangeArrowheads="1"/>
          </p:cNvSpPr>
          <p:nvPr userDrawn="1"/>
        </p:nvSpPr>
        <p:spPr bwMode="auto">
          <a:xfrm>
            <a:off x="11604010" y="6481042"/>
            <a:ext cx="438742"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96EF90BD-DD3F-41AB-AFB7-43AE4940ED43}" type="slidenum">
              <a:rPr kumimoji="0" lang="en-US" sz="900" b="1" i="0" u="none" strike="noStrike" kern="1200" cap="none" spc="0" normalizeH="0" baseline="0" noProof="0" smtClean="0">
                <a:ln>
                  <a:noFill/>
                </a:ln>
                <a:solidFill>
                  <a:schemeClr val="tx1">
                    <a:lumMod val="75000"/>
                    <a:lumOff val="25000"/>
                  </a:schemeClr>
                </a:solidFill>
                <a:effectLst/>
                <a:uLnTx/>
                <a:uFillTx/>
                <a:latin typeface="Roboto" pitchFamily="2" charset="0"/>
                <a:ea typeface="Roboto" pitchFamily="2" charset="0"/>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a:t>
            </a:fld>
            <a:r>
              <a:rPr kumimoji="0" lang="en-US" sz="900" b="1" i="0" u="none" strike="noStrike" kern="1200" cap="none" spc="0" normalizeH="0" baseline="0" noProof="0" dirty="0">
                <a:ln>
                  <a:noFill/>
                </a:ln>
                <a:solidFill>
                  <a:schemeClr val="tx1">
                    <a:lumMod val="75000"/>
                    <a:lumOff val="25000"/>
                  </a:schemeClr>
                </a:solidFill>
                <a:effectLst/>
                <a:uLnTx/>
                <a:uFillTx/>
                <a:latin typeface="Roboto" pitchFamily="2" charset="0"/>
                <a:ea typeface="Roboto" pitchFamily="2" charset="0"/>
                <a:cs typeface="Arial" charset="0"/>
              </a:rPr>
              <a:t> </a:t>
            </a:r>
          </a:p>
        </p:txBody>
      </p:sp>
      <p:sp>
        <p:nvSpPr>
          <p:cNvPr id="12" name="Rectangle 11">
            <a:extLst>
              <a:ext uri="{FF2B5EF4-FFF2-40B4-BE49-F238E27FC236}">
                <a16:creationId xmlns:a16="http://schemas.microsoft.com/office/drawing/2014/main" id="{FC0D5DDD-CF85-B142-A07B-509CD33F965E}"/>
              </a:ext>
            </a:extLst>
          </p:cNvPr>
          <p:cNvSpPr/>
          <p:nvPr userDrawn="1"/>
        </p:nvSpPr>
        <p:spPr>
          <a:xfrm>
            <a:off x="0" y="6827749"/>
            <a:ext cx="12188825" cy="4572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06347325"/>
      </p:ext>
    </p:extLst>
  </p:cSld>
  <p:clrMap bg1="lt1" tx1="dk1" bg2="lt2" tx2="dk2" accent1="accent1" accent2="accent2" accent3="accent3" accent4="accent4" accent5="accent5" accent6="accent6" hlink="hlink" folHlink="folHlink"/>
  <p:sldLayoutIdLst>
    <p:sldLayoutId id="2147484134" r:id="rId1"/>
    <p:sldLayoutId id="2147484135" r:id="rId2"/>
    <p:sldLayoutId id="2147484136" r:id="rId3"/>
    <p:sldLayoutId id="2147484137" r:id="rId4"/>
    <p:sldLayoutId id="2147484138" r:id="rId5"/>
    <p:sldLayoutId id="2147484139" r:id="rId6"/>
    <p:sldLayoutId id="2147484140" r:id="rId7"/>
    <p:sldLayoutId id="2147484141" r:id="rId8"/>
    <p:sldLayoutId id="2147484142" r:id="rId9"/>
    <p:sldLayoutId id="2147484143" r:id="rId10"/>
  </p:sldLayoutIdLst>
  <p:txStyles>
    <p:titleStyle>
      <a:lvl1pPr algn="l" defTabSz="1080182" rtl="0" eaLnBrk="1" latinLnBrk="0" hangingPunct="1">
        <a:spcBef>
          <a:spcPct val="0"/>
        </a:spcBef>
        <a:buNone/>
        <a:defRPr sz="2800" b="1" kern="1200">
          <a:solidFill>
            <a:schemeClr val="tx1"/>
          </a:solidFill>
          <a:latin typeface="Roboto" panose="02000000000000000000" pitchFamily="2" charset="0"/>
          <a:ea typeface="Roboto" panose="02000000000000000000" pitchFamily="2" charset="0"/>
          <a:cs typeface="Roboto" panose="02000000000000000000" pitchFamily="2" charset="0"/>
        </a:defRPr>
      </a:lvl1pPr>
    </p:titleStyle>
    <p:bodyStyle>
      <a:lvl1pPr marL="275672" indent="-275672" algn="l" defTabSz="1080182" rtl="0" eaLnBrk="1" latinLnBrk="0" hangingPunct="1">
        <a:spcBef>
          <a:spcPts val="945"/>
        </a:spcBef>
        <a:buClr>
          <a:schemeClr val="bg1">
            <a:lumMod val="50000"/>
          </a:schemeClr>
        </a:buClr>
        <a:buFont typeface="Wingdings" panose="05000000000000000000" pitchFamily="2" charset="2"/>
        <a:buChar char="§"/>
        <a:defRPr sz="2400" kern="1200">
          <a:solidFill>
            <a:schemeClr val="tx1"/>
          </a:solidFill>
          <a:latin typeface="Roboto" panose="02000000000000000000" pitchFamily="2" charset="0"/>
          <a:ea typeface="Roboto" pitchFamily="2" charset="0"/>
          <a:cs typeface="Roboto" panose="02000000000000000000" pitchFamily="2" charset="0"/>
        </a:defRPr>
      </a:lvl1pPr>
      <a:lvl2pPr marL="540091" indent="-264419" algn="l" defTabSz="1080182" rtl="0" eaLnBrk="1" latinLnBrk="0" hangingPunct="1">
        <a:spcBef>
          <a:spcPts val="945"/>
        </a:spcBef>
        <a:buClr>
          <a:schemeClr val="bg1">
            <a:lumMod val="50000"/>
          </a:schemeClr>
        </a:buClr>
        <a:buFont typeface="Wingdings" charset="2"/>
        <a:buChar char="§"/>
        <a:defRPr sz="2100" kern="1200">
          <a:solidFill>
            <a:schemeClr val="tx1"/>
          </a:solidFill>
          <a:latin typeface="Roboto" panose="02000000000000000000" pitchFamily="2" charset="0"/>
          <a:ea typeface="Roboto" pitchFamily="2" charset="0"/>
          <a:cs typeface="Roboto" panose="02000000000000000000" pitchFamily="2" charset="0"/>
        </a:defRPr>
      </a:lvl2pPr>
      <a:lvl3pPr marL="815763" indent="-275672" algn="l" defTabSz="1080182" rtl="0" eaLnBrk="1" latinLnBrk="0" hangingPunct="1">
        <a:spcBef>
          <a:spcPts val="945"/>
        </a:spcBef>
        <a:buClr>
          <a:schemeClr val="bg1">
            <a:lumMod val="50000"/>
          </a:schemeClr>
        </a:buClr>
        <a:buFont typeface="Wingdings" panose="05000000000000000000" pitchFamily="2" charset="2"/>
        <a:buChar char="§"/>
        <a:defRPr sz="1900" kern="1200">
          <a:solidFill>
            <a:schemeClr val="tx1"/>
          </a:solidFill>
          <a:latin typeface="Roboto" panose="02000000000000000000" pitchFamily="2" charset="0"/>
          <a:ea typeface="Roboto" pitchFamily="2" charset="0"/>
          <a:cs typeface="Roboto" panose="02000000000000000000" pitchFamily="2" charset="0"/>
        </a:defRPr>
      </a:lvl3pPr>
      <a:lvl4pPr marL="1080182" indent="-264419" algn="l" defTabSz="1080182" rtl="0" eaLnBrk="1" latinLnBrk="0" hangingPunct="1">
        <a:spcBef>
          <a:spcPts val="945"/>
        </a:spcBef>
        <a:buClr>
          <a:schemeClr val="bg1">
            <a:lumMod val="50000"/>
          </a:schemeClr>
        </a:buClr>
        <a:buFont typeface="Wingdings" charset="2"/>
        <a:buChar char="§"/>
        <a:defRPr sz="1600" kern="1200">
          <a:solidFill>
            <a:schemeClr val="tx1"/>
          </a:solidFill>
          <a:latin typeface="Roboto" panose="02000000000000000000" pitchFamily="2" charset="0"/>
          <a:ea typeface="Roboto" pitchFamily="2" charset="0"/>
          <a:cs typeface="Roboto" panose="02000000000000000000" pitchFamily="2" charset="0"/>
        </a:defRPr>
      </a:lvl4pPr>
      <a:lvl5pPr marL="1355853" indent="-275672" algn="l" defTabSz="1080182" rtl="0" eaLnBrk="1" latinLnBrk="0" hangingPunct="1">
        <a:spcBef>
          <a:spcPts val="945"/>
        </a:spcBef>
        <a:buClr>
          <a:schemeClr val="bg1">
            <a:lumMod val="50000"/>
          </a:schemeClr>
        </a:buClr>
        <a:buFont typeface="Wingdings" panose="05000000000000000000" pitchFamily="2" charset="2"/>
        <a:buChar char="§"/>
        <a:defRPr sz="1600" kern="1200">
          <a:solidFill>
            <a:schemeClr val="tx1"/>
          </a:solidFill>
          <a:latin typeface="Roboto" panose="02000000000000000000" pitchFamily="2" charset="0"/>
          <a:ea typeface="Roboto" pitchFamily="2" charset="0"/>
          <a:cs typeface="Roboto" panose="02000000000000000000" pitchFamily="2" charset="0"/>
        </a:defRPr>
      </a:lvl5pPr>
      <a:lvl6pPr marL="2970499" indent="-270046" algn="l" defTabSz="108018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510590" indent="-270046" algn="l" defTabSz="108018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4050680" indent="-270046" algn="l" defTabSz="108018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590771" indent="-270046" algn="l" defTabSz="108018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080182" rtl="0" eaLnBrk="1" latinLnBrk="0" hangingPunct="1">
        <a:defRPr sz="2100" kern="1200">
          <a:solidFill>
            <a:schemeClr val="tx1"/>
          </a:solidFill>
          <a:latin typeface="+mn-lt"/>
          <a:ea typeface="+mn-ea"/>
          <a:cs typeface="+mn-cs"/>
        </a:defRPr>
      </a:lvl1pPr>
      <a:lvl2pPr marL="540091" algn="l" defTabSz="1080182" rtl="0" eaLnBrk="1" latinLnBrk="0" hangingPunct="1">
        <a:defRPr sz="2100" kern="1200">
          <a:solidFill>
            <a:schemeClr val="tx1"/>
          </a:solidFill>
          <a:latin typeface="+mn-lt"/>
          <a:ea typeface="+mn-ea"/>
          <a:cs typeface="+mn-cs"/>
        </a:defRPr>
      </a:lvl2pPr>
      <a:lvl3pPr marL="1080182" algn="l" defTabSz="1080182" rtl="0" eaLnBrk="1" latinLnBrk="0" hangingPunct="1">
        <a:defRPr sz="2100" kern="1200">
          <a:solidFill>
            <a:schemeClr val="tx1"/>
          </a:solidFill>
          <a:latin typeface="+mn-lt"/>
          <a:ea typeface="+mn-ea"/>
          <a:cs typeface="+mn-cs"/>
        </a:defRPr>
      </a:lvl3pPr>
      <a:lvl4pPr marL="1620271" algn="l" defTabSz="1080182" rtl="0" eaLnBrk="1" latinLnBrk="0" hangingPunct="1">
        <a:defRPr sz="2100" kern="1200">
          <a:solidFill>
            <a:schemeClr val="tx1"/>
          </a:solidFill>
          <a:latin typeface="+mn-lt"/>
          <a:ea typeface="+mn-ea"/>
          <a:cs typeface="+mn-cs"/>
        </a:defRPr>
      </a:lvl4pPr>
      <a:lvl5pPr marL="2160362" algn="l" defTabSz="1080182" rtl="0" eaLnBrk="1" latinLnBrk="0" hangingPunct="1">
        <a:defRPr sz="2100" kern="1200">
          <a:solidFill>
            <a:schemeClr val="tx1"/>
          </a:solidFill>
          <a:latin typeface="+mn-lt"/>
          <a:ea typeface="+mn-ea"/>
          <a:cs typeface="+mn-cs"/>
        </a:defRPr>
      </a:lvl5pPr>
      <a:lvl6pPr marL="2700454" algn="l" defTabSz="1080182" rtl="0" eaLnBrk="1" latinLnBrk="0" hangingPunct="1">
        <a:defRPr sz="2100" kern="1200">
          <a:solidFill>
            <a:schemeClr val="tx1"/>
          </a:solidFill>
          <a:latin typeface="+mn-lt"/>
          <a:ea typeface="+mn-ea"/>
          <a:cs typeface="+mn-cs"/>
        </a:defRPr>
      </a:lvl6pPr>
      <a:lvl7pPr marL="3240543" algn="l" defTabSz="1080182" rtl="0" eaLnBrk="1" latinLnBrk="0" hangingPunct="1">
        <a:defRPr sz="2100" kern="1200">
          <a:solidFill>
            <a:schemeClr val="tx1"/>
          </a:solidFill>
          <a:latin typeface="+mn-lt"/>
          <a:ea typeface="+mn-ea"/>
          <a:cs typeface="+mn-cs"/>
        </a:defRPr>
      </a:lvl7pPr>
      <a:lvl8pPr marL="3780636" algn="l" defTabSz="1080182" rtl="0" eaLnBrk="1" latinLnBrk="0" hangingPunct="1">
        <a:defRPr sz="2100" kern="1200">
          <a:solidFill>
            <a:schemeClr val="tx1"/>
          </a:solidFill>
          <a:latin typeface="+mn-lt"/>
          <a:ea typeface="+mn-ea"/>
          <a:cs typeface="+mn-cs"/>
        </a:defRPr>
      </a:lvl8pPr>
      <a:lvl9pPr marL="4320725" algn="l" defTabSz="1080182" rtl="0" eaLnBrk="1" latinLnBrk="0" hangingPunct="1">
        <a:defRPr sz="21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84">
          <p15:clr>
            <a:srgbClr val="F26B43"/>
          </p15:clr>
        </p15:guide>
        <p15:guide id="2" pos="7295">
          <p15:clr>
            <a:srgbClr val="F26B43"/>
          </p15:clr>
        </p15:guide>
        <p15:guide id="3" pos="3839">
          <p15:clr>
            <a:srgbClr val="F26B43"/>
          </p15:clr>
        </p15:guide>
        <p15:guide id="4" pos="383">
          <p15:clr>
            <a:srgbClr val="F26B43"/>
          </p15:clr>
        </p15:guide>
        <p15:guide id="5" orient="horz" pos="264">
          <p15:clr>
            <a:srgbClr val="F26B43"/>
          </p15:clr>
        </p15:guide>
        <p15:guide id="6" orient="horz" pos="768">
          <p15:clr>
            <a:srgbClr val="F26B43"/>
          </p15:clr>
        </p15:guide>
        <p15:guide id="7" orient="horz" pos="88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47.emf"/><Relationship Id="rId5" Type="http://schemas.openxmlformats.org/officeDocument/2006/relationships/oleObject" Target="../embeddings/oleObject2.bin"/><Relationship Id="rId4"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0.png"/><Relationship Id="rId7" Type="http://schemas.openxmlformats.org/officeDocument/2006/relationships/image" Target="../media/image54.svg"/><Relationship Id="rId2" Type="http://schemas.openxmlformats.org/officeDocument/2006/relationships/image" Target="../media/image49.png"/><Relationship Id="rId1" Type="http://schemas.openxmlformats.org/officeDocument/2006/relationships/slideLayout" Target="../slideLayouts/slideLayout8.xml"/><Relationship Id="rId6" Type="http://schemas.openxmlformats.org/officeDocument/2006/relationships/image" Target="../media/image53.png"/><Relationship Id="rId5" Type="http://schemas.openxmlformats.org/officeDocument/2006/relationships/image" Target="../media/image52.svg"/><Relationship Id="rId4" Type="http://schemas.openxmlformats.org/officeDocument/2006/relationships/image" Target="../media/image51.png"/><Relationship Id="rId9" Type="http://schemas.openxmlformats.org/officeDocument/2006/relationships/image" Target="../media/image56.svg"/></Relationships>
</file>

<file path=ppt/slides/_rels/slide12.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50.png"/><Relationship Id="rId7" Type="http://schemas.openxmlformats.org/officeDocument/2006/relationships/image" Target="../media/image61.svg"/><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image" Target="../media/image60.png"/><Relationship Id="rId5" Type="http://schemas.openxmlformats.org/officeDocument/2006/relationships/image" Target="../media/image59.svg"/><Relationship Id="rId4" Type="http://schemas.openxmlformats.org/officeDocument/2006/relationships/image" Target="../media/image58.png"/><Relationship Id="rId9" Type="http://schemas.openxmlformats.org/officeDocument/2006/relationships/image" Target="../media/image63.svg"/></Relationships>
</file>

<file path=ppt/slides/_rels/slide14.xml.rels><?xml version="1.0" encoding="UTF-8" standalone="yes"?>
<Relationships xmlns="http://schemas.openxmlformats.org/package/2006/relationships"><Relationship Id="rId8" Type="http://schemas.openxmlformats.org/officeDocument/2006/relationships/image" Target="../media/image69.svg"/><Relationship Id="rId13" Type="http://schemas.openxmlformats.org/officeDocument/2006/relationships/image" Target="../media/image71.svg"/><Relationship Id="rId3" Type="http://schemas.openxmlformats.org/officeDocument/2006/relationships/image" Target="../media/image64.png"/><Relationship Id="rId7" Type="http://schemas.openxmlformats.org/officeDocument/2006/relationships/image" Target="../media/image68.png"/><Relationship Id="rId12" Type="http://schemas.openxmlformats.org/officeDocument/2006/relationships/image" Target="../media/image70.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67.svg"/><Relationship Id="rId11" Type="http://schemas.openxmlformats.org/officeDocument/2006/relationships/image" Target="../media/image32.svg"/><Relationship Id="rId5" Type="http://schemas.openxmlformats.org/officeDocument/2006/relationships/image" Target="../media/image66.png"/><Relationship Id="rId10" Type="http://schemas.openxmlformats.org/officeDocument/2006/relationships/image" Target="../media/image31.png"/><Relationship Id="rId4" Type="http://schemas.openxmlformats.org/officeDocument/2006/relationships/image" Target="../media/image65.png"/><Relationship Id="rId9" Type="http://schemas.openxmlformats.org/officeDocument/2006/relationships/image" Target="../media/image30.png"/></Relationships>
</file>

<file path=ppt/slides/_rels/slide15.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image" Target="../media/image73.emf"/><Relationship Id="rId7" Type="http://schemas.openxmlformats.org/officeDocument/2006/relationships/image" Target="../media/image75.png"/><Relationship Id="rId2" Type="http://schemas.openxmlformats.org/officeDocument/2006/relationships/image" Target="../media/image72.png"/><Relationship Id="rId1" Type="http://schemas.openxmlformats.org/officeDocument/2006/relationships/slideLayout" Target="../slideLayouts/slideLayout11.xml"/><Relationship Id="rId6" Type="http://schemas.openxmlformats.org/officeDocument/2006/relationships/image" Target="../media/image71.svg"/><Relationship Id="rId5" Type="http://schemas.openxmlformats.org/officeDocument/2006/relationships/image" Target="../media/image70.png"/><Relationship Id="rId10" Type="http://schemas.openxmlformats.org/officeDocument/2006/relationships/image" Target="../media/image65.png"/><Relationship Id="rId4" Type="http://schemas.openxmlformats.org/officeDocument/2006/relationships/image" Target="../media/image74.png"/><Relationship Id="rId9" Type="http://schemas.openxmlformats.org/officeDocument/2006/relationships/image" Target="../media/image77.svg"/></Relationships>
</file>

<file path=ppt/slides/_rels/slide16.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79.emf"/><Relationship Id="rId5" Type="http://schemas.openxmlformats.org/officeDocument/2006/relationships/oleObject" Target="../embeddings/oleObject3.bin"/><Relationship Id="rId4" Type="http://schemas.openxmlformats.org/officeDocument/2006/relationships/notesSlide" Target="../notesSlides/notesSlide11.xml"/></Relationships>
</file>

<file path=ppt/slides/_rels/slide18.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sv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emf"/><Relationship Id="rId10" Type="http://schemas.openxmlformats.org/officeDocument/2006/relationships/image" Target="../media/image15.png"/><Relationship Id="rId4" Type="http://schemas.openxmlformats.org/officeDocument/2006/relationships/image" Target="../media/image9.svg"/><Relationship Id="rId9" Type="http://schemas.openxmlformats.org/officeDocument/2006/relationships/image" Target="../media/image14.svg"/></Relationships>
</file>

<file path=ppt/slides/_rels/slide4.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svg"/><Relationship Id="rId3" Type="http://schemas.openxmlformats.org/officeDocument/2006/relationships/notesSlide" Target="../notesSlides/notesSlide3.xml"/><Relationship Id="rId7" Type="http://schemas.openxmlformats.org/officeDocument/2006/relationships/image" Target="../media/image19.svg"/><Relationship Id="rId12" Type="http://schemas.openxmlformats.org/officeDocument/2006/relationships/image" Target="../media/image24.png"/><Relationship Id="rId17" Type="http://schemas.openxmlformats.org/officeDocument/2006/relationships/image" Target="../media/image29.jpg"/><Relationship Id="rId2" Type="http://schemas.openxmlformats.org/officeDocument/2006/relationships/slideLayout" Target="../slideLayouts/slideLayout8.xml"/><Relationship Id="rId16" Type="http://schemas.openxmlformats.org/officeDocument/2006/relationships/image" Target="../media/image28.png"/><Relationship Id="rId1" Type="http://schemas.openxmlformats.org/officeDocument/2006/relationships/tags" Target="../tags/tag1.xml"/><Relationship Id="rId6" Type="http://schemas.openxmlformats.org/officeDocument/2006/relationships/image" Target="../media/image18.png"/><Relationship Id="rId11" Type="http://schemas.openxmlformats.org/officeDocument/2006/relationships/image" Target="../media/image23.svg"/><Relationship Id="rId5" Type="http://schemas.openxmlformats.org/officeDocument/2006/relationships/image" Target="../media/image17.emf"/><Relationship Id="rId15" Type="http://schemas.openxmlformats.org/officeDocument/2006/relationships/image" Target="../media/image27.png"/><Relationship Id="rId10" Type="http://schemas.openxmlformats.org/officeDocument/2006/relationships/image" Target="../media/image22.png"/><Relationship Id="rId4" Type="http://schemas.openxmlformats.org/officeDocument/2006/relationships/oleObject" Target="../embeddings/oleObject1.bin"/><Relationship Id="rId9" Type="http://schemas.openxmlformats.org/officeDocument/2006/relationships/image" Target="../media/image21.svg"/><Relationship Id="rId14" Type="http://schemas.openxmlformats.org/officeDocument/2006/relationships/image" Target="../media/image26.png"/></Relationships>
</file>

<file path=ppt/slides/_rels/slide5.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tags" Target="../tags/tag4.xml"/><Relationship Id="rId7" Type="http://schemas.openxmlformats.org/officeDocument/2006/relationships/image" Target="../media/image31.png"/><Relationship Id="rId12" Type="http://schemas.openxmlformats.org/officeDocument/2006/relationships/image" Target="../media/image24.emf"/><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30.png"/><Relationship Id="rId11" Type="http://schemas.openxmlformats.org/officeDocument/2006/relationships/customXml" Target="../ink/ink1.xml"/><Relationship Id="rId5" Type="http://schemas.openxmlformats.org/officeDocument/2006/relationships/notesSlide" Target="../notesSlides/notesSlide4.xml"/><Relationship Id="rId10" Type="http://schemas.openxmlformats.org/officeDocument/2006/relationships/image" Target="../media/image34.svg"/><Relationship Id="rId4" Type="http://schemas.openxmlformats.org/officeDocument/2006/relationships/slideLayout" Target="../slideLayouts/slideLayout8.xml"/><Relationship Id="rId9" Type="http://schemas.openxmlformats.org/officeDocument/2006/relationships/image" Target="../media/image33.png"/></Relationships>
</file>

<file path=ppt/slides/_rels/slide6.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slideLayout" Target="../slideLayouts/slideLayout8.xml"/><Relationship Id="rId7" Type="http://schemas.openxmlformats.org/officeDocument/2006/relationships/image" Target="../media/image37.sv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notesSlide" Target="../notesSlides/notesSlide5.xml"/><Relationship Id="rId9" Type="http://schemas.openxmlformats.org/officeDocument/2006/relationships/image" Target="../media/image38.png"/></Relationships>
</file>

<file path=ppt/slides/_rels/slide7.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39.png"/><Relationship Id="rId7" Type="http://schemas.openxmlformats.org/officeDocument/2006/relationships/image" Target="../media/image43.png"/><Relationship Id="rId12" Type="http://schemas.openxmlformats.org/officeDocument/2006/relationships/image" Target="../media/image46.sv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42.svg"/><Relationship Id="rId11" Type="http://schemas.openxmlformats.org/officeDocument/2006/relationships/image" Target="../media/image45.png"/><Relationship Id="rId5" Type="http://schemas.openxmlformats.org/officeDocument/2006/relationships/image" Target="../media/image41.png"/><Relationship Id="rId10" Type="http://schemas.openxmlformats.org/officeDocument/2006/relationships/image" Target="../media/image21.svg"/><Relationship Id="rId4" Type="http://schemas.openxmlformats.org/officeDocument/2006/relationships/image" Target="../media/image40.svg"/><Relationship Id="rId9"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47.emf"/><Relationship Id="rId5" Type="http://schemas.openxmlformats.org/officeDocument/2006/relationships/oleObject" Target="../embeddings/oleObject2.bin"/><Relationship Id="rId4"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C2D68CF-E043-1441-8322-18A98288AA57}"/>
              </a:ext>
            </a:extLst>
          </p:cNvPr>
          <p:cNvSpPr txBox="1"/>
          <p:nvPr/>
        </p:nvSpPr>
        <p:spPr>
          <a:xfrm>
            <a:off x="986290" y="5820878"/>
            <a:ext cx="4934676" cy="646331"/>
          </a:xfrm>
          <a:prstGeom prst="rect">
            <a:avLst/>
          </a:prstGeom>
          <a:noFill/>
        </p:spPr>
        <p:txBody>
          <a:bodyPr wrap="square" lIns="91440" tIns="45720" rIns="91440" bIns="45720" rtlCol="0" anchor="t">
            <a:spAutoFit/>
          </a:bodyPr>
          <a:lstStyle/>
          <a:p>
            <a:pPr lvl="0"/>
            <a:r>
              <a:rPr lang="en-US" b="1" dirty="0"/>
              <a:t>Presented by</a:t>
            </a:r>
            <a:r>
              <a:rPr lang="en-US" dirty="0"/>
              <a:t>: David Lauritzen / Conifer Health </a:t>
            </a:r>
          </a:p>
          <a:p>
            <a:pPr lvl="0"/>
            <a:r>
              <a:rPr lang="en-US" b="1" dirty="0"/>
              <a:t>Date</a:t>
            </a:r>
            <a:r>
              <a:rPr lang="en-US" dirty="0"/>
              <a:t>: February 4, 2025 </a:t>
            </a:r>
          </a:p>
        </p:txBody>
      </p:sp>
      <p:sp>
        <p:nvSpPr>
          <p:cNvPr id="8" name="Rectangle 7">
            <a:extLst>
              <a:ext uri="{FF2B5EF4-FFF2-40B4-BE49-F238E27FC236}">
                <a16:creationId xmlns:a16="http://schemas.microsoft.com/office/drawing/2014/main" id="{D8FD7C42-876D-F945-AF5D-0406BDB410FA}"/>
              </a:ext>
            </a:extLst>
          </p:cNvPr>
          <p:cNvSpPr/>
          <p:nvPr/>
        </p:nvSpPr>
        <p:spPr>
          <a:xfrm>
            <a:off x="986291" y="4447751"/>
            <a:ext cx="10216242" cy="7474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986290" y="2695406"/>
            <a:ext cx="10443710" cy="1754326"/>
          </a:xfrm>
          <a:prstGeom prst="rect">
            <a:avLst/>
          </a:prstGeom>
          <a:noFill/>
        </p:spPr>
        <p:txBody>
          <a:bodyPr wrap="square" rtlCol="0">
            <a:spAutoFit/>
          </a:bodyPr>
          <a:lstStyle/>
          <a:p>
            <a:pPr marL="0" marR="0"/>
            <a:r>
              <a:rPr lang="en-US" sz="3600" b="1" dirty="0">
                <a:effectLst/>
                <a:latin typeface="Roboto" panose="02000000000000000000" pitchFamily="2" charset="0"/>
                <a:ea typeface="Roboto" panose="02000000000000000000" pitchFamily="2" charset="0"/>
                <a:cs typeface="Roboto" panose="02000000000000000000" pitchFamily="2" charset="0"/>
              </a:rPr>
              <a:t>Enhancing Member Engagement and Reducing Confusion in Self-Funded Health Plans through Integrated Solutions</a:t>
            </a:r>
            <a:endParaRPr lang="en-US" sz="3600" dirty="0">
              <a:effectLst/>
              <a:latin typeface="Roboto" panose="02000000000000000000" pitchFamily="2" charset="0"/>
              <a:ea typeface="Roboto" panose="02000000000000000000" pitchFamily="2" charset="0"/>
              <a:cs typeface="Roboto" panose="02000000000000000000" pitchFamily="2" charset="0"/>
            </a:endParaRPr>
          </a:p>
        </p:txBody>
      </p:sp>
      <p:pic>
        <p:nvPicPr>
          <p:cNvPr id="3" name="Picture 2">
            <a:extLst>
              <a:ext uri="{FF2B5EF4-FFF2-40B4-BE49-F238E27FC236}">
                <a16:creationId xmlns:a16="http://schemas.microsoft.com/office/drawing/2014/main" id="{7FB9377C-0981-EBB7-E34D-03BB50C00D75}"/>
              </a:ext>
            </a:extLst>
          </p:cNvPr>
          <p:cNvPicPr>
            <a:picLocks noChangeAspect="1"/>
          </p:cNvPicPr>
          <p:nvPr/>
        </p:nvPicPr>
        <p:blipFill>
          <a:blip r:embed="rId3"/>
          <a:stretch>
            <a:fillRect/>
          </a:stretch>
        </p:blipFill>
        <p:spPr>
          <a:xfrm>
            <a:off x="7837137" y="325595"/>
            <a:ext cx="3102247" cy="2038914"/>
          </a:xfrm>
          <a:prstGeom prst="rect">
            <a:avLst/>
          </a:prstGeom>
        </p:spPr>
      </p:pic>
    </p:spTree>
    <p:extLst>
      <p:ext uri="{BB962C8B-B14F-4D97-AF65-F5344CB8AC3E}">
        <p14:creationId xmlns:p14="http://schemas.microsoft.com/office/powerpoint/2010/main" val="36633287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Object 22" hidden="1">
            <a:extLst>
              <a:ext uri="{FF2B5EF4-FFF2-40B4-BE49-F238E27FC236}">
                <a16:creationId xmlns:a16="http://schemas.microsoft.com/office/drawing/2014/main" id="{C6686944-570D-417B-A754-2940E1CD1B9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73" imgH="473" progId="TCLayout.ActiveDocument.1">
                  <p:embed/>
                </p:oleObj>
              </mc:Choice>
              <mc:Fallback>
                <p:oleObj name="think-cell Slide" r:id="rId5" imgW="473" imgH="473" progId="TCLayout.ActiveDocument.1">
                  <p:embed/>
                  <p:pic>
                    <p:nvPicPr>
                      <p:cNvPr id="23" name="Object 22" hidden="1">
                        <a:extLst>
                          <a:ext uri="{FF2B5EF4-FFF2-40B4-BE49-F238E27FC236}">
                            <a16:creationId xmlns:a16="http://schemas.microsoft.com/office/drawing/2014/main" id="{C6686944-570D-417B-A754-2940E1CD1B9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2" name="Rectangle 21" hidden="1">
            <a:extLst>
              <a:ext uri="{FF2B5EF4-FFF2-40B4-BE49-F238E27FC236}">
                <a16:creationId xmlns:a16="http://schemas.microsoft.com/office/drawing/2014/main" id="{27405AA9-FEB8-4786-883B-307A74E2A451}"/>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2400" dirty="0">
              <a:latin typeface="Arial" panose="020B0604020202020204" pitchFamily="34" charset="0"/>
              <a:ea typeface="Roboto Medium" panose="02000000000000000000" pitchFamily="2" charset="0"/>
              <a:cs typeface="Arial" panose="020B0604020202020204" pitchFamily="34" charset="0"/>
              <a:sym typeface="Arial" panose="020B0604020202020204" pitchFamily="34" charset="0"/>
            </a:endParaRPr>
          </a:p>
        </p:txBody>
      </p:sp>
      <p:sp>
        <p:nvSpPr>
          <p:cNvPr id="2" name="Title 1">
            <a:extLst>
              <a:ext uri="{FF2B5EF4-FFF2-40B4-BE49-F238E27FC236}">
                <a16:creationId xmlns:a16="http://schemas.microsoft.com/office/drawing/2014/main" id="{FCC93339-5472-4379-B2B7-5126FBD17B75}"/>
              </a:ext>
            </a:extLst>
          </p:cNvPr>
          <p:cNvSpPr>
            <a:spLocks noGrp="1"/>
          </p:cNvSpPr>
          <p:nvPr>
            <p:ph type="title"/>
          </p:nvPr>
        </p:nvSpPr>
        <p:spPr>
          <a:xfrm>
            <a:off x="683582" y="1286649"/>
            <a:ext cx="3972098" cy="3995565"/>
          </a:xfrm>
          <a:noFill/>
          <a:ln/>
          <a:extLst>
            <a:ext uri="{909E8E84-426E-40DD-AFC4-6F175D3DCCD1}">
              <a14:hiddenFill xmlns:a14="http://schemas.microsoft.com/office/drawing/2010/main">
                <a:solidFill>
                  <a:srgbClr val="FFFFFF"/>
                </a:solidFill>
              </a14:hiddenFill>
            </a:ext>
          </a:extLst>
        </p:spPr>
        <p:txBody>
          <a:bodyPr wrap="square" anchor="ctr" anchorCtr="0">
            <a:noAutofit/>
          </a:bodyPr>
          <a:lstStyle/>
          <a:p>
            <a:r>
              <a:rPr lang="en-US" sz="4000" b="0" dirty="0">
                <a:solidFill>
                  <a:schemeClr val="tx1">
                    <a:lumMod val="75000"/>
                    <a:lumOff val="25000"/>
                  </a:schemeClr>
                </a:solidFill>
              </a:rPr>
              <a:t>Challenges with Unintegrated  Solutions</a:t>
            </a:r>
          </a:p>
        </p:txBody>
      </p:sp>
      <p:grpSp>
        <p:nvGrpSpPr>
          <p:cNvPr id="11" name="Group 10">
            <a:extLst>
              <a:ext uri="{FF2B5EF4-FFF2-40B4-BE49-F238E27FC236}">
                <a16:creationId xmlns:a16="http://schemas.microsoft.com/office/drawing/2014/main" id="{639D3794-09D8-52B3-D029-0929374333FB}"/>
              </a:ext>
            </a:extLst>
          </p:cNvPr>
          <p:cNvGrpSpPr/>
          <p:nvPr/>
        </p:nvGrpSpPr>
        <p:grpSpPr>
          <a:xfrm>
            <a:off x="4905445" y="680268"/>
            <a:ext cx="202131" cy="5161446"/>
            <a:chOff x="4376057" y="680268"/>
            <a:chExt cx="202131" cy="5161446"/>
          </a:xfrm>
          <a:solidFill>
            <a:schemeClr val="accent6"/>
          </a:solidFill>
        </p:grpSpPr>
        <p:cxnSp>
          <p:nvCxnSpPr>
            <p:cNvPr id="12" name="Straight Connector 11">
              <a:extLst>
                <a:ext uri="{FF2B5EF4-FFF2-40B4-BE49-F238E27FC236}">
                  <a16:creationId xmlns:a16="http://schemas.microsoft.com/office/drawing/2014/main" id="{5637B4A9-E08A-7166-2FCD-CE0C7BFDDDEF}"/>
                </a:ext>
              </a:extLst>
            </p:cNvPr>
            <p:cNvCxnSpPr>
              <a:cxnSpLocks/>
            </p:cNvCxnSpPr>
            <p:nvPr/>
          </p:nvCxnSpPr>
          <p:spPr>
            <a:xfrm>
              <a:off x="4376057" y="680268"/>
              <a:ext cx="0" cy="5161446"/>
            </a:xfrm>
            <a:prstGeom prst="line">
              <a:avLst/>
            </a:prstGeom>
            <a:grpFill/>
            <a:ln w="19050">
              <a:gradFill>
                <a:gsLst>
                  <a:gs pos="0">
                    <a:schemeClr val="accent1">
                      <a:lumMod val="5000"/>
                      <a:lumOff val="95000"/>
                    </a:schemeClr>
                  </a:gs>
                  <a:gs pos="51000">
                    <a:schemeClr val="accent6"/>
                  </a:gs>
                  <a:gs pos="100000">
                    <a:schemeClr val="bg1"/>
                  </a:gs>
                </a:gsLst>
                <a:lin ang="5400000" scaled="1"/>
              </a:gradFill>
            </a:ln>
          </p:spPr>
          <p:style>
            <a:lnRef idx="1">
              <a:schemeClr val="accent1"/>
            </a:lnRef>
            <a:fillRef idx="0">
              <a:schemeClr val="accent1"/>
            </a:fillRef>
            <a:effectRef idx="0">
              <a:schemeClr val="accent1"/>
            </a:effectRef>
            <a:fontRef idx="minor">
              <a:schemeClr val="tx1"/>
            </a:fontRef>
          </p:style>
        </p:cxnSp>
        <p:sp>
          <p:nvSpPr>
            <p:cNvPr id="16" name="Triangle 15">
              <a:extLst>
                <a:ext uri="{FF2B5EF4-FFF2-40B4-BE49-F238E27FC236}">
                  <a16:creationId xmlns:a16="http://schemas.microsoft.com/office/drawing/2014/main" id="{3F0ADBB9-D7C9-F708-5149-D856A267212F}"/>
                </a:ext>
              </a:extLst>
            </p:cNvPr>
            <p:cNvSpPr/>
            <p:nvPr/>
          </p:nvSpPr>
          <p:spPr>
            <a:xfrm rot="5400000">
              <a:off x="4178740" y="3159926"/>
              <a:ext cx="596766" cy="20213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aphicFrame>
        <p:nvGraphicFramePr>
          <p:cNvPr id="3" name="Table 2"/>
          <p:cNvGraphicFramePr>
            <a:graphicFrameLocks noGrp="1"/>
          </p:cNvGraphicFramePr>
          <p:nvPr>
            <p:extLst>
              <p:ext uri="{D42A27DB-BD31-4B8C-83A1-F6EECF244321}">
                <p14:modId xmlns:p14="http://schemas.microsoft.com/office/powerpoint/2010/main" val="3373267044"/>
              </p:ext>
            </p:extLst>
          </p:nvPr>
        </p:nvGraphicFramePr>
        <p:xfrm>
          <a:off x="5350276" y="1284241"/>
          <a:ext cx="6013939" cy="4387525"/>
        </p:xfrm>
        <a:graphic>
          <a:graphicData uri="http://schemas.openxmlformats.org/drawingml/2006/table">
            <a:tbl>
              <a:tblPr firstRow="1" bandRow="1">
                <a:tableStyleId>{2D5ABB26-0587-4C30-8999-92F81FD0307C}</a:tableStyleId>
              </a:tblPr>
              <a:tblGrid>
                <a:gridCol w="6013939">
                  <a:extLst>
                    <a:ext uri="{9D8B030D-6E8A-4147-A177-3AD203B41FA5}">
                      <a16:colId xmlns:a16="http://schemas.microsoft.com/office/drawing/2014/main" val="1209369437"/>
                    </a:ext>
                  </a:extLst>
                </a:gridCol>
              </a:tblGrid>
              <a:tr h="988375">
                <a:tc>
                  <a:txBody>
                    <a:bodyPr/>
                    <a:lstStyle/>
                    <a:p>
                      <a:pPr marL="0" indent="0" algn="l" defTabSz="1080182" rtl="0" eaLnBrk="1" fontAlgn="base" latinLnBrk="0" hangingPunct="1">
                        <a:spcBef>
                          <a:spcPts val="400"/>
                        </a:spcBef>
                        <a:spcAft>
                          <a:spcPct val="0"/>
                        </a:spcAft>
                        <a:buClr>
                          <a:schemeClr val="bg1">
                            <a:lumMod val="50000"/>
                          </a:schemeClr>
                        </a:buClr>
                        <a:buFont typeface="Wingdings" panose="05000000000000000000" pitchFamily="2" charset="2"/>
                        <a:buNone/>
                      </a:pPr>
                      <a:r>
                        <a:rPr lang="en-US" sz="2000" kern="1200" dirty="0">
                          <a:solidFill>
                            <a:srgbClr val="05A1DE"/>
                          </a:solidFill>
                          <a:latin typeface="Roboto Medium" pitchFamily="2" charset="0"/>
                          <a:ea typeface="Roboto Medium" pitchFamily="2" charset="0"/>
                          <a:cs typeface="Arial" panose="020B0604020202020204" pitchFamily="34" charset="0"/>
                        </a:rPr>
                        <a:t>Fragmentation</a:t>
                      </a:r>
                    </a:p>
                    <a:p>
                      <a:pPr marL="0" indent="0">
                        <a:spcBef>
                          <a:spcPts val="400"/>
                        </a:spcBef>
                        <a:buNone/>
                      </a:pPr>
                      <a:r>
                        <a:rPr lang="en-US" sz="1600" kern="1200" dirty="0">
                          <a:solidFill>
                            <a:schemeClr val="tx1">
                              <a:lumMod val="90000"/>
                              <a:lumOff val="10000"/>
                            </a:schemeClr>
                          </a:solidFill>
                          <a:latin typeface="Roboto Light" pitchFamily="2" charset="0"/>
                          <a:ea typeface="Roboto Light" pitchFamily="2" charset="0"/>
                          <a:cs typeface="Arial" panose="020B0604020202020204" pitchFamily="34" charset="0"/>
                        </a:rPr>
                        <a:t>Multiple, disconnected point solutions often lead to fragmented care</a:t>
                      </a:r>
                    </a:p>
                  </a:txBody>
                  <a:tcPr/>
                </a:tc>
                <a:extLst>
                  <a:ext uri="{0D108BD9-81ED-4DB2-BD59-A6C34878D82A}">
                    <a16:rowId xmlns:a16="http://schemas.microsoft.com/office/drawing/2014/main" val="3877044695"/>
                  </a:ext>
                </a:extLst>
              </a:tr>
              <a:tr h="988375">
                <a:tc>
                  <a:txBody>
                    <a:bodyPr/>
                    <a:lstStyle/>
                    <a:p>
                      <a:pPr marL="0" indent="0" algn="l" defTabSz="1080182" rtl="0" eaLnBrk="1" fontAlgn="base" latinLnBrk="0" hangingPunct="1">
                        <a:spcBef>
                          <a:spcPts val="400"/>
                        </a:spcBef>
                        <a:spcAft>
                          <a:spcPct val="0"/>
                        </a:spcAft>
                        <a:buClr>
                          <a:schemeClr val="bg1">
                            <a:lumMod val="50000"/>
                          </a:schemeClr>
                        </a:buClr>
                        <a:buFont typeface="Wingdings" panose="05000000000000000000" pitchFamily="2" charset="2"/>
                        <a:buNone/>
                      </a:pPr>
                      <a:r>
                        <a:rPr lang="en-US" sz="2000" kern="1200" dirty="0">
                          <a:solidFill>
                            <a:srgbClr val="05A1DE"/>
                          </a:solidFill>
                          <a:latin typeface="Roboto Medium" pitchFamily="2" charset="0"/>
                          <a:ea typeface="Roboto Medium" pitchFamily="2" charset="0"/>
                          <a:cs typeface="Arial" panose="020B0604020202020204" pitchFamily="34" charset="0"/>
                        </a:rPr>
                        <a:t>Overwhelming Choices</a:t>
                      </a:r>
                    </a:p>
                    <a:p>
                      <a:pPr marL="0" indent="0">
                        <a:spcBef>
                          <a:spcPts val="400"/>
                        </a:spcBef>
                        <a:buNone/>
                      </a:pPr>
                      <a:r>
                        <a:rPr lang="en-US" sz="1600" kern="1200" dirty="0">
                          <a:solidFill>
                            <a:schemeClr val="tx1">
                              <a:lumMod val="90000"/>
                              <a:lumOff val="10000"/>
                            </a:schemeClr>
                          </a:solidFill>
                          <a:latin typeface="Roboto Light" pitchFamily="2" charset="0"/>
                          <a:ea typeface="Roboto Light" pitchFamily="2" charset="0"/>
                          <a:cs typeface="Arial" panose="020B0604020202020204" pitchFamily="34" charset="0"/>
                        </a:rPr>
                        <a:t>Members may be unsure which solutions to use, leading to decision fatigue</a:t>
                      </a:r>
                    </a:p>
                  </a:txBody>
                  <a:tcPr/>
                </a:tc>
                <a:extLst>
                  <a:ext uri="{0D108BD9-81ED-4DB2-BD59-A6C34878D82A}">
                    <a16:rowId xmlns:a16="http://schemas.microsoft.com/office/drawing/2014/main" val="3077508251"/>
                  </a:ext>
                </a:extLst>
              </a:tr>
              <a:tr h="988375">
                <a:tc>
                  <a:txBody>
                    <a:bodyPr/>
                    <a:lstStyle/>
                    <a:p>
                      <a:pPr marL="0" indent="0" algn="l" defTabSz="1080182" rtl="0" eaLnBrk="1" fontAlgn="base" latinLnBrk="0" hangingPunct="1">
                        <a:spcBef>
                          <a:spcPts val="400"/>
                        </a:spcBef>
                        <a:spcAft>
                          <a:spcPct val="0"/>
                        </a:spcAft>
                        <a:buClr>
                          <a:schemeClr val="bg1">
                            <a:lumMod val="50000"/>
                          </a:schemeClr>
                        </a:buClr>
                        <a:buFont typeface="Wingdings" panose="05000000000000000000" pitchFamily="2" charset="2"/>
                        <a:buNone/>
                      </a:pPr>
                      <a:r>
                        <a:rPr lang="en-US" sz="2000" kern="1200" dirty="0">
                          <a:solidFill>
                            <a:srgbClr val="05A1DE"/>
                          </a:solidFill>
                          <a:latin typeface="Roboto Medium" pitchFamily="2" charset="0"/>
                          <a:ea typeface="Roboto Medium" pitchFamily="2" charset="0"/>
                          <a:cs typeface="Arial" panose="020B0604020202020204" pitchFamily="34" charset="0"/>
                        </a:rPr>
                        <a:t>Integration Issues</a:t>
                      </a:r>
                    </a:p>
                    <a:p>
                      <a:pPr marL="0" indent="0">
                        <a:spcBef>
                          <a:spcPts val="400"/>
                        </a:spcBef>
                        <a:buNone/>
                      </a:pPr>
                      <a:r>
                        <a:rPr lang="en-US" sz="1600" kern="1200" dirty="0">
                          <a:solidFill>
                            <a:schemeClr val="tx1">
                              <a:lumMod val="90000"/>
                              <a:lumOff val="10000"/>
                            </a:schemeClr>
                          </a:solidFill>
                          <a:latin typeface="Roboto Light" pitchFamily="2" charset="0"/>
                          <a:ea typeface="Roboto Light" pitchFamily="2" charset="0"/>
                          <a:cs typeface="Arial" panose="020B0604020202020204" pitchFamily="34" charset="0"/>
                        </a:rPr>
                        <a:t>Lack of integration between point solutions and existing healthcare systems and medical management (e.g., utilization management, case management) creates duplication, confusion and inefficiency</a:t>
                      </a:r>
                    </a:p>
                  </a:txBody>
                  <a:tcPr/>
                </a:tc>
                <a:extLst>
                  <a:ext uri="{0D108BD9-81ED-4DB2-BD59-A6C34878D82A}">
                    <a16:rowId xmlns:a16="http://schemas.microsoft.com/office/drawing/2014/main" val="322809316"/>
                  </a:ext>
                </a:extLst>
              </a:tr>
              <a:tr h="988375">
                <a:tc>
                  <a:txBody>
                    <a:bodyPr/>
                    <a:lstStyle/>
                    <a:p>
                      <a:pPr marL="0" indent="0" algn="l" defTabSz="1080182" rtl="0" eaLnBrk="1" fontAlgn="base" latinLnBrk="0" hangingPunct="1">
                        <a:spcBef>
                          <a:spcPts val="400"/>
                        </a:spcBef>
                        <a:spcAft>
                          <a:spcPct val="0"/>
                        </a:spcAft>
                        <a:buClr>
                          <a:schemeClr val="bg1">
                            <a:lumMod val="50000"/>
                          </a:schemeClr>
                        </a:buClr>
                        <a:buFont typeface="Wingdings" panose="05000000000000000000" pitchFamily="2" charset="2"/>
                        <a:buNone/>
                      </a:pPr>
                      <a:r>
                        <a:rPr lang="en-US" sz="2000" kern="1200" dirty="0">
                          <a:solidFill>
                            <a:srgbClr val="05A1DE"/>
                          </a:solidFill>
                          <a:latin typeface="Roboto Medium" pitchFamily="2" charset="0"/>
                          <a:ea typeface="Roboto Medium" pitchFamily="2" charset="0"/>
                          <a:cs typeface="Arial" panose="020B0604020202020204" pitchFamily="34" charset="0"/>
                        </a:rPr>
                        <a:t>Complex Navigation</a:t>
                      </a:r>
                    </a:p>
                    <a:p>
                      <a:pPr marL="0" indent="0">
                        <a:spcBef>
                          <a:spcPts val="400"/>
                        </a:spcBef>
                        <a:buNone/>
                      </a:pPr>
                      <a:r>
                        <a:rPr lang="en-US" sz="1600" kern="1200" dirty="0">
                          <a:solidFill>
                            <a:schemeClr val="tx1">
                              <a:lumMod val="90000"/>
                              <a:lumOff val="10000"/>
                            </a:schemeClr>
                          </a:solidFill>
                          <a:latin typeface="Roboto Light" pitchFamily="2" charset="0"/>
                          <a:ea typeface="Roboto Light" pitchFamily="2" charset="0"/>
                          <a:cs typeface="Arial" panose="020B0604020202020204" pitchFamily="34" charset="0"/>
                        </a:rPr>
                        <a:t>Difficulty in understanding which solutions best meet personal health needs</a:t>
                      </a:r>
                    </a:p>
                  </a:txBody>
                  <a:tcPr/>
                </a:tc>
                <a:extLst>
                  <a:ext uri="{0D108BD9-81ED-4DB2-BD59-A6C34878D82A}">
                    <a16:rowId xmlns:a16="http://schemas.microsoft.com/office/drawing/2014/main" val="3450768228"/>
                  </a:ext>
                </a:extLst>
              </a:tr>
            </a:tbl>
          </a:graphicData>
        </a:graphic>
      </p:graphicFrame>
    </p:spTree>
    <p:extLst>
      <p:ext uri="{BB962C8B-B14F-4D97-AF65-F5344CB8AC3E}">
        <p14:creationId xmlns:p14="http://schemas.microsoft.com/office/powerpoint/2010/main" val="12814970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descr="A red line drawing of a computer screen with a dollar sign&#10;&#10;Description automatically generated with low confidence">
            <a:extLst>
              <a:ext uri="{FF2B5EF4-FFF2-40B4-BE49-F238E27FC236}">
                <a16:creationId xmlns:a16="http://schemas.microsoft.com/office/drawing/2014/main" id="{4AE0B585-241B-3743-8B8C-E9292BB86AEA}"/>
              </a:ext>
            </a:extLst>
          </p:cNvPr>
          <p:cNvPicPr>
            <a:picLocks noChangeAspect="1"/>
          </p:cNvPicPr>
          <p:nvPr/>
        </p:nvPicPr>
        <p:blipFill>
          <a:blip r:embed="rId2"/>
          <a:stretch>
            <a:fillRect/>
          </a:stretch>
        </p:blipFill>
        <p:spPr>
          <a:xfrm>
            <a:off x="899707" y="2986205"/>
            <a:ext cx="454944" cy="426947"/>
          </a:xfrm>
          <a:prstGeom prst="rect">
            <a:avLst/>
          </a:prstGeom>
        </p:spPr>
      </p:pic>
      <p:sp>
        <p:nvSpPr>
          <p:cNvPr id="5" name="Title 4"/>
          <p:cNvSpPr>
            <a:spLocks noGrp="1"/>
          </p:cNvSpPr>
          <p:nvPr>
            <p:ph type="title"/>
          </p:nvPr>
        </p:nvSpPr>
        <p:spPr>
          <a:xfrm>
            <a:off x="609441" y="320040"/>
            <a:ext cx="11455312" cy="830860"/>
          </a:xfrm>
        </p:spPr>
        <p:txBody>
          <a:bodyPr>
            <a:noAutofit/>
          </a:bodyPr>
          <a:lstStyle/>
          <a:p>
            <a:r>
              <a:rPr lang="en-US" dirty="0"/>
              <a:t>Overall Impact of Unintegrated Solutions and Poor Member Engagement</a:t>
            </a:r>
          </a:p>
        </p:txBody>
      </p:sp>
      <p:cxnSp>
        <p:nvCxnSpPr>
          <p:cNvPr id="6" name="Straight Connector 5">
            <a:extLst>
              <a:ext uri="{FF2B5EF4-FFF2-40B4-BE49-F238E27FC236}">
                <a16:creationId xmlns:a16="http://schemas.microsoft.com/office/drawing/2014/main" id="{2BC50835-A61D-E446-A222-B46BE09DE406}"/>
              </a:ext>
            </a:extLst>
          </p:cNvPr>
          <p:cNvCxnSpPr>
            <a:cxnSpLocks/>
          </p:cNvCxnSpPr>
          <p:nvPr/>
        </p:nvCxnSpPr>
        <p:spPr>
          <a:xfrm>
            <a:off x="647770" y="2642780"/>
            <a:ext cx="10972799" cy="0"/>
          </a:xfrm>
          <a:prstGeom prst="line">
            <a:avLst/>
          </a:prstGeom>
          <a:ln w="9525">
            <a:solidFill>
              <a:schemeClr val="tx1">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2BC50835-A61D-E446-A222-B46BE09DE406}"/>
              </a:ext>
            </a:extLst>
          </p:cNvPr>
          <p:cNvCxnSpPr>
            <a:cxnSpLocks/>
          </p:cNvCxnSpPr>
          <p:nvPr/>
        </p:nvCxnSpPr>
        <p:spPr>
          <a:xfrm>
            <a:off x="647770" y="3742210"/>
            <a:ext cx="10972799" cy="0"/>
          </a:xfrm>
          <a:prstGeom prst="line">
            <a:avLst/>
          </a:prstGeom>
          <a:ln w="9525">
            <a:solidFill>
              <a:schemeClr val="tx1">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2BC50835-A61D-E446-A222-B46BE09DE406}"/>
              </a:ext>
            </a:extLst>
          </p:cNvPr>
          <p:cNvCxnSpPr>
            <a:cxnSpLocks/>
          </p:cNvCxnSpPr>
          <p:nvPr/>
        </p:nvCxnSpPr>
        <p:spPr>
          <a:xfrm>
            <a:off x="647770" y="4841640"/>
            <a:ext cx="10972799" cy="0"/>
          </a:xfrm>
          <a:prstGeom prst="line">
            <a:avLst/>
          </a:prstGeom>
          <a:ln w="9525">
            <a:solidFill>
              <a:schemeClr val="tx1">
                <a:lumMod val="25000"/>
                <a:lumOff val="75000"/>
              </a:schemeClr>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D9E857BC-B690-4038-97F8-B688542963A3}"/>
              </a:ext>
            </a:extLst>
          </p:cNvPr>
          <p:cNvSpPr txBox="1">
            <a:spLocks/>
          </p:cNvSpPr>
          <p:nvPr/>
        </p:nvSpPr>
        <p:spPr>
          <a:xfrm>
            <a:off x="5730743" y="5114358"/>
            <a:ext cx="5892882" cy="553998"/>
          </a:xfrm>
          <a:prstGeom prst="rect">
            <a:avLst/>
          </a:prstGeom>
        </p:spPr>
        <p:txBody>
          <a:bodyPr vert="horz" wrap="square" lIns="0" tIns="0" rIns="0" bIns="0" rtlCol="0" anchor="t" anchorCtr="0">
            <a:spAutoFit/>
          </a:bodyPr>
          <a:lstStyle>
            <a:lvl1pPr marL="275672" lvl="0" indent="-275672" defTabSz="1080182" eaLnBrk="1" latinLnBrk="0" hangingPunct="1">
              <a:spcBef>
                <a:spcPts val="945"/>
              </a:spcBef>
              <a:buClr>
                <a:schemeClr val="bg1">
                  <a:lumMod val="50000"/>
                </a:schemeClr>
              </a:buClr>
              <a:buFont typeface="Wingdings" panose="05000000000000000000" pitchFamily="2" charset="2"/>
              <a:buChar char="§"/>
              <a:defRPr sz="2400">
                <a:solidFill>
                  <a:schemeClr val="tx1">
                    <a:lumMod val="90000"/>
                    <a:lumOff val="10000"/>
                  </a:schemeClr>
                </a:solidFill>
                <a:latin typeface="+mj-lt"/>
                <a:ea typeface="Roboto" pitchFamily="2" charset="0"/>
                <a:cs typeface="Arial" panose="020B0604020202020204" pitchFamily="34" charset="0"/>
              </a:defRPr>
            </a:lvl1pPr>
            <a:lvl2pPr marL="540091" lvl="1" indent="-264419" defTabSz="1080182" eaLnBrk="1" latinLnBrk="0" hangingPunct="1">
              <a:spcBef>
                <a:spcPts val="945"/>
              </a:spcBef>
              <a:buClr>
                <a:schemeClr val="bg1">
                  <a:lumMod val="50000"/>
                </a:schemeClr>
              </a:buClr>
              <a:buFont typeface="Wingdings" charset="2"/>
              <a:buChar char="§"/>
              <a:defRPr sz="2100">
                <a:solidFill>
                  <a:schemeClr val="tx1">
                    <a:lumMod val="90000"/>
                    <a:lumOff val="10000"/>
                  </a:schemeClr>
                </a:solidFill>
                <a:latin typeface="+mj-lt"/>
                <a:ea typeface="Roboto" pitchFamily="2" charset="0"/>
                <a:cs typeface="Arial" panose="020B0604020202020204" pitchFamily="34" charset="0"/>
              </a:defRPr>
            </a:lvl2pPr>
            <a:lvl3pPr marL="815763" lvl="2" indent="-275672" defTabSz="1080182" eaLnBrk="1" latinLnBrk="0" hangingPunct="1">
              <a:spcBef>
                <a:spcPts val="945"/>
              </a:spcBef>
              <a:buClr>
                <a:schemeClr val="bg1">
                  <a:lumMod val="50000"/>
                </a:schemeClr>
              </a:buClr>
              <a:buFont typeface="Wingdings" panose="05000000000000000000" pitchFamily="2" charset="2"/>
              <a:buChar char="§"/>
              <a:defRPr sz="1900">
                <a:solidFill>
                  <a:schemeClr val="tx1">
                    <a:lumMod val="90000"/>
                    <a:lumOff val="10000"/>
                  </a:schemeClr>
                </a:solidFill>
                <a:latin typeface="+mj-lt"/>
                <a:ea typeface="Roboto" pitchFamily="2" charset="0"/>
                <a:cs typeface="Arial" panose="020B0604020202020204" pitchFamily="34" charset="0"/>
              </a:defRPr>
            </a:lvl3pPr>
            <a:lvl4pPr marL="1080182" lvl="3" indent="-264419" defTabSz="1080182" eaLnBrk="1" latinLnBrk="0" hangingPunct="1">
              <a:spcBef>
                <a:spcPts val="945"/>
              </a:spcBef>
              <a:buClr>
                <a:schemeClr val="bg1">
                  <a:lumMod val="50000"/>
                </a:schemeClr>
              </a:buClr>
              <a:buFont typeface="Wingdings" charset="2"/>
              <a:buChar char="§"/>
              <a:defRPr sz="1600">
                <a:solidFill>
                  <a:schemeClr val="tx1">
                    <a:lumMod val="90000"/>
                    <a:lumOff val="10000"/>
                  </a:schemeClr>
                </a:solidFill>
                <a:latin typeface="+mj-lt"/>
                <a:ea typeface="Roboto" pitchFamily="2" charset="0"/>
                <a:cs typeface="Arial" panose="020B0604020202020204" pitchFamily="34" charset="0"/>
              </a:defRPr>
            </a:lvl4pPr>
            <a:lvl5pPr marL="1355853" lvl="4" indent="-275672" defTabSz="1080182" eaLnBrk="1" latinLnBrk="0" hangingPunct="1">
              <a:spcBef>
                <a:spcPts val="945"/>
              </a:spcBef>
              <a:buClr>
                <a:schemeClr val="bg1">
                  <a:lumMod val="50000"/>
                </a:schemeClr>
              </a:buClr>
              <a:buFont typeface="Wingdings" panose="05000000000000000000" pitchFamily="2" charset="2"/>
              <a:buChar char="§"/>
              <a:defRPr sz="1600">
                <a:solidFill>
                  <a:schemeClr val="tx1">
                    <a:lumMod val="90000"/>
                    <a:lumOff val="10000"/>
                  </a:schemeClr>
                </a:solidFill>
                <a:latin typeface="+mj-lt"/>
                <a:ea typeface="Roboto" pitchFamily="2" charset="0"/>
                <a:cs typeface="Arial" panose="020B0604020202020204" pitchFamily="34" charset="0"/>
              </a:defRPr>
            </a:lvl5pPr>
            <a:lvl6pPr marL="2970499" indent="-270046" defTabSz="1080182">
              <a:spcBef>
                <a:spcPct val="20000"/>
              </a:spcBef>
              <a:buFont typeface="Arial" panose="020B0604020202020204" pitchFamily="34" charset="0"/>
              <a:buChar char="•"/>
              <a:defRPr sz="2400">
                <a:latin typeface="+mn-lt"/>
                <a:cs typeface="+mn-cs"/>
              </a:defRPr>
            </a:lvl6pPr>
            <a:lvl7pPr marL="3510590" indent="-270046" defTabSz="1080182">
              <a:spcBef>
                <a:spcPct val="20000"/>
              </a:spcBef>
              <a:buFont typeface="Arial" panose="020B0604020202020204" pitchFamily="34" charset="0"/>
              <a:buChar char="•"/>
              <a:defRPr sz="2400">
                <a:latin typeface="+mn-lt"/>
                <a:cs typeface="+mn-cs"/>
              </a:defRPr>
            </a:lvl7pPr>
            <a:lvl8pPr marL="4050680" indent="-270046" defTabSz="1080182">
              <a:spcBef>
                <a:spcPct val="20000"/>
              </a:spcBef>
              <a:buFont typeface="Arial" panose="020B0604020202020204" pitchFamily="34" charset="0"/>
              <a:buChar char="•"/>
              <a:defRPr sz="2400">
                <a:latin typeface="+mn-lt"/>
                <a:cs typeface="+mn-cs"/>
              </a:defRPr>
            </a:lvl8pPr>
            <a:lvl9pPr marL="4590771" indent="-270046" defTabSz="1080182">
              <a:spcBef>
                <a:spcPct val="20000"/>
              </a:spcBef>
              <a:buFont typeface="Arial" panose="020B0604020202020204" pitchFamily="34" charset="0"/>
              <a:buChar char="•"/>
              <a:defRPr sz="2400">
                <a:latin typeface="+mn-lt"/>
                <a:cs typeface="+mn-cs"/>
              </a:defRPr>
            </a:lvl9pPr>
          </a:lstStyle>
          <a:p>
            <a:pPr marL="0" indent="0">
              <a:buClr>
                <a:srgbClr val="FFFFFF">
                  <a:lumMod val="50000"/>
                </a:srgbClr>
              </a:buClr>
              <a:buNone/>
              <a:defRPr/>
            </a:pPr>
            <a:r>
              <a:rPr lang="en-US" sz="1800" dirty="0">
                <a:solidFill>
                  <a:schemeClr val="tx1"/>
                </a:solidFill>
                <a:latin typeface="Roboto Light" panose="02000000000000000000" pitchFamily="2" charset="0"/>
                <a:ea typeface="Roboto Light" panose="02000000000000000000" pitchFamily="2" charset="0"/>
                <a:cs typeface="Roboto Light" panose="02000000000000000000" pitchFamily="2" charset="0"/>
              </a:rPr>
              <a:t>Failure to maximize the potential of healthcare services and technology available.</a:t>
            </a:r>
          </a:p>
        </p:txBody>
      </p:sp>
      <p:sp>
        <p:nvSpPr>
          <p:cNvPr id="10" name="Rectangle 9">
            <a:extLst>
              <a:ext uri="{FF2B5EF4-FFF2-40B4-BE49-F238E27FC236}">
                <a16:creationId xmlns:a16="http://schemas.microsoft.com/office/drawing/2014/main" id="{4C127096-7FCE-FD43-B2B8-31F18E572CB1}"/>
              </a:ext>
            </a:extLst>
          </p:cNvPr>
          <p:cNvSpPr/>
          <p:nvPr/>
        </p:nvSpPr>
        <p:spPr>
          <a:xfrm>
            <a:off x="1554192" y="5102697"/>
            <a:ext cx="2743200" cy="577320"/>
          </a:xfrm>
          <a:prstGeom prst="rect">
            <a:avLst/>
          </a:prstGeom>
          <a:no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
                <a:srgbClr val="FFFFFF"/>
              </a:buClr>
              <a:defRPr/>
            </a:pPr>
            <a:r>
              <a:rPr lang="en-US" b="1" dirty="0">
                <a:solidFill>
                  <a:srgbClr val="05A1DE"/>
                </a:solidFill>
                <a:latin typeface="Roboto" panose="02000000000000000000" pitchFamily="2" charset="0"/>
                <a:ea typeface="Roboto" panose="02000000000000000000" pitchFamily="2" charset="0"/>
                <a:cs typeface="Roboto" panose="02000000000000000000" pitchFamily="2" charset="0"/>
              </a:rPr>
              <a:t>UNDERUTILIZATION OF AVAILABLE SOLUTIONS</a:t>
            </a:r>
          </a:p>
        </p:txBody>
      </p:sp>
      <p:pic>
        <p:nvPicPr>
          <p:cNvPr id="11" name="Picture 10"/>
          <p:cNvPicPr>
            <a:picLocks noChangeAspect="1"/>
          </p:cNvPicPr>
          <p:nvPr/>
        </p:nvPicPr>
        <p:blipFill>
          <a:blip r:embed="rId3"/>
          <a:stretch>
            <a:fillRect/>
          </a:stretch>
        </p:blipFill>
        <p:spPr>
          <a:xfrm>
            <a:off x="4990113" y="5270017"/>
            <a:ext cx="216794" cy="242680"/>
          </a:xfrm>
          <a:prstGeom prst="rect">
            <a:avLst/>
          </a:prstGeom>
        </p:spPr>
      </p:pic>
      <p:sp>
        <p:nvSpPr>
          <p:cNvPr id="13" name="Oval 12">
            <a:extLst>
              <a:ext uri="{FF2B5EF4-FFF2-40B4-BE49-F238E27FC236}">
                <a16:creationId xmlns:a16="http://schemas.microsoft.com/office/drawing/2014/main" id="{91E5387D-EF28-BD4F-903B-1B5E60FEE564}"/>
              </a:ext>
            </a:extLst>
          </p:cNvPr>
          <p:cNvSpPr/>
          <p:nvPr/>
        </p:nvSpPr>
        <p:spPr>
          <a:xfrm>
            <a:off x="806052" y="5071844"/>
            <a:ext cx="639026" cy="639026"/>
          </a:xfrm>
          <a:prstGeom prst="ellipse">
            <a:avLst/>
          </a:prstGeom>
          <a:noFill/>
          <a:ln w="317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0E732EF1-A7FB-2441-90DC-1A7392C843CC}"/>
              </a:ext>
            </a:extLst>
          </p:cNvPr>
          <p:cNvSpPr/>
          <p:nvPr/>
        </p:nvSpPr>
        <p:spPr>
          <a:xfrm>
            <a:off x="759805" y="5025597"/>
            <a:ext cx="731520" cy="731520"/>
          </a:xfrm>
          <a:prstGeom prst="ellipse">
            <a:avLst/>
          </a:prstGeom>
          <a:noFill/>
          <a:ln w="1270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2B535B56-0DE2-5A44-AF0F-1ED3ED65647E}"/>
              </a:ext>
            </a:extLst>
          </p:cNvPr>
          <p:cNvSpPr/>
          <p:nvPr/>
        </p:nvSpPr>
        <p:spPr>
          <a:xfrm>
            <a:off x="1554191" y="4005470"/>
            <a:ext cx="2743200" cy="577320"/>
          </a:xfrm>
          <a:prstGeom prst="rect">
            <a:avLst/>
          </a:prstGeom>
          <a:no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
                <a:srgbClr val="FFFFFF"/>
              </a:buClr>
              <a:defRPr/>
            </a:pPr>
            <a:r>
              <a:rPr lang="en-US" b="1" dirty="0">
                <a:solidFill>
                  <a:srgbClr val="05A1DE"/>
                </a:solidFill>
                <a:latin typeface="Roboto" panose="02000000000000000000" pitchFamily="2" charset="0"/>
                <a:ea typeface="Roboto" panose="02000000000000000000" pitchFamily="2" charset="0"/>
                <a:cs typeface="Roboto" panose="02000000000000000000" pitchFamily="2" charset="0"/>
              </a:rPr>
              <a:t>MEMBER FRUSTRATION</a:t>
            </a:r>
          </a:p>
        </p:txBody>
      </p:sp>
      <p:sp>
        <p:nvSpPr>
          <p:cNvPr id="16" name="TextBox 15">
            <a:extLst>
              <a:ext uri="{FF2B5EF4-FFF2-40B4-BE49-F238E27FC236}">
                <a16:creationId xmlns:a16="http://schemas.microsoft.com/office/drawing/2014/main" id="{CCE9D865-DC28-A24C-9433-F9E40B58F6CC}"/>
              </a:ext>
            </a:extLst>
          </p:cNvPr>
          <p:cNvSpPr txBox="1">
            <a:spLocks/>
          </p:cNvSpPr>
          <p:nvPr/>
        </p:nvSpPr>
        <p:spPr>
          <a:xfrm>
            <a:off x="5730742" y="4017131"/>
            <a:ext cx="5889827" cy="553998"/>
          </a:xfrm>
          <a:prstGeom prst="rect">
            <a:avLst/>
          </a:prstGeom>
        </p:spPr>
        <p:txBody>
          <a:bodyPr vert="horz" wrap="square" lIns="0" tIns="0" rIns="0" bIns="0" rtlCol="0" anchor="t" anchorCtr="0">
            <a:spAutoFit/>
          </a:bodyPr>
          <a:lstStyle>
            <a:lvl1pPr marL="275672" lvl="0" indent="-275672" defTabSz="1080182" eaLnBrk="1" latinLnBrk="0" hangingPunct="1">
              <a:spcBef>
                <a:spcPts val="945"/>
              </a:spcBef>
              <a:buClr>
                <a:schemeClr val="bg1">
                  <a:lumMod val="50000"/>
                </a:schemeClr>
              </a:buClr>
              <a:buFont typeface="Wingdings" panose="05000000000000000000" pitchFamily="2" charset="2"/>
              <a:buChar char="§"/>
              <a:defRPr sz="2400">
                <a:solidFill>
                  <a:schemeClr val="tx1">
                    <a:lumMod val="90000"/>
                    <a:lumOff val="10000"/>
                  </a:schemeClr>
                </a:solidFill>
                <a:latin typeface="+mj-lt"/>
                <a:ea typeface="Roboto" pitchFamily="2" charset="0"/>
                <a:cs typeface="Arial" panose="020B0604020202020204" pitchFamily="34" charset="0"/>
              </a:defRPr>
            </a:lvl1pPr>
            <a:lvl2pPr marL="540091" lvl="1" indent="-264419" defTabSz="1080182" eaLnBrk="1" latinLnBrk="0" hangingPunct="1">
              <a:spcBef>
                <a:spcPts val="945"/>
              </a:spcBef>
              <a:buClr>
                <a:schemeClr val="bg1">
                  <a:lumMod val="50000"/>
                </a:schemeClr>
              </a:buClr>
              <a:buFont typeface="Wingdings" charset="2"/>
              <a:buChar char="§"/>
              <a:defRPr sz="2100">
                <a:solidFill>
                  <a:schemeClr val="tx1">
                    <a:lumMod val="90000"/>
                    <a:lumOff val="10000"/>
                  </a:schemeClr>
                </a:solidFill>
                <a:latin typeface="+mj-lt"/>
                <a:ea typeface="Roboto" pitchFamily="2" charset="0"/>
                <a:cs typeface="Arial" panose="020B0604020202020204" pitchFamily="34" charset="0"/>
              </a:defRPr>
            </a:lvl2pPr>
            <a:lvl3pPr marL="815763" lvl="2" indent="-275672" defTabSz="1080182" eaLnBrk="1" latinLnBrk="0" hangingPunct="1">
              <a:spcBef>
                <a:spcPts val="945"/>
              </a:spcBef>
              <a:buClr>
                <a:schemeClr val="bg1">
                  <a:lumMod val="50000"/>
                </a:schemeClr>
              </a:buClr>
              <a:buFont typeface="Wingdings" panose="05000000000000000000" pitchFamily="2" charset="2"/>
              <a:buChar char="§"/>
              <a:defRPr sz="1900">
                <a:solidFill>
                  <a:schemeClr val="tx1">
                    <a:lumMod val="90000"/>
                    <a:lumOff val="10000"/>
                  </a:schemeClr>
                </a:solidFill>
                <a:latin typeface="+mj-lt"/>
                <a:ea typeface="Roboto" pitchFamily="2" charset="0"/>
                <a:cs typeface="Arial" panose="020B0604020202020204" pitchFamily="34" charset="0"/>
              </a:defRPr>
            </a:lvl3pPr>
            <a:lvl4pPr marL="1080182" lvl="3" indent="-264419" defTabSz="1080182" eaLnBrk="1" latinLnBrk="0" hangingPunct="1">
              <a:spcBef>
                <a:spcPts val="945"/>
              </a:spcBef>
              <a:buClr>
                <a:schemeClr val="bg1">
                  <a:lumMod val="50000"/>
                </a:schemeClr>
              </a:buClr>
              <a:buFont typeface="Wingdings" charset="2"/>
              <a:buChar char="§"/>
              <a:defRPr sz="1600">
                <a:solidFill>
                  <a:schemeClr val="tx1">
                    <a:lumMod val="90000"/>
                    <a:lumOff val="10000"/>
                  </a:schemeClr>
                </a:solidFill>
                <a:latin typeface="+mj-lt"/>
                <a:ea typeface="Roboto" pitchFamily="2" charset="0"/>
                <a:cs typeface="Arial" panose="020B0604020202020204" pitchFamily="34" charset="0"/>
              </a:defRPr>
            </a:lvl4pPr>
            <a:lvl5pPr marL="1355853" lvl="4" indent="-275672" defTabSz="1080182" eaLnBrk="1" latinLnBrk="0" hangingPunct="1">
              <a:spcBef>
                <a:spcPts val="945"/>
              </a:spcBef>
              <a:buClr>
                <a:schemeClr val="bg1">
                  <a:lumMod val="50000"/>
                </a:schemeClr>
              </a:buClr>
              <a:buFont typeface="Wingdings" panose="05000000000000000000" pitchFamily="2" charset="2"/>
              <a:buChar char="§"/>
              <a:defRPr sz="1600">
                <a:solidFill>
                  <a:schemeClr val="tx1">
                    <a:lumMod val="90000"/>
                    <a:lumOff val="10000"/>
                  </a:schemeClr>
                </a:solidFill>
                <a:latin typeface="+mj-lt"/>
                <a:ea typeface="Roboto" pitchFamily="2" charset="0"/>
                <a:cs typeface="Arial" panose="020B0604020202020204" pitchFamily="34" charset="0"/>
              </a:defRPr>
            </a:lvl5pPr>
            <a:lvl6pPr marL="2970499" indent="-270046" defTabSz="1080182">
              <a:spcBef>
                <a:spcPct val="20000"/>
              </a:spcBef>
              <a:buFont typeface="Arial" panose="020B0604020202020204" pitchFamily="34" charset="0"/>
              <a:buChar char="•"/>
              <a:defRPr sz="2400">
                <a:latin typeface="+mn-lt"/>
                <a:cs typeface="+mn-cs"/>
              </a:defRPr>
            </a:lvl6pPr>
            <a:lvl7pPr marL="3510590" indent="-270046" defTabSz="1080182">
              <a:spcBef>
                <a:spcPct val="20000"/>
              </a:spcBef>
              <a:buFont typeface="Arial" panose="020B0604020202020204" pitchFamily="34" charset="0"/>
              <a:buChar char="•"/>
              <a:defRPr sz="2400">
                <a:latin typeface="+mn-lt"/>
                <a:cs typeface="+mn-cs"/>
              </a:defRPr>
            </a:lvl7pPr>
            <a:lvl8pPr marL="4050680" indent="-270046" defTabSz="1080182">
              <a:spcBef>
                <a:spcPct val="20000"/>
              </a:spcBef>
              <a:buFont typeface="Arial" panose="020B0604020202020204" pitchFamily="34" charset="0"/>
              <a:buChar char="•"/>
              <a:defRPr sz="2400">
                <a:latin typeface="+mn-lt"/>
                <a:cs typeface="+mn-cs"/>
              </a:defRPr>
            </a:lvl8pPr>
            <a:lvl9pPr marL="4590771" indent="-270046" defTabSz="1080182">
              <a:spcBef>
                <a:spcPct val="20000"/>
              </a:spcBef>
              <a:buFont typeface="Arial" panose="020B0604020202020204" pitchFamily="34" charset="0"/>
              <a:buChar char="•"/>
              <a:defRPr sz="2400">
                <a:latin typeface="+mn-lt"/>
                <a:cs typeface="+mn-cs"/>
              </a:defRPr>
            </a:lvl9pPr>
          </a:lstStyle>
          <a:p>
            <a:pPr marL="0" indent="0">
              <a:buClr>
                <a:srgbClr val="770F0F"/>
              </a:buClr>
              <a:buNone/>
              <a:defRPr/>
            </a:pPr>
            <a:r>
              <a:rPr lang="en-US" sz="1800" dirty="0">
                <a:solidFill>
                  <a:schemeClr val="tx1"/>
                </a:solidFill>
                <a:latin typeface="Roboto Light" pitchFamily="2" charset="0"/>
                <a:ea typeface="Roboto Light" pitchFamily="2" charset="0"/>
              </a:rPr>
              <a:t>Poor experiences result in members abandoning tools and programs.</a:t>
            </a:r>
          </a:p>
        </p:txBody>
      </p:sp>
      <p:pic>
        <p:nvPicPr>
          <p:cNvPr id="17" name="Picture 16"/>
          <p:cNvPicPr>
            <a:picLocks noChangeAspect="1"/>
          </p:cNvPicPr>
          <p:nvPr/>
        </p:nvPicPr>
        <p:blipFill>
          <a:blip r:embed="rId3"/>
          <a:stretch>
            <a:fillRect/>
          </a:stretch>
        </p:blipFill>
        <p:spPr>
          <a:xfrm>
            <a:off x="4990112" y="4172790"/>
            <a:ext cx="216794" cy="242680"/>
          </a:xfrm>
          <a:prstGeom prst="rect">
            <a:avLst/>
          </a:prstGeom>
        </p:spPr>
      </p:pic>
      <p:sp>
        <p:nvSpPr>
          <p:cNvPr id="19" name="Oval 18">
            <a:extLst>
              <a:ext uri="{FF2B5EF4-FFF2-40B4-BE49-F238E27FC236}">
                <a16:creationId xmlns:a16="http://schemas.microsoft.com/office/drawing/2014/main" id="{AE2B5155-A2C7-7043-9C6D-C038775C3242}"/>
              </a:ext>
            </a:extLst>
          </p:cNvPr>
          <p:cNvSpPr/>
          <p:nvPr/>
        </p:nvSpPr>
        <p:spPr>
          <a:xfrm>
            <a:off x="806052" y="3972412"/>
            <a:ext cx="639026" cy="639026"/>
          </a:xfrm>
          <a:prstGeom prst="ellipse">
            <a:avLst/>
          </a:prstGeom>
          <a:noFill/>
          <a:ln w="317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6D4DDBD6-6D55-0B40-A510-11E45CE645EF}"/>
              </a:ext>
            </a:extLst>
          </p:cNvPr>
          <p:cNvSpPr/>
          <p:nvPr/>
        </p:nvSpPr>
        <p:spPr>
          <a:xfrm>
            <a:off x="759805" y="3926165"/>
            <a:ext cx="731520" cy="731520"/>
          </a:xfrm>
          <a:prstGeom prst="ellipse">
            <a:avLst/>
          </a:prstGeom>
          <a:noFill/>
          <a:ln w="1270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AE05705A-76E8-4FD9-9C57-026FFFF13B64}"/>
              </a:ext>
            </a:extLst>
          </p:cNvPr>
          <p:cNvSpPr txBox="1">
            <a:spLocks/>
          </p:cNvSpPr>
          <p:nvPr/>
        </p:nvSpPr>
        <p:spPr>
          <a:xfrm>
            <a:off x="5730742" y="3053170"/>
            <a:ext cx="5889827" cy="276999"/>
          </a:xfrm>
          <a:prstGeom prst="rect">
            <a:avLst/>
          </a:prstGeom>
        </p:spPr>
        <p:txBody>
          <a:bodyPr vert="horz" wrap="square" lIns="0" tIns="0" rIns="0" bIns="0" rtlCol="0" anchor="t" anchorCtr="0">
            <a:spAutoFit/>
          </a:bodyPr>
          <a:lstStyle>
            <a:lvl1pPr marL="275672" lvl="0" indent="-275672" defTabSz="1080182" eaLnBrk="1" latinLnBrk="0" hangingPunct="1">
              <a:spcBef>
                <a:spcPts val="945"/>
              </a:spcBef>
              <a:buClr>
                <a:schemeClr val="bg1">
                  <a:lumMod val="50000"/>
                </a:schemeClr>
              </a:buClr>
              <a:buFont typeface="Wingdings" panose="05000000000000000000" pitchFamily="2" charset="2"/>
              <a:buChar char="§"/>
              <a:defRPr sz="2400">
                <a:solidFill>
                  <a:schemeClr val="tx1">
                    <a:lumMod val="90000"/>
                    <a:lumOff val="10000"/>
                  </a:schemeClr>
                </a:solidFill>
                <a:latin typeface="+mj-lt"/>
                <a:ea typeface="Roboto" pitchFamily="2" charset="0"/>
                <a:cs typeface="Arial" panose="020B0604020202020204" pitchFamily="34" charset="0"/>
              </a:defRPr>
            </a:lvl1pPr>
            <a:lvl2pPr marL="540091" lvl="1" indent="-264419" defTabSz="1080182" eaLnBrk="1" latinLnBrk="0" hangingPunct="1">
              <a:spcBef>
                <a:spcPts val="945"/>
              </a:spcBef>
              <a:buClr>
                <a:schemeClr val="bg1">
                  <a:lumMod val="50000"/>
                </a:schemeClr>
              </a:buClr>
              <a:buFont typeface="Wingdings" charset="2"/>
              <a:buChar char="§"/>
              <a:defRPr sz="2100">
                <a:solidFill>
                  <a:schemeClr val="tx1">
                    <a:lumMod val="90000"/>
                    <a:lumOff val="10000"/>
                  </a:schemeClr>
                </a:solidFill>
                <a:latin typeface="+mj-lt"/>
                <a:ea typeface="Roboto" pitchFamily="2" charset="0"/>
                <a:cs typeface="Arial" panose="020B0604020202020204" pitchFamily="34" charset="0"/>
              </a:defRPr>
            </a:lvl2pPr>
            <a:lvl3pPr marL="815763" lvl="2" indent="-275672" defTabSz="1080182" eaLnBrk="1" latinLnBrk="0" hangingPunct="1">
              <a:spcBef>
                <a:spcPts val="945"/>
              </a:spcBef>
              <a:buClr>
                <a:schemeClr val="bg1">
                  <a:lumMod val="50000"/>
                </a:schemeClr>
              </a:buClr>
              <a:buFont typeface="Wingdings" panose="05000000000000000000" pitchFamily="2" charset="2"/>
              <a:buChar char="§"/>
              <a:defRPr sz="1900">
                <a:solidFill>
                  <a:schemeClr val="tx1">
                    <a:lumMod val="90000"/>
                    <a:lumOff val="10000"/>
                  </a:schemeClr>
                </a:solidFill>
                <a:latin typeface="+mj-lt"/>
                <a:ea typeface="Roboto" pitchFamily="2" charset="0"/>
                <a:cs typeface="Arial" panose="020B0604020202020204" pitchFamily="34" charset="0"/>
              </a:defRPr>
            </a:lvl3pPr>
            <a:lvl4pPr marL="1080182" lvl="3" indent="-264419" defTabSz="1080182" eaLnBrk="1" latinLnBrk="0" hangingPunct="1">
              <a:spcBef>
                <a:spcPts val="945"/>
              </a:spcBef>
              <a:buClr>
                <a:schemeClr val="bg1">
                  <a:lumMod val="50000"/>
                </a:schemeClr>
              </a:buClr>
              <a:buFont typeface="Wingdings" charset="2"/>
              <a:buChar char="§"/>
              <a:defRPr sz="1600">
                <a:solidFill>
                  <a:schemeClr val="tx1">
                    <a:lumMod val="90000"/>
                    <a:lumOff val="10000"/>
                  </a:schemeClr>
                </a:solidFill>
                <a:latin typeface="+mj-lt"/>
                <a:ea typeface="Roboto" pitchFamily="2" charset="0"/>
                <a:cs typeface="Arial" panose="020B0604020202020204" pitchFamily="34" charset="0"/>
              </a:defRPr>
            </a:lvl4pPr>
            <a:lvl5pPr marL="1355853" lvl="4" indent="-275672" defTabSz="1080182" eaLnBrk="1" latinLnBrk="0" hangingPunct="1">
              <a:spcBef>
                <a:spcPts val="945"/>
              </a:spcBef>
              <a:buClr>
                <a:schemeClr val="bg1">
                  <a:lumMod val="50000"/>
                </a:schemeClr>
              </a:buClr>
              <a:buFont typeface="Wingdings" panose="05000000000000000000" pitchFamily="2" charset="2"/>
              <a:buChar char="§"/>
              <a:defRPr sz="1600">
                <a:solidFill>
                  <a:schemeClr val="tx1">
                    <a:lumMod val="90000"/>
                    <a:lumOff val="10000"/>
                  </a:schemeClr>
                </a:solidFill>
                <a:latin typeface="+mj-lt"/>
                <a:ea typeface="Roboto" pitchFamily="2" charset="0"/>
                <a:cs typeface="Arial" panose="020B0604020202020204" pitchFamily="34" charset="0"/>
              </a:defRPr>
            </a:lvl5pPr>
            <a:lvl6pPr marL="2970499" indent="-270046" defTabSz="1080182">
              <a:spcBef>
                <a:spcPct val="20000"/>
              </a:spcBef>
              <a:buFont typeface="Arial" panose="020B0604020202020204" pitchFamily="34" charset="0"/>
              <a:buChar char="•"/>
              <a:defRPr sz="2400">
                <a:latin typeface="+mn-lt"/>
                <a:cs typeface="+mn-cs"/>
              </a:defRPr>
            </a:lvl6pPr>
            <a:lvl7pPr marL="3510590" indent="-270046" defTabSz="1080182">
              <a:spcBef>
                <a:spcPct val="20000"/>
              </a:spcBef>
              <a:buFont typeface="Arial" panose="020B0604020202020204" pitchFamily="34" charset="0"/>
              <a:buChar char="•"/>
              <a:defRPr sz="2400">
                <a:latin typeface="+mn-lt"/>
                <a:cs typeface="+mn-cs"/>
              </a:defRPr>
            </a:lvl7pPr>
            <a:lvl8pPr marL="4050680" indent="-270046" defTabSz="1080182">
              <a:spcBef>
                <a:spcPct val="20000"/>
              </a:spcBef>
              <a:buFont typeface="Arial" panose="020B0604020202020204" pitchFamily="34" charset="0"/>
              <a:buChar char="•"/>
              <a:defRPr sz="2400">
                <a:latin typeface="+mn-lt"/>
                <a:cs typeface="+mn-cs"/>
              </a:defRPr>
            </a:lvl8pPr>
            <a:lvl9pPr marL="4590771" indent="-270046" defTabSz="1080182">
              <a:spcBef>
                <a:spcPct val="20000"/>
              </a:spcBef>
              <a:buFont typeface="Arial" panose="020B0604020202020204" pitchFamily="34" charset="0"/>
              <a:buChar char="•"/>
              <a:defRPr sz="2400">
                <a:latin typeface="+mn-lt"/>
                <a:cs typeface="+mn-cs"/>
              </a:defRPr>
            </a:lvl9pPr>
          </a:lstStyle>
          <a:p>
            <a:pPr marL="0" indent="0">
              <a:buClr>
                <a:srgbClr val="FFFFFF">
                  <a:lumMod val="50000"/>
                </a:srgbClr>
              </a:buClr>
              <a:buNone/>
              <a:defRPr/>
            </a:pPr>
            <a:r>
              <a:rPr lang="en-US" sz="1800" dirty="0">
                <a:solidFill>
                  <a:schemeClr val="tx1"/>
                </a:solidFill>
                <a:latin typeface="Roboto Light" pitchFamily="2" charset="0"/>
                <a:ea typeface="Roboto Light" pitchFamily="2" charset="0"/>
              </a:rPr>
              <a:t>Inefficiencies and duplicated services due to confusion.</a:t>
            </a:r>
          </a:p>
        </p:txBody>
      </p:sp>
      <p:sp>
        <p:nvSpPr>
          <p:cNvPr id="22" name="Rectangle 21">
            <a:extLst>
              <a:ext uri="{FF2B5EF4-FFF2-40B4-BE49-F238E27FC236}">
                <a16:creationId xmlns:a16="http://schemas.microsoft.com/office/drawing/2014/main" id="{86747EBF-B4FF-7546-A1BC-DC99E6F664DA}"/>
              </a:ext>
            </a:extLst>
          </p:cNvPr>
          <p:cNvSpPr/>
          <p:nvPr/>
        </p:nvSpPr>
        <p:spPr>
          <a:xfrm>
            <a:off x="1554191" y="2908339"/>
            <a:ext cx="2743200" cy="577320"/>
          </a:xfrm>
          <a:prstGeom prst="rect">
            <a:avLst/>
          </a:prstGeom>
          <a:no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
                <a:srgbClr val="FFFFFF"/>
              </a:buClr>
              <a:defRPr/>
            </a:pPr>
            <a:r>
              <a:rPr lang="en-US" b="1" dirty="0">
                <a:solidFill>
                  <a:srgbClr val="05A1DE"/>
                </a:solidFill>
                <a:latin typeface="Roboto" panose="02000000000000000000" pitchFamily="2" charset="0"/>
                <a:ea typeface="Roboto" panose="02000000000000000000" pitchFamily="2" charset="0"/>
                <a:cs typeface="Roboto" panose="02000000000000000000" pitchFamily="2" charset="0"/>
              </a:rPr>
              <a:t>INCREASED HEALTHCARE COSTS</a:t>
            </a:r>
          </a:p>
        </p:txBody>
      </p:sp>
      <p:pic>
        <p:nvPicPr>
          <p:cNvPr id="23" name="Picture 22"/>
          <p:cNvPicPr>
            <a:picLocks noChangeAspect="1"/>
          </p:cNvPicPr>
          <p:nvPr/>
        </p:nvPicPr>
        <p:blipFill>
          <a:blip r:embed="rId3"/>
          <a:stretch>
            <a:fillRect/>
          </a:stretch>
        </p:blipFill>
        <p:spPr>
          <a:xfrm>
            <a:off x="4990112" y="3075659"/>
            <a:ext cx="216794" cy="242680"/>
          </a:xfrm>
          <a:prstGeom prst="rect">
            <a:avLst/>
          </a:prstGeom>
        </p:spPr>
      </p:pic>
      <p:sp>
        <p:nvSpPr>
          <p:cNvPr id="25" name="Oval 24">
            <a:extLst>
              <a:ext uri="{FF2B5EF4-FFF2-40B4-BE49-F238E27FC236}">
                <a16:creationId xmlns:a16="http://schemas.microsoft.com/office/drawing/2014/main" id="{F24D2D94-D358-5340-AA9B-23D76DC5F7E3}"/>
              </a:ext>
            </a:extLst>
          </p:cNvPr>
          <p:cNvSpPr/>
          <p:nvPr/>
        </p:nvSpPr>
        <p:spPr>
          <a:xfrm>
            <a:off x="806052" y="2872982"/>
            <a:ext cx="639026" cy="639026"/>
          </a:xfrm>
          <a:prstGeom prst="ellipse">
            <a:avLst/>
          </a:prstGeom>
          <a:noFill/>
          <a:ln w="317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3CED532A-EDAB-774D-87BA-07E3B4116D10}"/>
              </a:ext>
            </a:extLst>
          </p:cNvPr>
          <p:cNvSpPr/>
          <p:nvPr/>
        </p:nvSpPr>
        <p:spPr>
          <a:xfrm>
            <a:off x="759805" y="2826735"/>
            <a:ext cx="731520" cy="731520"/>
          </a:xfrm>
          <a:prstGeom prst="ellipse">
            <a:avLst/>
          </a:prstGeom>
          <a:noFill/>
          <a:ln w="1270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27EE2B43-8A17-426D-8BFB-4C2131477031}"/>
              </a:ext>
            </a:extLst>
          </p:cNvPr>
          <p:cNvSpPr txBox="1">
            <a:spLocks/>
          </p:cNvSpPr>
          <p:nvPr/>
        </p:nvSpPr>
        <p:spPr>
          <a:xfrm>
            <a:off x="5730743" y="1815317"/>
            <a:ext cx="5892882" cy="553998"/>
          </a:xfrm>
          <a:prstGeom prst="rect">
            <a:avLst/>
          </a:prstGeom>
        </p:spPr>
        <p:txBody>
          <a:bodyPr vert="horz" wrap="square" lIns="0" tIns="0" rIns="0" bIns="0" rtlCol="0" anchor="t" anchorCtr="0">
            <a:spAutoFit/>
          </a:bodyPr>
          <a:lstStyle>
            <a:lvl1pPr marL="275672" lvl="0" indent="-275672" defTabSz="1080182" eaLnBrk="1" latinLnBrk="0" hangingPunct="1">
              <a:spcBef>
                <a:spcPts val="945"/>
              </a:spcBef>
              <a:buClr>
                <a:schemeClr val="bg1">
                  <a:lumMod val="50000"/>
                </a:schemeClr>
              </a:buClr>
              <a:buFont typeface="Wingdings" panose="05000000000000000000" pitchFamily="2" charset="2"/>
              <a:buChar char="§"/>
              <a:defRPr sz="2400">
                <a:solidFill>
                  <a:schemeClr val="tx1">
                    <a:lumMod val="90000"/>
                    <a:lumOff val="10000"/>
                  </a:schemeClr>
                </a:solidFill>
                <a:latin typeface="+mj-lt"/>
                <a:ea typeface="Roboto" pitchFamily="2" charset="0"/>
                <a:cs typeface="Arial" panose="020B0604020202020204" pitchFamily="34" charset="0"/>
              </a:defRPr>
            </a:lvl1pPr>
            <a:lvl2pPr marL="540091" lvl="1" indent="-264419" defTabSz="1080182" eaLnBrk="1" latinLnBrk="0" hangingPunct="1">
              <a:spcBef>
                <a:spcPts val="945"/>
              </a:spcBef>
              <a:buClr>
                <a:schemeClr val="bg1">
                  <a:lumMod val="50000"/>
                </a:schemeClr>
              </a:buClr>
              <a:buFont typeface="Wingdings" charset="2"/>
              <a:buChar char="§"/>
              <a:defRPr sz="2100">
                <a:solidFill>
                  <a:schemeClr val="tx1">
                    <a:lumMod val="90000"/>
                    <a:lumOff val="10000"/>
                  </a:schemeClr>
                </a:solidFill>
                <a:latin typeface="+mj-lt"/>
                <a:ea typeface="Roboto" pitchFamily="2" charset="0"/>
                <a:cs typeface="Arial" panose="020B0604020202020204" pitchFamily="34" charset="0"/>
              </a:defRPr>
            </a:lvl2pPr>
            <a:lvl3pPr marL="815763" lvl="2" indent="-275672" defTabSz="1080182" eaLnBrk="1" latinLnBrk="0" hangingPunct="1">
              <a:spcBef>
                <a:spcPts val="945"/>
              </a:spcBef>
              <a:buClr>
                <a:schemeClr val="bg1">
                  <a:lumMod val="50000"/>
                </a:schemeClr>
              </a:buClr>
              <a:buFont typeface="Wingdings" panose="05000000000000000000" pitchFamily="2" charset="2"/>
              <a:buChar char="§"/>
              <a:defRPr sz="1900">
                <a:solidFill>
                  <a:schemeClr val="tx1">
                    <a:lumMod val="90000"/>
                    <a:lumOff val="10000"/>
                  </a:schemeClr>
                </a:solidFill>
                <a:latin typeface="+mj-lt"/>
                <a:ea typeface="Roboto" pitchFamily="2" charset="0"/>
                <a:cs typeface="Arial" panose="020B0604020202020204" pitchFamily="34" charset="0"/>
              </a:defRPr>
            </a:lvl3pPr>
            <a:lvl4pPr marL="1080182" lvl="3" indent="-264419" defTabSz="1080182" eaLnBrk="1" latinLnBrk="0" hangingPunct="1">
              <a:spcBef>
                <a:spcPts val="945"/>
              </a:spcBef>
              <a:buClr>
                <a:schemeClr val="bg1">
                  <a:lumMod val="50000"/>
                </a:schemeClr>
              </a:buClr>
              <a:buFont typeface="Wingdings" charset="2"/>
              <a:buChar char="§"/>
              <a:defRPr sz="1600">
                <a:solidFill>
                  <a:schemeClr val="tx1">
                    <a:lumMod val="90000"/>
                    <a:lumOff val="10000"/>
                  </a:schemeClr>
                </a:solidFill>
                <a:latin typeface="+mj-lt"/>
                <a:ea typeface="Roboto" pitchFamily="2" charset="0"/>
                <a:cs typeface="Arial" panose="020B0604020202020204" pitchFamily="34" charset="0"/>
              </a:defRPr>
            </a:lvl4pPr>
            <a:lvl5pPr marL="1355853" lvl="4" indent="-275672" defTabSz="1080182" eaLnBrk="1" latinLnBrk="0" hangingPunct="1">
              <a:spcBef>
                <a:spcPts val="945"/>
              </a:spcBef>
              <a:buClr>
                <a:schemeClr val="bg1">
                  <a:lumMod val="50000"/>
                </a:schemeClr>
              </a:buClr>
              <a:buFont typeface="Wingdings" panose="05000000000000000000" pitchFamily="2" charset="2"/>
              <a:buChar char="§"/>
              <a:defRPr sz="1600">
                <a:solidFill>
                  <a:schemeClr val="tx1">
                    <a:lumMod val="90000"/>
                    <a:lumOff val="10000"/>
                  </a:schemeClr>
                </a:solidFill>
                <a:latin typeface="+mj-lt"/>
                <a:ea typeface="Roboto" pitchFamily="2" charset="0"/>
                <a:cs typeface="Arial" panose="020B0604020202020204" pitchFamily="34" charset="0"/>
              </a:defRPr>
            </a:lvl5pPr>
            <a:lvl6pPr marL="2970499" indent="-270046" defTabSz="1080182">
              <a:spcBef>
                <a:spcPct val="20000"/>
              </a:spcBef>
              <a:buFont typeface="Arial" panose="020B0604020202020204" pitchFamily="34" charset="0"/>
              <a:buChar char="•"/>
              <a:defRPr sz="2400">
                <a:latin typeface="+mn-lt"/>
                <a:cs typeface="+mn-cs"/>
              </a:defRPr>
            </a:lvl6pPr>
            <a:lvl7pPr marL="3510590" indent="-270046" defTabSz="1080182">
              <a:spcBef>
                <a:spcPct val="20000"/>
              </a:spcBef>
              <a:buFont typeface="Arial" panose="020B0604020202020204" pitchFamily="34" charset="0"/>
              <a:buChar char="•"/>
              <a:defRPr sz="2400">
                <a:latin typeface="+mn-lt"/>
                <a:cs typeface="+mn-cs"/>
              </a:defRPr>
            </a:lvl7pPr>
            <a:lvl8pPr marL="4050680" indent="-270046" defTabSz="1080182">
              <a:spcBef>
                <a:spcPct val="20000"/>
              </a:spcBef>
              <a:buFont typeface="Arial" panose="020B0604020202020204" pitchFamily="34" charset="0"/>
              <a:buChar char="•"/>
              <a:defRPr sz="2400">
                <a:latin typeface="+mn-lt"/>
                <a:cs typeface="+mn-cs"/>
              </a:defRPr>
            </a:lvl8pPr>
            <a:lvl9pPr marL="4590771" indent="-270046" defTabSz="1080182">
              <a:spcBef>
                <a:spcPct val="20000"/>
              </a:spcBef>
              <a:buFont typeface="Arial" panose="020B0604020202020204" pitchFamily="34" charset="0"/>
              <a:buChar char="•"/>
              <a:defRPr sz="2400">
                <a:latin typeface="+mn-lt"/>
                <a:cs typeface="+mn-cs"/>
              </a:defRPr>
            </a:lvl9pPr>
          </a:lstStyle>
          <a:p>
            <a:pPr marL="0" indent="0">
              <a:buClr>
                <a:srgbClr val="FFFFFF">
                  <a:lumMod val="50000"/>
                </a:srgbClr>
              </a:buClr>
              <a:buNone/>
              <a:defRPr/>
            </a:pPr>
            <a:r>
              <a:rPr lang="en-US" sz="1800" dirty="0">
                <a:solidFill>
                  <a:schemeClr val="tx1"/>
                </a:solidFill>
                <a:latin typeface="Roboto Light" pitchFamily="2" charset="0"/>
                <a:ea typeface="Roboto Light" pitchFamily="2" charset="0"/>
              </a:rPr>
              <a:t>Disengagement and lack of proper use of tools lead to suboptimal health outcomes.</a:t>
            </a:r>
          </a:p>
        </p:txBody>
      </p:sp>
      <p:sp>
        <p:nvSpPr>
          <p:cNvPr id="28" name="Rectangle 27">
            <a:extLst>
              <a:ext uri="{FF2B5EF4-FFF2-40B4-BE49-F238E27FC236}">
                <a16:creationId xmlns:a16="http://schemas.microsoft.com/office/drawing/2014/main" id="{B4427FCB-3F4A-AF47-B62A-63B28C68E338}"/>
              </a:ext>
            </a:extLst>
          </p:cNvPr>
          <p:cNvSpPr/>
          <p:nvPr/>
        </p:nvSpPr>
        <p:spPr>
          <a:xfrm>
            <a:off x="1554192" y="1803656"/>
            <a:ext cx="3223575" cy="577320"/>
          </a:xfrm>
          <a:prstGeom prst="rect">
            <a:avLst/>
          </a:prstGeom>
          <a:no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
                <a:srgbClr val="FFFFFF"/>
              </a:buClr>
              <a:defRPr/>
            </a:pPr>
            <a:r>
              <a:rPr lang="en-US" b="1" dirty="0">
                <a:solidFill>
                  <a:srgbClr val="05A1DE"/>
                </a:solidFill>
                <a:latin typeface="Roboto" panose="02000000000000000000" pitchFamily="2" charset="0"/>
                <a:ea typeface="Roboto" panose="02000000000000000000" pitchFamily="2" charset="0"/>
                <a:cs typeface="Roboto" panose="02000000000000000000" pitchFamily="2" charset="0"/>
              </a:rPr>
              <a:t>LOWER HEALTH OUTCOMES</a:t>
            </a:r>
          </a:p>
        </p:txBody>
      </p:sp>
      <p:pic>
        <p:nvPicPr>
          <p:cNvPr id="29" name="Picture 28"/>
          <p:cNvPicPr>
            <a:picLocks noChangeAspect="1"/>
          </p:cNvPicPr>
          <p:nvPr/>
        </p:nvPicPr>
        <p:blipFill>
          <a:blip r:embed="rId3"/>
          <a:stretch>
            <a:fillRect/>
          </a:stretch>
        </p:blipFill>
        <p:spPr>
          <a:xfrm>
            <a:off x="4990114" y="1970976"/>
            <a:ext cx="216794" cy="242680"/>
          </a:xfrm>
          <a:prstGeom prst="rect">
            <a:avLst/>
          </a:prstGeom>
        </p:spPr>
      </p:pic>
      <p:sp>
        <p:nvSpPr>
          <p:cNvPr id="31" name="Oval 30">
            <a:extLst>
              <a:ext uri="{FF2B5EF4-FFF2-40B4-BE49-F238E27FC236}">
                <a16:creationId xmlns:a16="http://schemas.microsoft.com/office/drawing/2014/main" id="{D69BB3EC-338D-9845-A288-76354AE5F23A}"/>
              </a:ext>
            </a:extLst>
          </p:cNvPr>
          <p:cNvSpPr/>
          <p:nvPr/>
        </p:nvSpPr>
        <p:spPr>
          <a:xfrm>
            <a:off x="806052" y="1773552"/>
            <a:ext cx="639026" cy="639026"/>
          </a:xfrm>
          <a:prstGeom prst="ellipse">
            <a:avLst/>
          </a:prstGeom>
          <a:noFill/>
          <a:ln w="317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a:extLst>
              <a:ext uri="{FF2B5EF4-FFF2-40B4-BE49-F238E27FC236}">
                <a16:creationId xmlns:a16="http://schemas.microsoft.com/office/drawing/2014/main" id="{E925E818-C29C-E240-81FA-5027E7A9082B}"/>
              </a:ext>
            </a:extLst>
          </p:cNvPr>
          <p:cNvSpPr/>
          <p:nvPr/>
        </p:nvSpPr>
        <p:spPr>
          <a:xfrm>
            <a:off x="759805" y="1727305"/>
            <a:ext cx="731520" cy="731520"/>
          </a:xfrm>
          <a:prstGeom prst="ellipse">
            <a:avLst/>
          </a:prstGeom>
          <a:noFill/>
          <a:ln w="1270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4" name="Graphic 37">
            <a:extLst>
              <a:ext uri="{FF2B5EF4-FFF2-40B4-BE49-F238E27FC236}">
                <a16:creationId xmlns:a16="http://schemas.microsoft.com/office/drawing/2014/main" id="{BE091D7D-8659-1E4A-8D49-98910AE1B24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74119" y="1909436"/>
            <a:ext cx="365760" cy="365760"/>
          </a:xfrm>
          <a:prstGeom prst="rect">
            <a:avLst/>
          </a:prstGeom>
        </p:spPr>
      </p:pic>
      <p:pic>
        <p:nvPicPr>
          <p:cNvPr id="37" name="Graphic 16">
            <a:extLst>
              <a:ext uri="{FF2B5EF4-FFF2-40B4-BE49-F238E27FC236}">
                <a16:creationId xmlns:a16="http://schemas.microsoft.com/office/drawing/2014/main" id="{58EC815A-BD95-9EB6-DC7C-CBB8229DDDC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42685" y="4111250"/>
            <a:ext cx="365760" cy="365760"/>
          </a:xfrm>
          <a:prstGeom prst="rect">
            <a:avLst/>
          </a:prstGeom>
        </p:spPr>
      </p:pic>
      <p:pic>
        <p:nvPicPr>
          <p:cNvPr id="39" name="Graphic 601">
            <a:extLst>
              <a:ext uri="{FF2B5EF4-FFF2-40B4-BE49-F238E27FC236}">
                <a16:creationId xmlns:a16="http://schemas.microsoft.com/office/drawing/2014/main" id="{C6AE5359-9499-37F0-3152-06FEF8183E84}"/>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24661" y="5186184"/>
            <a:ext cx="393192" cy="393192"/>
          </a:xfrm>
          <a:prstGeom prst="rect">
            <a:avLst/>
          </a:prstGeom>
        </p:spPr>
      </p:pic>
    </p:spTree>
    <p:extLst>
      <p:ext uri="{BB962C8B-B14F-4D97-AF65-F5344CB8AC3E}">
        <p14:creationId xmlns:p14="http://schemas.microsoft.com/office/powerpoint/2010/main" val="42812449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b="14706"/>
          <a:stretch/>
        </p:blipFill>
        <p:spPr>
          <a:xfrm>
            <a:off x="0" y="-2450"/>
            <a:ext cx="12220554" cy="6982370"/>
          </a:xfrm>
          <a:prstGeom prst="rect">
            <a:avLst/>
          </a:prstGeom>
        </p:spPr>
      </p:pic>
      <p:sp>
        <p:nvSpPr>
          <p:cNvPr id="3" name="TextBox 2"/>
          <p:cNvSpPr txBox="1"/>
          <p:nvPr/>
        </p:nvSpPr>
        <p:spPr>
          <a:xfrm>
            <a:off x="193964" y="5615709"/>
            <a:ext cx="4784436" cy="861774"/>
          </a:xfrm>
          <a:prstGeom prst="rect">
            <a:avLst/>
          </a:prstGeom>
          <a:noFill/>
        </p:spPr>
        <p:txBody>
          <a:bodyPr wrap="square" rtlCol="0">
            <a:spAutoFit/>
          </a:bodyPr>
          <a:lstStyle/>
          <a:p>
            <a:r>
              <a:rPr lang="en-US" sz="5000" b="1" dirty="0">
                <a:solidFill>
                  <a:schemeClr val="bg1"/>
                </a:solidFill>
                <a:latin typeface="Roboto" panose="02000000000000000000" pitchFamily="2" charset="0"/>
                <a:ea typeface="Roboto" panose="02000000000000000000" pitchFamily="2" charset="0"/>
                <a:cs typeface="Roboto" panose="02000000000000000000" pitchFamily="2" charset="0"/>
              </a:rPr>
              <a:t>Path Forward</a:t>
            </a:r>
          </a:p>
        </p:txBody>
      </p:sp>
    </p:spTree>
    <p:extLst>
      <p:ext uri="{BB962C8B-B14F-4D97-AF65-F5344CB8AC3E}">
        <p14:creationId xmlns:p14="http://schemas.microsoft.com/office/powerpoint/2010/main" val="19763020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Path Forward</a:t>
            </a:r>
          </a:p>
        </p:txBody>
      </p:sp>
      <p:pic>
        <p:nvPicPr>
          <p:cNvPr id="12" name="Picture 11">
            <a:extLst>
              <a:ext uri="{FF2B5EF4-FFF2-40B4-BE49-F238E27FC236}">
                <a16:creationId xmlns:a16="http://schemas.microsoft.com/office/drawing/2014/main" id="{AFA1A9BD-A067-3541-B225-F65D4FD16EC6}"/>
              </a:ext>
            </a:extLst>
          </p:cNvPr>
          <p:cNvPicPr>
            <a:picLocks noChangeAspect="1"/>
          </p:cNvPicPr>
          <p:nvPr/>
        </p:nvPicPr>
        <p:blipFill>
          <a:blip r:embed="rId3"/>
          <a:stretch>
            <a:fillRect/>
          </a:stretch>
        </p:blipFill>
        <p:spPr>
          <a:xfrm>
            <a:off x="4111960" y="3518548"/>
            <a:ext cx="553085" cy="619125"/>
          </a:xfrm>
          <a:prstGeom prst="rect">
            <a:avLst/>
          </a:prstGeom>
        </p:spPr>
      </p:pic>
      <p:sp>
        <p:nvSpPr>
          <p:cNvPr id="14" name="Rounded Rectangle 13">
            <a:extLst>
              <a:ext uri="{FF2B5EF4-FFF2-40B4-BE49-F238E27FC236}">
                <a16:creationId xmlns:a16="http://schemas.microsoft.com/office/drawing/2014/main" id="{7ABFC65C-A674-4A43-82DF-83D6311352D3}"/>
              </a:ext>
            </a:extLst>
          </p:cNvPr>
          <p:cNvSpPr/>
          <p:nvPr/>
        </p:nvSpPr>
        <p:spPr>
          <a:xfrm>
            <a:off x="937510" y="1533295"/>
            <a:ext cx="3063240" cy="4589633"/>
          </a:xfrm>
          <a:prstGeom prst="roundRect">
            <a:avLst>
              <a:gd name="adj" fmla="val 3450"/>
            </a:avLst>
          </a:prstGeom>
          <a:solidFill>
            <a:schemeClr val="bg1"/>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274320" tIns="1234440" rIns="228600" bIns="182880" rtlCol="0" anchor="t" anchorCtr="0"/>
          <a:lstStyle/>
          <a:p>
            <a:pPr lvl="0">
              <a:spcAft>
                <a:spcPts val="900"/>
              </a:spcAft>
            </a:pPr>
            <a:r>
              <a:rPr lang="en-US" b="1" kern="0" dirty="0">
                <a:solidFill>
                  <a:schemeClr val="tx1"/>
                </a:solidFill>
                <a:latin typeface="Roboto" pitchFamily="2" charset="0"/>
                <a:ea typeface="Roboto" pitchFamily="2" charset="0"/>
                <a:cs typeface="Arial" panose="020B0604020202020204" pitchFamily="34" charset="0"/>
              </a:rPr>
              <a:t>Whole Person  Approach</a:t>
            </a:r>
          </a:p>
          <a:p>
            <a:pPr marL="176213" lvl="0" indent="-176213">
              <a:lnSpc>
                <a:spcPct val="110000"/>
              </a:lnSpc>
              <a:spcBef>
                <a:spcPts val="200"/>
              </a:spcBef>
              <a:buClr>
                <a:schemeClr val="bg1">
                  <a:lumMod val="50000"/>
                </a:schemeClr>
              </a:buClr>
              <a:buFont typeface="Wingdings" pitchFamily="2" charset="2"/>
              <a:buChar char="§"/>
            </a:pPr>
            <a:r>
              <a:rPr lang="en-US" sz="1500" dirty="0">
                <a:solidFill>
                  <a:srgbClr val="262626"/>
                </a:solidFill>
                <a:latin typeface="Roboto" pitchFamily="2" charset="0"/>
                <a:ea typeface="Roboto" pitchFamily="2" charset="0"/>
                <a:cs typeface="Arial" panose="020B0604020202020204" pitchFamily="34" charset="0"/>
              </a:rPr>
              <a:t>Focus on member and all of their needs to better engage and ensure they have the resources they need.  </a:t>
            </a:r>
          </a:p>
        </p:txBody>
      </p:sp>
      <p:sp>
        <p:nvSpPr>
          <p:cNvPr id="15" name="Rectangle 14">
            <a:extLst>
              <a:ext uri="{FF2B5EF4-FFF2-40B4-BE49-F238E27FC236}">
                <a16:creationId xmlns:a16="http://schemas.microsoft.com/office/drawing/2014/main" id="{E5ACFA29-24DD-1148-8F5E-410F8ACB726D}"/>
              </a:ext>
            </a:extLst>
          </p:cNvPr>
          <p:cNvSpPr/>
          <p:nvPr/>
        </p:nvSpPr>
        <p:spPr>
          <a:xfrm>
            <a:off x="1097530" y="6031488"/>
            <a:ext cx="2743200" cy="9144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02E6B1D8-8BBA-1443-ADBA-6F78A804B2E8}"/>
              </a:ext>
            </a:extLst>
          </p:cNvPr>
          <p:cNvSpPr/>
          <p:nvPr/>
        </p:nvSpPr>
        <p:spPr>
          <a:xfrm>
            <a:off x="608013" y="1872405"/>
            <a:ext cx="605307" cy="605307"/>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2"/>
                </a:solidFill>
                <a:latin typeface="Roboto Medium" panose="02000000000000000000" pitchFamily="2" charset="0"/>
                <a:ea typeface="Roboto Medium" panose="02000000000000000000" pitchFamily="2" charset="0"/>
                <a:cs typeface="Roboto Medium" panose="02000000000000000000" pitchFamily="2" charset="0"/>
              </a:rPr>
              <a:t>1</a:t>
            </a:r>
          </a:p>
        </p:txBody>
      </p:sp>
      <p:sp>
        <p:nvSpPr>
          <p:cNvPr id="23" name="Rounded Rectangle 22">
            <a:extLst>
              <a:ext uri="{FF2B5EF4-FFF2-40B4-BE49-F238E27FC236}">
                <a16:creationId xmlns:a16="http://schemas.microsoft.com/office/drawing/2014/main" id="{72285715-1DAE-D149-BF76-3F70E048EF30}"/>
              </a:ext>
            </a:extLst>
          </p:cNvPr>
          <p:cNvSpPr/>
          <p:nvPr/>
        </p:nvSpPr>
        <p:spPr>
          <a:xfrm>
            <a:off x="4726827" y="1533295"/>
            <a:ext cx="3063240" cy="4589633"/>
          </a:xfrm>
          <a:prstGeom prst="roundRect">
            <a:avLst>
              <a:gd name="adj" fmla="val 3450"/>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274320" tIns="1234440" rIns="228600" bIns="182880" rtlCol="0" anchor="t" anchorCtr="0"/>
          <a:lstStyle/>
          <a:p>
            <a:pPr lvl="0">
              <a:spcAft>
                <a:spcPts val="900"/>
              </a:spcAft>
            </a:pPr>
            <a:r>
              <a:rPr lang="en-US" b="1" kern="0" dirty="0">
                <a:solidFill>
                  <a:schemeClr val="tx1"/>
                </a:solidFill>
                <a:latin typeface="Roboto" pitchFamily="2" charset="0"/>
                <a:ea typeface="Roboto" pitchFamily="2" charset="0"/>
                <a:cs typeface="Arial" panose="020B0604020202020204" pitchFamily="34" charset="0"/>
              </a:rPr>
              <a:t>Benefit Solution Integration </a:t>
            </a:r>
          </a:p>
          <a:p>
            <a:pPr marL="176213" indent="-176213">
              <a:lnSpc>
                <a:spcPct val="110000"/>
              </a:lnSpc>
              <a:spcBef>
                <a:spcPts val="200"/>
              </a:spcBef>
              <a:buClr>
                <a:schemeClr val="bg1">
                  <a:lumMod val="50000"/>
                </a:schemeClr>
              </a:buClr>
              <a:buFont typeface="Wingdings" pitchFamily="2" charset="2"/>
              <a:buChar char="§"/>
            </a:pPr>
            <a:r>
              <a:rPr lang="en-US" sz="1500" dirty="0">
                <a:solidFill>
                  <a:srgbClr val="262626"/>
                </a:solidFill>
                <a:latin typeface="Roboto" pitchFamily="2" charset="0"/>
                <a:ea typeface="Roboto" pitchFamily="2" charset="0"/>
                <a:cs typeface="Arial" panose="020B0604020202020204" pitchFamily="34" charset="0"/>
              </a:rPr>
              <a:t>In conjunction with medical management, all health plan solutions should be integrated to work together to reduce confusion and provide better navigation.  </a:t>
            </a:r>
          </a:p>
          <a:p>
            <a:pPr marL="342900" lvl="0" indent="-342900">
              <a:lnSpc>
                <a:spcPct val="110000"/>
              </a:lnSpc>
              <a:buFont typeface="Arial" panose="020B0604020202020204" pitchFamily="34" charset="0"/>
              <a:buChar char="•"/>
            </a:pPr>
            <a:endParaRPr lang="en-US" sz="1100" dirty="0">
              <a:solidFill>
                <a:srgbClr val="262626"/>
              </a:solidFill>
              <a:latin typeface="Roboto" pitchFamily="2" charset="0"/>
              <a:ea typeface="Roboto" pitchFamily="2" charset="0"/>
              <a:cs typeface="Arial" panose="020B0604020202020204" pitchFamily="34" charset="0"/>
            </a:endParaRPr>
          </a:p>
          <a:p>
            <a:pPr lvl="0">
              <a:lnSpc>
                <a:spcPct val="110000"/>
              </a:lnSpc>
            </a:pPr>
            <a:endParaRPr lang="en-US" sz="1100" dirty="0">
              <a:solidFill>
                <a:srgbClr val="262626">
                  <a:lumMod val="50000"/>
                  <a:lumOff val="50000"/>
                </a:srgbClr>
              </a:solidFill>
              <a:latin typeface="Roboto" pitchFamily="2" charset="0"/>
              <a:ea typeface="Roboto" pitchFamily="2" charset="0"/>
              <a:cs typeface="Arial" panose="020B0604020202020204" pitchFamily="34" charset="0"/>
            </a:endParaRPr>
          </a:p>
          <a:p>
            <a:pPr marL="342900" lvl="0" indent="-342900">
              <a:lnSpc>
                <a:spcPct val="110000"/>
              </a:lnSpc>
              <a:buFont typeface="+mj-lt"/>
              <a:buAutoNum type="arabicPeriod"/>
            </a:pPr>
            <a:endParaRPr lang="en-US" sz="1200" dirty="0">
              <a:solidFill>
                <a:srgbClr val="262626">
                  <a:lumMod val="50000"/>
                  <a:lumOff val="50000"/>
                </a:srgbClr>
              </a:solidFill>
              <a:latin typeface="Roboto" pitchFamily="2" charset="0"/>
              <a:ea typeface="Roboto" pitchFamily="2" charset="0"/>
              <a:cs typeface="Arial" panose="020B0604020202020204" pitchFamily="34" charset="0"/>
            </a:endParaRPr>
          </a:p>
        </p:txBody>
      </p:sp>
      <p:sp>
        <p:nvSpPr>
          <p:cNvPr id="24" name="Rectangle 23">
            <a:extLst>
              <a:ext uri="{FF2B5EF4-FFF2-40B4-BE49-F238E27FC236}">
                <a16:creationId xmlns:a16="http://schemas.microsoft.com/office/drawing/2014/main" id="{EC3F4349-CD45-C948-BF9B-57A03412F584}"/>
              </a:ext>
            </a:extLst>
          </p:cNvPr>
          <p:cNvSpPr/>
          <p:nvPr/>
        </p:nvSpPr>
        <p:spPr>
          <a:xfrm>
            <a:off x="4886847" y="6031488"/>
            <a:ext cx="2743200"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2CFE7439-E1B9-9C4E-89D2-0E8E4ED8288D}"/>
              </a:ext>
            </a:extLst>
          </p:cNvPr>
          <p:cNvSpPr/>
          <p:nvPr/>
        </p:nvSpPr>
        <p:spPr>
          <a:xfrm>
            <a:off x="4424173" y="1872405"/>
            <a:ext cx="605307" cy="60530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2"/>
                </a:solidFill>
                <a:latin typeface="Roboto Medium" panose="02000000000000000000" pitchFamily="2" charset="0"/>
                <a:ea typeface="Roboto Medium" panose="02000000000000000000" pitchFamily="2" charset="0"/>
                <a:cs typeface="Roboto Medium" panose="02000000000000000000" pitchFamily="2" charset="0"/>
              </a:rPr>
              <a:t>2</a:t>
            </a:r>
          </a:p>
        </p:txBody>
      </p:sp>
      <p:sp>
        <p:nvSpPr>
          <p:cNvPr id="27" name="Rounded Rectangle 26">
            <a:extLst>
              <a:ext uri="{FF2B5EF4-FFF2-40B4-BE49-F238E27FC236}">
                <a16:creationId xmlns:a16="http://schemas.microsoft.com/office/drawing/2014/main" id="{23E82E22-0910-E642-AD48-B79678A19244}"/>
              </a:ext>
            </a:extLst>
          </p:cNvPr>
          <p:cNvSpPr/>
          <p:nvPr/>
        </p:nvSpPr>
        <p:spPr>
          <a:xfrm>
            <a:off x="8516144" y="1533295"/>
            <a:ext cx="3063240" cy="4589633"/>
          </a:xfrm>
          <a:prstGeom prst="roundRect">
            <a:avLst>
              <a:gd name="adj" fmla="val 3450"/>
            </a:avLst>
          </a:prstGeom>
          <a:solidFill>
            <a:schemeClr val="bg1"/>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274320" tIns="1234440" rIns="228600" bIns="182880" rtlCol="0" anchor="t" anchorCtr="0"/>
          <a:lstStyle/>
          <a:p>
            <a:pPr lvl="0">
              <a:spcAft>
                <a:spcPts val="900"/>
              </a:spcAft>
            </a:pPr>
            <a:r>
              <a:rPr lang="en-US" b="1" kern="0" dirty="0">
                <a:solidFill>
                  <a:schemeClr val="tx1"/>
                </a:solidFill>
                <a:latin typeface="Roboto" pitchFamily="2" charset="0"/>
                <a:ea typeface="Roboto" pitchFamily="2" charset="0"/>
                <a:cs typeface="Arial" panose="020B0604020202020204" pitchFamily="34" charset="0"/>
              </a:rPr>
              <a:t>Communication and Marketing </a:t>
            </a:r>
          </a:p>
          <a:p>
            <a:pPr marL="176213" lvl="0" indent="-176213">
              <a:lnSpc>
                <a:spcPct val="110000"/>
              </a:lnSpc>
              <a:spcBef>
                <a:spcPts val="200"/>
              </a:spcBef>
              <a:buClr>
                <a:schemeClr val="bg1">
                  <a:lumMod val="50000"/>
                </a:schemeClr>
              </a:buClr>
              <a:buFont typeface="Wingdings" pitchFamily="2" charset="2"/>
              <a:buChar char="§"/>
            </a:pPr>
            <a:r>
              <a:rPr lang="en-US" sz="1500" dirty="0">
                <a:solidFill>
                  <a:srgbClr val="262626"/>
                </a:solidFill>
                <a:latin typeface="Roboto" pitchFamily="2" charset="0"/>
                <a:ea typeface="Roboto" pitchFamily="2" charset="0"/>
                <a:cs typeface="Arial" panose="020B0604020202020204" pitchFamily="34" charset="0"/>
              </a:rPr>
              <a:t>Tailor and customize member communication to increase awareness of resources to improve  engagement and health literacy overall.  </a:t>
            </a:r>
          </a:p>
        </p:txBody>
      </p:sp>
      <p:sp>
        <p:nvSpPr>
          <p:cNvPr id="28" name="Rectangle 27">
            <a:extLst>
              <a:ext uri="{FF2B5EF4-FFF2-40B4-BE49-F238E27FC236}">
                <a16:creationId xmlns:a16="http://schemas.microsoft.com/office/drawing/2014/main" id="{7EC61E2C-65AB-1247-8BA0-418080FACEEA}"/>
              </a:ext>
            </a:extLst>
          </p:cNvPr>
          <p:cNvSpPr/>
          <p:nvPr/>
        </p:nvSpPr>
        <p:spPr>
          <a:xfrm>
            <a:off x="8676164" y="6031488"/>
            <a:ext cx="2743200"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896E97CB-63A2-254C-829E-3398F3B58AC7}"/>
              </a:ext>
            </a:extLst>
          </p:cNvPr>
          <p:cNvSpPr/>
          <p:nvPr/>
        </p:nvSpPr>
        <p:spPr>
          <a:xfrm>
            <a:off x="8213490" y="1872405"/>
            <a:ext cx="605307" cy="60530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2"/>
                </a:solidFill>
                <a:latin typeface="Roboto Medium" panose="02000000000000000000" pitchFamily="2" charset="0"/>
                <a:ea typeface="Roboto Medium" panose="02000000000000000000" pitchFamily="2" charset="0"/>
                <a:cs typeface="Roboto Medium" panose="02000000000000000000" pitchFamily="2" charset="0"/>
              </a:rPr>
              <a:t>3</a:t>
            </a:r>
          </a:p>
        </p:txBody>
      </p:sp>
      <p:pic>
        <p:nvPicPr>
          <p:cNvPr id="35" name="Graphic 34">
            <a:extLst>
              <a:ext uri="{FF2B5EF4-FFF2-40B4-BE49-F238E27FC236}">
                <a16:creationId xmlns:a16="http://schemas.microsoft.com/office/drawing/2014/main" id="{92AE79F5-DC8A-584A-9266-F9009DBAA6F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682004" y="1839778"/>
            <a:ext cx="731520" cy="670560"/>
          </a:xfrm>
          <a:prstGeom prst="rect">
            <a:avLst/>
          </a:prstGeom>
        </p:spPr>
      </p:pic>
      <p:pic>
        <p:nvPicPr>
          <p:cNvPr id="36" name="Picture 35">
            <a:extLst>
              <a:ext uri="{FF2B5EF4-FFF2-40B4-BE49-F238E27FC236}">
                <a16:creationId xmlns:a16="http://schemas.microsoft.com/office/drawing/2014/main" id="{66A9CCAE-8395-6A4E-9817-9850C5AA38A0}"/>
              </a:ext>
            </a:extLst>
          </p:cNvPr>
          <p:cNvPicPr>
            <a:picLocks noChangeAspect="1"/>
          </p:cNvPicPr>
          <p:nvPr/>
        </p:nvPicPr>
        <p:blipFill>
          <a:blip r:embed="rId3"/>
          <a:stretch>
            <a:fillRect/>
          </a:stretch>
        </p:blipFill>
        <p:spPr>
          <a:xfrm>
            <a:off x="7901277" y="3518548"/>
            <a:ext cx="553085" cy="619125"/>
          </a:xfrm>
          <a:prstGeom prst="rect">
            <a:avLst/>
          </a:prstGeom>
        </p:spPr>
      </p:pic>
      <p:pic>
        <p:nvPicPr>
          <p:cNvPr id="18" name="Graphic 33">
            <a:extLst>
              <a:ext uri="{FF2B5EF4-FFF2-40B4-BE49-F238E27FC236}">
                <a16:creationId xmlns:a16="http://schemas.microsoft.com/office/drawing/2014/main" id="{0F3C67ED-131D-AA4B-A975-F664CFF97F08}"/>
              </a:ext>
            </a:extLst>
          </p:cNvPr>
          <p:cNvPicPr>
            <a:picLocks noChangeAspect="1"/>
          </p:cNvPicPr>
          <p:nvPr/>
        </p:nvPicPr>
        <p:blipFill>
          <a:blip r:embed="rId6">
            <a:duotone>
              <a:schemeClr val="accent1">
                <a:shade val="45000"/>
                <a:satMod val="135000"/>
              </a:schemeClr>
              <a:prstClr val="white"/>
            </a:duotone>
            <a:extLst>
              <a:ext uri="{96DAC541-7B7A-43D3-8B79-37D633B846F1}">
                <asvg:svgBlip xmlns:asvg="http://schemas.microsoft.com/office/drawing/2016/SVG/main" r:embed="rId7"/>
              </a:ext>
            </a:extLst>
          </a:blip>
          <a:stretch>
            <a:fillRect/>
          </a:stretch>
        </p:blipFill>
        <p:spPr>
          <a:xfrm>
            <a:off x="5938407" y="1832908"/>
            <a:ext cx="640080" cy="640080"/>
          </a:xfrm>
          <a:prstGeom prst="rect">
            <a:avLst/>
          </a:prstGeom>
        </p:spPr>
      </p:pic>
      <p:pic>
        <p:nvPicPr>
          <p:cNvPr id="30" name="Graphic 107">
            <a:extLst>
              <a:ext uri="{FF2B5EF4-FFF2-40B4-BE49-F238E27FC236}">
                <a16:creationId xmlns:a16="http://schemas.microsoft.com/office/drawing/2014/main" id="{7A9BA3E1-2CF8-DB0A-6661-AFBB01067C3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194810" y="1832908"/>
            <a:ext cx="548640" cy="548640"/>
          </a:xfrm>
          <a:prstGeom prst="rect">
            <a:avLst/>
          </a:prstGeom>
        </p:spPr>
      </p:pic>
    </p:spTree>
    <p:extLst>
      <p:ext uri="{BB962C8B-B14F-4D97-AF65-F5344CB8AC3E}">
        <p14:creationId xmlns:p14="http://schemas.microsoft.com/office/powerpoint/2010/main" val="3962093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Group 1149"/>
          <p:cNvGrpSpPr>
            <a:grpSpLocks/>
          </p:cNvGrpSpPr>
          <p:nvPr/>
        </p:nvGrpSpPr>
        <p:grpSpPr bwMode="auto">
          <a:xfrm>
            <a:off x="4701082" y="2404089"/>
            <a:ext cx="2800350" cy="3219450"/>
            <a:chOff x="4581" y="1325"/>
            <a:chExt cx="1764" cy="2028"/>
          </a:xfrm>
        </p:grpSpPr>
        <p:sp>
          <p:nvSpPr>
            <p:cNvPr id="37" name="Freeform 949"/>
            <p:cNvSpPr>
              <a:spLocks/>
            </p:cNvSpPr>
            <p:nvPr/>
          </p:nvSpPr>
          <p:spPr bwMode="auto">
            <a:xfrm>
              <a:off x="4581" y="1325"/>
              <a:ext cx="1764" cy="2028"/>
            </a:xfrm>
            <a:custGeom>
              <a:avLst/>
              <a:gdLst>
                <a:gd name="T0" fmla="*/ 892 w 1764"/>
                <a:gd name="T1" fmla="*/ 2028 h 2028"/>
                <a:gd name="T2" fmla="*/ 874 w 1764"/>
                <a:gd name="T3" fmla="*/ 2028 h 2028"/>
                <a:gd name="T4" fmla="*/ 874 w 1764"/>
                <a:gd name="T5" fmla="*/ 1030 h 2028"/>
                <a:gd name="T6" fmla="*/ 10 w 1764"/>
                <a:gd name="T7" fmla="*/ 1529 h 2028"/>
                <a:gd name="T8" fmla="*/ 0 w 1764"/>
                <a:gd name="T9" fmla="*/ 1514 h 2028"/>
                <a:gd name="T10" fmla="*/ 864 w 1764"/>
                <a:gd name="T11" fmla="*/ 1015 h 2028"/>
                <a:gd name="T12" fmla="*/ 0 w 1764"/>
                <a:gd name="T13" fmla="*/ 516 h 2028"/>
                <a:gd name="T14" fmla="*/ 10 w 1764"/>
                <a:gd name="T15" fmla="*/ 499 h 2028"/>
                <a:gd name="T16" fmla="*/ 874 w 1764"/>
                <a:gd name="T17" fmla="*/ 998 h 2028"/>
                <a:gd name="T18" fmla="*/ 874 w 1764"/>
                <a:gd name="T19" fmla="*/ 0 h 2028"/>
                <a:gd name="T20" fmla="*/ 892 w 1764"/>
                <a:gd name="T21" fmla="*/ 0 h 2028"/>
                <a:gd name="T22" fmla="*/ 892 w 1764"/>
                <a:gd name="T23" fmla="*/ 998 h 2028"/>
                <a:gd name="T24" fmla="*/ 1755 w 1764"/>
                <a:gd name="T25" fmla="*/ 499 h 2028"/>
                <a:gd name="T26" fmla="*/ 1764 w 1764"/>
                <a:gd name="T27" fmla="*/ 516 h 2028"/>
                <a:gd name="T28" fmla="*/ 901 w 1764"/>
                <a:gd name="T29" fmla="*/ 1015 h 2028"/>
                <a:gd name="T30" fmla="*/ 1764 w 1764"/>
                <a:gd name="T31" fmla="*/ 1514 h 2028"/>
                <a:gd name="T32" fmla="*/ 1755 w 1764"/>
                <a:gd name="T33" fmla="*/ 1529 h 2028"/>
                <a:gd name="T34" fmla="*/ 892 w 1764"/>
                <a:gd name="T35" fmla="*/ 1030 h 2028"/>
                <a:gd name="T36" fmla="*/ 892 w 1764"/>
                <a:gd name="T37" fmla="*/ 2028 h 2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64" h="2028">
                  <a:moveTo>
                    <a:pt x="892" y="2028"/>
                  </a:moveTo>
                  <a:lnTo>
                    <a:pt x="874" y="2028"/>
                  </a:lnTo>
                  <a:lnTo>
                    <a:pt x="874" y="1030"/>
                  </a:lnTo>
                  <a:lnTo>
                    <a:pt x="10" y="1529"/>
                  </a:lnTo>
                  <a:lnTo>
                    <a:pt x="0" y="1514"/>
                  </a:lnTo>
                  <a:lnTo>
                    <a:pt x="864" y="1015"/>
                  </a:lnTo>
                  <a:lnTo>
                    <a:pt x="0" y="516"/>
                  </a:lnTo>
                  <a:lnTo>
                    <a:pt x="10" y="499"/>
                  </a:lnTo>
                  <a:lnTo>
                    <a:pt x="874" y="998"/>
                  </a:lnTo>
                  <a:lnTo>
                    <a:pt x="874" y="0"/>
                  </a:lnTo>
                  <a:lnTo>
                    <a:pt x="892" y="0"/>
                  </a:lnTo>
                  <a:lnTo>
                    <a:pt x="892" y="998"/>
                  </a:lnTo>
                  <a:lnTo>
                    <a:pt x="1755" y="499"/>
                  </a:lnTo>
                  <a:lnTo>
                    <a:pt x="1764" y="516"/>
                  </a:lnTo>
                  <a:lnTo>
                    <a:pt x="901" y="1015"/>
                  </a:lnTo>
                  <a:lnTo>
                    <a:pt x="1764" y="1514"/>
                  </a:lnTo>
                  <a:lnTo>
                    <a:pt x="1755" y="1529"/>
                  </a:lnTo>
                  <a:lnTo>
                    <a:pt x="892" y="1030"/>
                  </a:lnTo>
                  <a:lnTo>
                    <a:pt x="892" y="2028"/>
                  </a:lnTo>
                  <a:close/>
                </a:path>
              </a:pathLst>
            </a:custGeom>
            <a:solidFill>
              <a:srgbClr val="9395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38" name="Oval 950"/>
            <p:cNvSpPr>
              <a:spLocks noChangeArrowheads="1"/>
            </p:cNvSpPr>
            <p:nvPr/>
          </p:nvSpPr>
          <p:spPr bwMode="auto">
            <a:xfrm>
              <a:off x="4584" y="1460"/>
              <a:ext cx="1761" cy="1761"/>
            </a:xfrm>
            <a:prstGeom prst="ellipse">
              <a:avLst/>
            </a:prstGeom>
            <a:solidFill>
              <a:srgbClr val="24AD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39" name="Freeform 951"/>
            <p:cNvSpPr>
              <a:spLocks noEditPoints="1"/>
            </p:cNvSpPr>
            <p:nvPr/>
          </p:nvSpPr>
          <p:spPr bwMode="auto">
            <a:xfrm>
              <a:off x="4842" y="2644"/>
              <a:ext cx="93" cy="71"/>
            </a:xfrm>
            <a:custGeom>
              <a:avLst/>
              <a:gdLst>
                <a:gd name="T0" fmla="*/ 22 w 60"/>
                <a:gd name="T1" fmla="*/ 25 h 46"/>
                <a:gd name="T2" fmla="*/ 5 w 60"/>
                <a:gd name="T3" fmla="*/ 36 h 46"/>
                <a:gd name="T4" fmla="*/ 0 w 60"/>
                <a:gd name="T5" fmla="*/ 28 h 46"/>
                <a:gd name="T6" fmla="*/ 46 w 60"/>
                <a:gd name="T7" fmla="*/ 0 h 46"/>
                <a:gd name="T8" fmla="*/ 56 w 60"/>
                <a:gd name="T9" fmla="*/ 17 h 46"/>
                <a:gd name="T10" fmla="*/ 59 w 60"/>
                <a:gd name="T11" fmla="*/ 25 h 46"/>
                <a:gd name="T12" fmla="*/ 59 w 60"/>
                <a:gd name="T13" fmla="*/ 32 h 46"/>
                <a:gd name="T14" fmla="*/ 57 w 60"/>
                <a:gd name="T15" fmla="*/ 38 h 46"/>
                <a:gd name="T16" fmla="*/ 52 w 60"/>
                <a:gd name="T17" fmla="*/ 43 h 46"/>
                <a:gd name="T18" fmla="*/ 45 w 60"/>
                <a:gd name="T19" fmla="*/ 45 h 46"/>
                <a:gd name="T20" fmla="*/ 39 w 60"/>
                <a:gd name="T21" fmla="*/ 45 h 46"/>
                <a:gd name="T22" fmla="*/ 33 w 60"/>
                <a:gd name="T23" fmla="*/ 41 h 46"/>
                <a:gd name="T24" fmla="*/ 28 w 60"/>
                <a:gd name="T25" fmla="*/ 35 h 46"/>
                <a:gd name="T26" fmla="*/ 22 w 60"/>
                <a:gd name="T27" fmla="*/ 25 h 46"/>
                <a:gd name="T28" fmla="*/ 28 w 60"/>
                <a:gd name="T29" fmla="*/ 21 h 46"/>
                <a:gd name="T30" fmla="*/ 34 w 60"/>
                <a:gd name="T31" fmla="*/ 31 h 46"/>
                <a:gd name="T32" fmla="*/ 37 w 60"/>
                <a:gd name="T33" fmla="*/ 34 h 46"/>
                <a:gd name="T34" fmla="*/ 40 w 60"/>
                <a:gd name="T35" fmla="*/ 36 h 46"/>
                <a:gd name="T36" fmla="*/ 44 w 60"/>
                <a:gd name="T37" fmla="*/ 36 h 46"/>
                <a:gd name="T38" fmla="*/ 47 w 60"/>
                <a:gd name="T39" fmla="*/ 35 h 46"/>
                <a:gd name="T40" fmla="*/ 50 w 60"/>
                <a:gd name="T41" fmla="*/ 32 h 46"/>
                <a:gd name="T42" fmla="*/ 51 w 60"/>
                <a:gd name="T43" fmla="*/ 29 h 46"/>
                <a:gd name="T44" fmla="*/ 51 w 60"/>
                <a:gd name="T45" fmla="*/ 26 h 46"/>
                <a:gd name="T46" fmla="*/ 50 w 60"/>
                <a:gd name="T47" fmla="*/ 21 h 46"/>
                <a:gd name="T48" fmla="*/ 44 w 60"/>
                <a:gd name="T49" fmla="*/ 12 h 46"/>
                <a:gd name="T50" fmla="*/ 28 w 60"/>
                <a:gd name="T51" fmla="*/ 2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0" h="46">
                  <a:moveTo>
                    <a:pt x="22" y="25"/>
                  </a:moveTo>
                  <a:cubicBezTo>
                    <a:pt x="5" y="36"/>
                    <a:pt x="5" y="36"/>
                    <a:pt x="5" y="36"/>
                  </a:cubicBezTo>
                  <a:cubicBezTo>
                    <a:pt x="0" y="28"/>
                    <a:pt x="0" y="28"/>
                    <a:pt x="0" y="28"/>
                  </a:cubicBezTo>
                  <a:cubicBezTo>
                    <a:pt x="46" y="0"/>
                    <a:pt x="46" y="0"/>
                    <a:pt x="46" y="0"/>
                  </a:cubicBezTo>
                  <a:cubicBezTo>
                    <a:pt x="56" y="17"/>
                    <a:pt x="56" y="17"/>
                    <a:pt x="56" y="17"/>
                  </a:cubicBezTo>
                  <a:cubicBezTo>
                    <a:pt x="58" y="20"/>
                    <a:pt x="59" y="23"/>
                    <a:pt x="59" y="25"/>
                  </a:cubicBezTo>
                  <a:cubicBezTo>
                    <a:pt x="60" y="28"/>
                    <a:pt x="60" y="30"/>
                    <a:pt x="59" y="32"/>
                  </a:cubicBezTo>
                  <a:cubicBezTo>
                    <a:pt x="59" y="34"/>
                    <a:pt x="58" y="36"/>
                    <a:pt x="57" y="38"/>
                  </a:cubicBezTo>
                  <a:cubicBezTo>
                    <a:pt x="56" y="40"/>
                    <a:pt x="54" y="41"/>
                    <a:pt x="52" y="43"/>
                  </a:cubicBezTo>
                  <a:cubicBezTo>
                    <a:pt x="50" y="44"/>
                    <a:pt x="47" y="45"/>
                    <a:pt x="45" y="45"/>
                  </a:cubicBezTo>
                  <a:cubicBezTo>
                    <a:pt x="43" y="46"/>
                    <a:pt x="41" y="45"/>
                    <a:pt x="39" y="45"/>
                  </a:cubicBezTo>
                  <a:cubicBezTo>
                    <a:pt x="37" y="44"/>
                    <a:pt x="35" y="43"/>
                    <a:pt x="33" y="41"/>
                  </a:cubicBezTo>
                  <a:cubicBezTo>
                    <a:pt x="31" y="40"/>
                    <a:pt x="29" y="37"/>
                    <a:pt x="28" y="35"/>
                  </a:cubicBezTo>
                  <a:lnTo>
                    <a:pt x="22" y="25"/>
                  </a:lnTo>
                  <a:close/>
                  <a:moveTo>
                    <a:pt x="28" y="21"/>
                  </a:moveTo>
                  <a:cubicBezTo>
                    <a:pt x="34" y="31"/>
                    <a:pt x="34" y="31"/>
                    <a:pt x="34" y="31"/>
                  </a:cubicBezTo>
                  <a:cubicBezTo>
                    <a:pt x="35" y="32"/>
                    <a:pt x="36" y="34"/>
                    <a:pt x="37" y="34"/>
                  </a:cubicBezTo>
                  <a:cubicBezTo>
                    <a:pt x="38" y="35"/>
                    <a:pt x="39" y="36"/>
                    <a:pt x="40" y="36"/>
                  </a:cubicBezTo>
                  <a:cubicBezTo>
                    <a:pt x="41" y="36"/>
                    <a:pt x="42" y="36"/>
                    <a:pt x="44" y="36"/>
                  </a:cubicBezTo>
                  <a:cubicBezTo>
                    <a:pt x="45" y="36"/>
                    <a:pt x="46" y="36"/>
                    <a:pt x="47" y="35"/>
                  </a:cubicBezTo>
                  <a:cubicBezTo>
                    <a:pt x="48" y="34"/>
                    <a:pt x="49" y="33"/>
                    <a:pt x="50" y="32"/>
                  </a:cubicBezTo>
                  <a:cubicBezTo>
                    <a:pt x="50" y="32"/>
                    <a:pt x="51" y="31"/>
                    <a:pt x="51" y="29"/>
                  </a:cubicBezTo>
                  <a:cubicBezTo>
                    <a:pt x="52" y="28"/>
                    <a:pt x="52" y="27"/>
                    <a:pt x="51" y="26"/>
                  </a:cubicBezTo>
                  <a:cubicBezTo>
                    <a:pt x="51" y="24"/>
                    <a:pt x="51" y="23"/>
                    <a:pt x="50" y="21"/>
                  </a:cubicBezTo>
                  <a:cubicBezTo>
                    <a:pt x="44" y="12"/>
                    <a:pt x="44" y="12"/>
                    <a:pt x="44" y="12"/>
                  </a:cubicBezTo>
                  <a:lnTo>
                    <a:pt x="28"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40" name="Freeform 952"/>
            <p:cNvSpPr>
              <a:spLocks/>
            </p:cNvSpPr>
            <p:nvPr/>
          </p:nvSpPr>
          <p:spPr bwMode="auto">
            <a:xfrm>
              <a:off x="4885" y="2704"/>
              <a:ext cx="98" cy="91"/>
            </a:xfrm>
            <a:custGeom>
              <a:avLst/>
              <a:gdLst>
                <a:gd name="T0" fmla="*/ 57 w 98"/>
                <a:gd name="T1" fmla="*/ 65 h 91"/>
                <a:gd name="T2" fmla="*/ 37 w 98"/>
                <a:gd name="T3" fmla="*/ 39 h 91"/>
                <a:gd name="T4" fmla="*/ 17 w 98"/>
                <a:gd name="T5" fmla="*/ 54 h 91"/>
                <a:gd name="T6" fmla="*/ 42 w 98"/>
                <a:gd name="T7" fmla="*/ 85 h 91"/>
                <a:gd name="T8" fmla="*/ 33 w 98"/>
                <a:gd name="T9" fmla="*/ 91 h 91"/>
                <a:gd name="T10" fmla="*/ 0 w 98"/>
                <a:gd name="T11" fmla="*/ 50 h 91"/>
                <a:gd name="T12" fmla="*/ 65 w 98"/>
                <a:gd name="T13" fmla="*/ 0 h 91"/>
                <a:gd name="T14" fmla="*/ 98 w 98"/>
                <a:gd name="T15" fmla="*/ 42 h 91"/>
                <a:gd name="T16" fmla="*/ 88 w 98"/>
                <a:gd name="T17" fmla="*/ 48 h 91"/>
                <a:gd name="T18" fmla="*/ 64 w 98"/>
                <a:gd name="T19" fmla="*/ 17 h 91"/>
                <a:gd name="T20" fmla="*/ 47 w 98"/>
                <a:gd name="T21" fmla="*/ 31 h 91"/>
                <a:gd name="T22" fmla="*/ 67 w 98"/>
                <a:gd name="T23" fmla="*/ 59 h 91"/>
                <a:gd name="T24" fmla="*/ 57 w 98"/>
                <a:gd name="T25" fmla="*/ 6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8" h="91">
                  <a:moveTo>
                    <a:pt x="57" y="65"/>
                  </a:moveTo>
                  <a:lnTo>
                    <a:pt x="37" y="39"/>
                  </a:lnTo>
                  <a:lnTo>
                    <a:pt x="17" y="54"/>
                  </a:lnTo>
                  <a:lnTo>
                    <a:pt x="42" y="85"/>
                  </a:lnTo>
                  <a:lnTo>
                    <a:pt x="33" y="91"/>
                  </a:lnTo>
                  <a:lnTo>
                    <a:pt x="0" y="50"/>
                  </a:lnTo>
                  <a:lnTo>
                    <a:pt x="65" y="0"/>
                  </a:lnTo>
                  <a:lnTo>
                    <a:pt x="98" y="42"/>
                  </a:lnTo>
                  <a:lnTo>
                    <a:pt x="88" y="48"/>
                  </a:lnTo>
                  <a:lnTo>
                    <a:pt x="64" y="17"/>
                  </a:lnTo>
                  <a:lnTo>
                    <a:pt x="47" y="31"/>
                  </a:lnTo>
                  <a:lnTo>
                    <a:pt x="67" y="59"/>
                  </a:lnTo>
                  <a:lnTo>
                    <a:pt x="57" y="6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41" name="Freeform 953"/>
            <p:cNvSpPr>
              <a:spLocks noEditPoints="1"/>
            </p:cNvSpPr>
            <p:nvPr/>
          </p:nvSpPr>
          <p:spPr bwMode="auto">
            <a:xfrm>
              <a:off x="4929" y="2752"/>
              <a:ext cx="89" cy="102"/>
            </a:xfrm>
            <a:custGeom>
              <a:avLst/>
              <a:gdLst>
                <a:gd name="T0" fmla="*/ 28 w 58"/>
                <a:gd name="T1" fmla="*/ 37 h 66"/>
                <a:gd name="T2" fmla="*/ 21 w 58"/>
                <a:gd name="T3" fmla="*/ 29 h 66"/>
                <a:gd name="T4" fmla="*/ 6 w 58"/>
                <a:gd name="T5" fmla="*/ 43 h 66"/>
                <a:gd name="T6" fmla="*/ 0 w 58"/>
                <a:gd name="T7" fmla="*/ 37 h 66"/>
                <a:gd name="T8" fmla="*/ 38 w 58"/>
                <a:gd name="T9" fmla="*/ 0 h 66"/>
                <a:gd name="T10" fmla="*/ 51 w 58"/>
                <a:gd name="T11" fmla="*/ 14 h 66"/>
                <a:gd name="T12" fmla="*/ 56 w 58"/>
                <a:gd name="T13" fmla="*/ 20 h 66"/>
                <a:gd name="T14" fmla="*/ 58 w 58"/>
                <a:gd name="T15" fmla="*/ 27 h 66"/>
                <a:gd name="T16" fmla="*/ 57 w 58"/>
                <a:gd name="T17" fmla="*/ 33 h 66"/>
                <a:gd name="T18" fmla="*/ 53 w 58"/>
                <a:gd name="T19" fmla="*/ 39 h 66"/>
                <a:gd name="T20" fmla="*/ 44 w 58"/>
                <a:gd name="T21" fmla="*/ 43 h 66"/>
                <a:gd name="T22" fmla="*/ 35 w 58"/>
                <a:gd name="T23" fmla="*/ 41 h 66"/>
                <a:gd name="T24" fmla="*/ 28 w 58"/>
                <a:gd name="T25" fmla="*/ 65 h 66"/>
                <a:gd name="T26" fmla="*/ 27 w 58"/>
                <a:gd name="T27" fmla="*/ 66 h 66"/>
                <a:gd name="T28" fmla="*/ 20 w 58"/>
                <a:gd name="T29" fmla="*/ 58 h 66"/>
                <a:gd name="T30" fmla="*/ 28 w 58"/>
                <a:gd name="T31" fmla="*/ 37 h 66"/>
                <a:gd name="T32" fmla="*/ 26 w 58"/>
                <a:gd name="T33" fmla="*/ 24 h 66"/>
                <a:gd name="T34" fmla="*/ 33 w 58"/>
                <a:gd name="T35" fmla="*/ 31 h 66"/>
                <a:gd name="T36" fmla="*/ 36 w 58"/>
                <a:gd name="T37" fmla="*/ 34 h 66"/>
                <a:gd name="T38" fmla="*/ 40 w 58"/>
                <a:gd name="T39" fmla="*/ 35 h 66"/>
                <a:gd name="T40" fmla="*/ 43 w 58"/>
                <a:gd name="T41" fmla="*/ 34 h 66"/>
                <a:gd name="T42" fmla="*/ 46 w 58"/>
                <a:gd name="T43" fmla="*/ 32 h 66"/>
                <a:gd name="T44" fmla="*/ 48 w 58"/>
                <a:gd name="T45" fmla="*/ 29 h 66"/>
                <a:gd name="T46" fmla="*/ 49 w 58"/>
                <a:gd name="T47" fmla="*/ 26 h 66"/>
                <a:gd name="T48" fmla="*/ 48 w 58"/>
                <a:gd name="T49" fmla="*/ 23 h 66"/>
                <a:gd name="T50" fmla="*/ 46 w 58"/>
                <a:gd name="T51" fmla="*/ 19 h 66"/>
                <a:gd name="T52" fmla="*/ 39 w 58"/>
                <a:gd name="T53" fmla="*/ 12 h 66"/>
                <a:gd name="T54" fmla="*/ 26 w 58"/>
                <a:gd name="T55" fmla="*/ 2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 h="66">
                  <a:moveTo>
                    <a:pt x="28" y="37"/>
                  </a:moveTo>
                  <a:cubicBezTo>
                    <a:pt x="21" y="29"/>
                    <a:pt x="21" y="29"/>
                    <a:pt x="21" y="29"/>
                  </a:cubicBezTo>
                  <a:cubicBezTo>
                    <a:pt x="6" y="43"/>
                    <a:pt x="6" y="43"/>
                    <a:pt x="6" y="43"/>
                  </a:cubicBezTo>
                  <a:cubicBezTo>
                    <a:pt x="0" y="37"/>
                    <a:pt x="0" y="37"/>
                    <a:pt x="0" y="37"/>
                  </a:cubicBezTo>
                  <a:cubicBezTo>
                    <a:pt x="38" y="0"/>
                    <a:pt x="38" y="0"/>
                    <a:pt x="38" y="0"/>
                  </a:cubicBezTo>
                  <a:cubicBezTo>
                    <a:pt x="51" y="14"/>
                    <a:pt x="51" y="14"/>
                    <a:pt x="51" y="14"/>
                  </a:cubicBezTo>
                  <a:cubicBezTo>
                    <a:pt x="53" y="16"/>
                    <a:pt x="55" y="18"/>
                    <a:pt x="56" y="20"/>
                  </a:cubicBezTo>
                  <a:cubicBezTo>
                    <a:pt x="57" y="23"/>
                    <a:pt x="58" y="25"/>
                    <a:pt x="58" y="27"/>
                  </a:cubicBezTo>
                  <a:cubicBezTo>
                    <a:pt x="58" y="29"/>
                    <a:pt x="58" y="31"/>
                    <a:pt x="57" y="33"/>
                  </a:cubicBezTo>
                  <a:cubicBezTo>
                    <a:pt x="56" y="35"/>
                    <a:pt x="54" y="37"/>
                    <a:pt x="53" y="39"/>
                  </a:cubicBezTo>
                  <a:cubicBezTo>
                    <a:pt x="50" y="41"/>
                    <a:pt x="47" y="43"/>
                    <a:pt x="44" y="43"/>
                  </a:cubicBezTo>
                  <a:cubicBezTo>
                    <a:pt x="41" y="43"/>
                    <a:pt x="38" y="43"/>
                    <a:pt x="35" y="41"/>
                  </a:cubicBezTo>
                  <a:cubicBezTo>
                    <a:pt x="28" y="65"/>
                    <a:pt x="28" y="65"/>
                    <a:pt x="28" y="65"/>
                  </a:cubicBezTo>
                  <a:cubicBezTo>
                    <a:pt x="27" y="66"/>
                    <a:pt x="27" y="66"/>
                    <a:pt x="27" y="66"/>
                  </a:cubicBezTo>
                  <a:cubicBezTo>
                    <a:pt x="20" y="58"/>
                    <a:pt x="20" y="58"/>
                    <a:pt x="20" y="58"/>
                  </a:cubicBezTo>
                  <a:lnTo>
                    <a:pt x="28" y="37"/>
                  </a:lnTo>
                  <a:close/>
                  <a:moveTo>
                    <a:pt x="26" y="24"/>
                  </a:moveTo>
                  <a:cubicBezTo>
                    <a:pt x="33" y="31"/>
                    <a:pt x="33" y="31"/>
                    <a:pt x="33" y="31"/>
                  </a:cubicBezTo>
                  <a:cubicBezTo>
                    <a:pt x="34" y="32"/>
                    <a:pt x="35" y="33"/>
                    <a:pt x="36" y="34"/>
                  </a:cubicBezTo>
                  <a:cubicBezTo>
                    <a:pt x="37" y="34"/>
                    <a:pt x="39" y="35"/>
                    <a:pt x="40" y="35"/>
                  </a:cubicBezTo>
                  <a:cubicBezTo>
                    <a:pt x="41" y="35"/>
                    <a:pt x="42" y="35"/>
                    <a:pt x="43" y="34"/>
                  </a:cubicBezTo>
                  <a:cubicBezTo>
                    <a:pt x="44" y="34"/>
                    <a:pt x="45" y="33"/>
                    <a:pt x="46" y="32"/>
                  </a:cubicBezTo>
                  <a:cubicBezTo>
                    <a:pt x="47" y="31"/>
                    <a:pt x="48" y="30"/>
                    <a:pt x="48" y="29"/>
                  </a:cubicBezTo>
                  <a:cubicBezTo>
                    <a:pt x="49" y="28"/>
                    <a:pt x="49" y="27"/>
                    <a:pt x="49" y="26"/>
                  </a:cubicBezTo>
                  <a:cubicBezTo>
                    <a:pt x="49" y="25"/>
                    <a:pt x="49" y="24"/>
                    <a:pt x="48" y="23"/>
                  </a:cubicBezTo>
                  <a:cubicBezTo>
                    <a:pt x="48" y="21"/>
                    <a:pt x="47" y="20"/>
                    <a:pt x="46" y="19"/>
                  </a:cubicBezTo>
                  <a:cubicBezTo>
                    <a:pt x="39" y="12"/>
                    <a:pt x="39" y="12"/>
                    <a:pt x="39" y="12"/>
                  </a:cubicBezTo>
                  <a:lnTo>
                    <a:pt x="2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42" name="Freeform 954"/>
            <p:cNvSpPr>
              <a:spLocks/>
            </p:cNvSpPr>
            <p:nvPr/>
          </p:nvSpPr>
          <p:spPr bwMode="auto">
            <a:xfrm>
              <a:off x="4989" y="2809"/>
              <a:ext cx="80" cy="84"/>
            </a:xfrm>
            <a:custGeom>
              <a:avLst/>
              <a:gdLst>
                <a:gd name="T0" fmla="*/ 26 w 52"/>
                <a:gd name="T1" fmla="*/ 43 h 54"/>
                <a:gd name="T2" fmla="*/ 27 w 52"/>
                <a:gd name="T3" fmla="*/ 41 h 54"/>
                <a:gd name="T4" fmla="*/ 27 w 52"/>
                <a:gd name="T5" fmla="*/ 38 h 54"/>
                <a:gd name="T6" fmla="*/ 26 w 52"/>
                <a:gd name="T7" fmla="*/ 34 h 54"/>
                <a:gd name="T8" fmla="*/ 23 w 52"/>
                <a:gd name="T9" fmla="*/ 29 h 54"/>
                <a:gd name="T10" fmla="*/ 19 w 52"/>
                <a:gd name="T11" fmla="*/ 22 h 54"/>
                <a:gd name="T12" fmla="*/ 17 w 52"/>
                <a:gd name="T13" fmla="*/ 16 h 54"/>
                <a:gd name="T14" fmla="*/ 17 w 52"/>
                <a:gd name="T15" fmla="*/ 10 h 54"/>
                <a:gd name="T16" fmla="*/ 20 w 52"/>
                <a:gd name="T17" fmla="*/ 5 h 54"/>
                <a:gd name="T18" fmla="*/ 25 w 52"/>
                <a:gd name="T19" fmla="*/ 1 h 54"/>
                <a:gd name="T20" fmla="*/ 31 w 52"/>
                <a:gd name="T21" fmla="*/ 0 h 54"/>
                <a:gd name="T22" fmla="*/ 38 w 52"/>
                <a:gd name="T23" fmla="*/ 2 h 54"/>
                <a:gd name="T24" fmla="*/ 44 w 52"/>
                <a:gd name="T25" fmla="*/ 6 h 54"/>
                <a:gd name="T26" fmla="*/ 49 w 52"/>
                <a:gd name="T27" fmla="*/ 12 h 54"/>
                <a:gd name="T28" fmla="*/ 52 w 52"/>
                <a:gd name="T29" fmla="*/ 19 h 54"/>
                <a:gd name="T30" fmla="*/ 51 w 52"/>
                <a:gd name="T31" fmla="*/ 25 h 54"/>
                <a:gd name="T32" fmla="*/ 48 w 52"/>
                <a:gd name="T33" fmla="*/ 31 h 54"/>
                <a:gd name="T34" fmla="*/ 41 w 52"/>
                <a:gd name="T35" fmla="*/ 25 h 54"/>
                <a:gd name="T36" fmla="*/ 43 w 52"/>
                <a:gd name="T37" fmla="*/ 22 h 54"/>
                <a:gd name="T38" fmla="*/ 43 w 52"/>
                <a:gd name="T39" fmla="*/ 19 h 54"/>
                <a:gd name="T40" fmla="*/ 42 w 52"/>
                <a:gd name="T41" fmla="*/ 15 h 54"/>
                <a:gd name="T42" fmla="*/ 39 w 52"/>
                <a:gd name="T43" fmla="*/ 12 h 54"/>
                <a:gd name="T44" fmla="*/ 36 w 52"/>
                <a:gd name="T45" fmla="*/ 9 h 54"/>
                <a:gd name="T46" fmla="*/ 32 w 52"/>
                <a:gd name="T47" fmla="*/ 9 h 54"/>
                <a:gd name="T48" fmla="*/ 30 w 52"/>
                <a:gd name="T49" fmla="*/ 9 h 54"/>
                <a:gd name="T50" fmla="*/ 27 w 52"/>
                <a:gd name="T51" fmla="*/ 11 h 54"/>
                <a:gd name="T52" fmla="*/ 26 w 52"/>
                <a:gd name="T53" fmla="*/ 17 h 54"/>
                <a:gd name="T54" fmla="*/ 30 w 52"/>
                <a:gd name="T55" fmla="*/ 25 h 54"/>
                <a:gd name="T56" fmla="*/ 34 w 52"/>
                <a:gd name="T57" fmla="*/ 32 h 54"/>
                <a:gd name="T58" fmla="*/ 36 w 52"/>
                <a:gd name="T59" fmla="*/ 38 h 54"/>
                <a:gd name="T60" fmla="*/ 35 w 52"/>
                <a:gd name="T61" fmla="*/ 44 h 54"/>
                <a:gd name="T62" fmla="*/ 33 w 52"/>
                <a:gd name="T63" fmla="*/ 49 h 54"/>
                <a:gd name="T64" fmla="*/ 28 w 52"/>
                <a:gd name="T65" fmla="*/ 53 h 54"/>
                <a:gd name="T66" fmla="*/ 22 w 52"/>
                <a:gd name="T67" fmla="*/ 54 h 54"/>
                <a:gd name="T68" fmla="*/ 15 w 52"/>
                <a:gd name="T69" fmla="*/ 52 h 54"/>
                <a:gd name="T70" fmla="*/ 9 w 52"/>
                <a:gd name="T71" fmla="*/ 48 h 54"/>
                <a:gd name="T72" fmla="*/ 4 w 52"/>
                <a:gd name="T73" fmla="*/ 42 h 54"/>
                <a:gd name="T74" fmla="*/ 1 w 52"/>
                <a:gd name="T75" fmla="*/ 35 h 54"/>
                <a:gd name="T76" fmla="*/ 1 w 52"/>
                <a:gd name="T77" fmla="*/ 28 h 54"/>
                <a:gd name="T78" fmla="*/ 4 w 52"/>
                <a:gd name="T79" fmla="*/ 21 h 54"/>
                <a:gd name="T80" fmla="*/ 11 w 52"/>
                <a:gd name="T81" fmla="*/ 27 h 54"/>
                <a:gd name="T82" fmla="*/ 9 w 52"/>
                <a:gd name="T83" fmla="*/ 31 h 54"/>
                <a:gd name="T84" fmla="*/ 9 w 52"/>
                <a:gd name="T85" fmla="*/ 35 h 54"/>
                <a:gd name="T86" fmla="*/ 10 w 52"/>
                <a:gd name="T87" fmla="*/ 39 h 54"/>
                <a:gd name="T88" fmla="*/ 14 w 52"/>
                <a:gd name="T89" fmla="*/ 42 h 54"/>
                <a:gd name="T90" fmla="*/ 20 w 52"/>
                <a:gd name="T91" fmla="*/ 45 h 54"/>
                <a:gd name="T92" fmla="*/ 26 w 52"/>
                <a:gd name="T93" fmla="*/ 43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2" h="54">
                  <a:moveTo>
                    <a:pt x="26" y="43"/>
                  </a:moveTo>
                  <a:cubicBezTo>
                    <a:pt x="26" y="42"/>
                    <a:pt x="27" y="41"/>
                    <a:pt x="27" y="41"/>
                  </a:cubicBezTo>
                  <a:cubicBezTo>
                    <a:pt x="27" y="40"/>
                    <a:pt x="27" y="39"/>
                    <a:pt x="27" y="38"/>
                  </a:cubicBezTo>
                  <a:cubicBezTo>
                    <a:pt x="27" y="37"/>
                    <a:pt x="27" y="35"/>
                    <a:pt x="26" y="34"/>
                  </a:cubicBezTo>
                  <a:cubicBezTo>
                    <a:pt x="25" y="32"/>
                    <a:pt x="24" y="31"/>
                    <a:pt x="23" y="29"/>
                  </a:cubicBezTo>
                  <a:cubicBezTo>
                    <a:pt x="22" y="26"/>
                    <a:pt x="20" y="24"/>
                    <a:pt x="19" y="22"/>
                  </a:cubicBezTo>
                  <a:cubicBezTo>
                    <a:pt x="18" y="20"/>
                    <a:pt x="18" y="18"/>
                    <a:pt x="17" y="16"/>
                  </a:cubicBezTo>
                  <a:cubicBezTo>
                    <a:pt x="17" y="14"/>
                    <a:pt x="17" y="12"/>
                    <a:pt x="17" y="10"/>
                  </a:cubicBezTo>
                  <a:cubicBezTo>
                    <a:pt x="18" y="8"/>
                    <a:pt x="19" y="7"/>
                    <a:pt x="20" y="5"/>
                  </a:cubicBezTo>
                  <a:cubicBezTo>
                    <a:pt x="22" y="3"/>
                    <a:pt x="23" y="2"/>
                    <a:pt x="25" y="1"/>
                  </a:cubicBezTo>
                  <a:cubicBezTo>
                    <a:pt x="27" y="1"/>
                    <a:pt x="29" y="0"/>
                    <a:pt x="31" y="0"/>
                  </a:cubicBezTo>
                  <a:cubicBezTo>
                    <a:pt x="33" y="1"/>
                    <a:pt x="35" y="1"/>
                    <a:pt x="38" y="2"/>
                  </a:cubicBezTo>
                  <a:cubicBezTo>
                    <a:pt x="40" y="3"/>
                    <a:pt x="42" y="4"/>
                    <a:pt x="44" y="6"/>
                  </a:cubicBezTo>
                  <a:cubicBezTo>
                    <a:pt x="46" y="8"/>
                    <a:pt x="48" y="10"/>
                    <a:pt x="49" y="12"/>
                  </a:cubicBezTo>
                  <a:cubicBezTo>
                    <a:pt x="51" y="15"/>
                    <a:pt x="51" y="17"/>
                    <a:pt x="52" y="19"/>
                  </a:cubicBezTo>
                  <a:cubicBezTo>
                    <a:pt x="52" y="21"/>
                    <a:pt x="52" y="23"/>
                    <a:pt x="51" y="25"/>
                  </a:cubicBezTo>
                  <a:cubicBezTo>
                    <a:pt x="50" y="27"/>
                    <a:pt x="49" y="29"/>
                    <a:pt x="48" y="31"/>
                  </a:cubicBezTo>
                  <a:cubicBezTo>
                    <a:pt x="41" y="25"/>
                    <a:pt x="41" y="25"/>
                    <a:pt x="41" y="25"/>
                  </a:cubicBezTo>
                  <a:cubicBezTo>
                    <a:pt x="42" y="24"/>
                    <a:pt x="43" y="23"/>
                    <a:pt x="43" y="22"/>
                  </a:cubicBezTo>
                  <a:cubicBezTo>
                    <a:pt x="43" y="21"/>
                    <a:pt x="43" y="20"/>
                    <a:pt x="43" y="19"/>
                  </a:cubicBezTo>
                  <a:cubicBezTo>
                    <a:pt x="43" y="17"/>
                    <a:pt x="43" y="16"/>
                    <a:pt x="42" y="15"/>
                  </a:cubicBezTo>
                  <a:cubicBezTo>
                    <a:pt x="42" y="14"/>
                    <a:pt x="41" y="13"/>
                    <a:pt x="39" y="12"/>
                  </a:cubicBezTo>
                  <a:cubicBezTo>
                    <a:pt x="38" y="11"/>
                    <a:pt x="37" y="10"/>
                    <a:pt x="36" y="9"/>
                  </a:cubicBezTo>
                  <a:cubicBezTo>
                    <a:pt x="35" y="9"/>
                    <a:pt x="33" y="9"/>
                    <a:pt x="32" y="9"/>
                  </a:cubicBezTo>
                  <a:cubicBezTo>
                    <a:pt x="31" y="9"/>
                    <a:pt x="30" y="9"/>
                    <a:pt x="30" y="9"/>
                  </a:cubicBezTo>
                  <a:cubicBezTo>
                    <a:pt x="29" y="10"/>
                    <a:pt x="28" y="10"/>
                    <a:pt x="27" y="11"/>
                  </a:cubicBezTo>
                  <a:cubicBezTo>
                    <a:pt x="26" y="13"/>
                    <a:pt x="26" y="14"/>
                    <a:pt x="26" y="17"/>
                  </a:cubicBezTo>
                  <a:cubicBezTo>
                    <a:pt x="27" y="19"/>
                    <a:pt x="28" y="22"/>
                    <a:pt x="30" y="25"/>
                  </a:cubicBezTo>
                  <a:cubicBezTo>
                    <a:pt x="32" y="27"/>
                    <a:pt x="33" y="30"/>
                    <a:pt x="34" y="32"/>
                  </a:cubicBezTo>
                  <a:cubicBezTo>
                    <a:pt x="35" y="34"/>
                    <a:pt x="36" y="36"/>
                    <a:pt x="36" y="38"/>
                  </a:cubicBezTo>
                  <a:cubicBezTo>
                    <a:pt x="36" y="40"/>
                    <a:pt x="36" y="42"/>
                    <a:pt x="35" y="44"/>
                  </a:cubicBezTo>
                  <a:cubicBezTo>
                    <a:pt x="35" y="46"/>
                    <a:pt x="34" y="47"/>
                    <a:pt x="33" y="49"/>
                  </a:cubicBezTo>
                  <a:cubicBezTo>
                    <a:pt x="31" y="51"/>
                    <a:pt x="29" y="52"/>
                    <a:pt x="28" y="53"/>
                  </a:cubicBezTo>
                  <a:cubicBezTo>
                    <a:pt x="26" y="53"/>
                    <a:pt x="24" y="54"/>
                    <a:pt x="22" y="54"/>
                  </a:cubicBezTo>
                  <a:cubicBezTo>
                    <a:pt x="20" y="54"/>
                    <a:pt x="18" y="53"/>
                    <a:pt x="15" y="52"/>
                  </a:cubicBezTo>
                  <a:cubicBezTo>
                    <a:pt x="13" y="51"/>
                    <a:pt x="11" y="50"/>
                    <a:pt x="9" y="48"/>
                  </a:cubicBezTo>
                  <a:cubicBezTo>
                    <a:pt x="7" y="46"/>
                    <a:pt x="5" y="44"/>
                    <a:pt x="4" y="42"/>
                  </a:cubicBezTo>
                  <a:cubicBezTo>
                    <a:pt x="2" y="40"/>
                    <a:pt x="1" y="38"/>
                    <a:pt x="1" y="35"/>
                  </a:cubicBezTo>
                  <a:cubicBezTo>
                    <a:pt x="0" y="33"/>
                    <a:pt x="0" y="31"/>
                    <a:pt x="1" y="28"/>
                  </a:cubicBezTo>
                  <a:cubicBezTo>
                    <a:pt x="1" y="26"/>
                    <a:pt x="2" y="24"/>
                    <a:pt x="4" y="21"/>
                  </a:cubicBezTo>
                  <a:cubicBezTo>
                    <a:pt x="11" y="27"/>
                    <a:pt x="11" y="27"/>
                    <a:pt x="11" y="27"/>
                  </a:cubicBezTo>
                  <a:cubicBezTo>
                    <a:pt x="10" y="29"/>
                    <a:pt x="9" y="30"/>
                    <a:pt x="9" y="31"/>
                  </a:cubicBezTo>
                  <a:cubicBezTo>
                    <a:pt x="9" y="33"/>
                    <a:pt x="9" y="34"/>
                    <a:pt x="9" y="35"/>
                  </a:cubicBezTo>
                  <a:cubicBezTo>
                    <a:pt x="9" y="36"/>
                    <a:pt x="10" y="38"/>
                    <a:pt x="10" y="39"/>
                  </a:cubicBezTo>
                  <a:cubicBezTo>
                    <a:pt x="11" y="40"/>
                    <a:pt x="12" y="41"/>
                    <a:pt x="14" y="42"/>
                  </a:cubicBezTo>
                  <a:cubicBezTo>
                    <a:pt x="16" y="44"/>
                    <a:pt x="18" y="45"/>
                    <a:pt x="20" y="45"/>
                  </a:cubicBezTo>
                  <a:cubicBezTo>
                    <a:pt x="22" y="45"/>
                    <a:pt x="24" y="45"/>
                    <a:pt x="26" y="4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43" name="Freeform 955"/>
            <p:cNvSpPr>
              <a:spLocks noEditPoints="1"/>
            </p:cNvSpPr>
            <p:nvPr/>
          </p:nvSpPr>
          <p:spPr bwMode="auto">
            <a:xfrm>
              <a:off x="5050" y="2854"/>
              <a:ext cx="78" cy="83"/>
            </a:xfrm>
            <a:custGeom>
              <a:avLst/>
              <a:gdLst>
                <a:gd name="T0" fmla="*/ 42 w 50"/>
                <a:gd name="T1" fmla="*/ 41 h 54"/>
                <a:gd name="T2" fmla="*/ 35 w 50"/>
                <a:gd name="T3" fmla="*/ 49 h 54"/>
                <a:gd name="T4" fmla="*/ 26 w 50"/>
                <a:gd name="T5" fmla="*/ 53 h 54"/>
                <a:gd name="T6" fmla="*/ 18 w 50"/>
                <a:gd name="T7" fmla="*/ 53 h 54"/>
                <a:gd name="T8" fmla="*/ 9 w 50"/>
                <a:gd name="T9" fmla="*/ 50 h 54"/>
                <a:gd name="T10" fmla="*/ 3 w 50"/>
                <a:gd name="T11" fmla="*/ 43 h 54"/>
                <a:gd name="T12" fmla="*/ 0 w 50"/>
                <a:gd name="T13" fmla="*/ 35 h 54"/>
                <a:gd name="T14" fmla="*/ 1 w 50"/>
                <a:gd name="T15" fmla="*/ 26 h 54"/>
                <a:gd name="T16" fmla="*/ 6 w 50"/>
                <a:gd name="T17" fmla="*/ 16 h 54"/>
                <a:gd name="T18" fmla="*/ 7 w 50"/>
                <a:gd name="T19" fmla="*/ 14 h 54"/>
                <a:gd name="T20" fmla="*/ 15 w 50"/>
                <a:gd name="T21" fmla="*/ 6 h 54"/>
                <a:gd name="T22" fmla="*/ 23 w 50"/>
                <a:gd name="T23" fmla="*/ 1 h 54"/>
                <a:gd name="T24" fmla="*/ 32 w 50"/>
                <a:gd name="T25" fmla="*/ 1 h 54"/>
                <a:gd name="T26" fmla="*/ 40 w 50"/>
                <a:gd name="T27" fmla="*/ 5 h 54"/>
                <a:gd name="T28" fmla="*/ 46 w 50"/>
                <a:gd name="T29" fmla="*/ 11 h 54"/>
                <a:gd name="T30" fmla="*/ 49 w 50"/>
                <a:gd name="T31" fmla="*/ 19 h 54"/>
                <a:gd name="T32" fmla="*/ 48 w 50"/>
                <a:gd name="T33" fmla="*/ 28 h 54"/>
                <a:gd name="T34" fmla="*/ 44 w 50"/>
                <a:gd name="T35" fmla="*/ 38 h 54"/>
                <a:gd name="T36" fmla="*/ 42 w 50"/>
                <a:gd name="T37" fmla="*/ 41 h 54"/>
                <a:gd name="T38" fmla="*/ 36 w 50"/>
                <a:gd name="T39" fmla="*/ 33 h 54"/>
                <a:gd name="T40" fmla="*/ 40 w 50"/>
                <a:gd name="T41" fmla="*/ 26 h 54"/>
                <a:gd name="T42" fmla="*/ 41 w 50"/>
                <a:gd name="T43" fmla="*/ 20 h 54"/>
                <a:gd name="T44" fmla="*/ 39 w 50"/>
                <a:gd name="T45" fmla="*/ 15 h 54"/>
                <a:gd name="T46" fmla="*/ 36 w 50"/>
                <a:gd name="T47" fmla="*/ 11 h 54"/>
                <a:gd name="T48" fmla="*/ 31 w 50"/>
                <a:gd name="T49" fmla="*/ 9 h 54"/>
                <a:gd name="T50" fmla="*/ 25 w 50"/>
                <a:gd name="T51" fmla="*/ 9 h 54"/>
                <a:gd name="T52" fmla="*/ 20 w 50"/>
                <a:gd name="T53" fmla="*/ 13 h 54"/>
                <a:gd name="T54" fmla="*/ 15 w 50"/>
                <a:gd name="T55" fmla="*/ 19 h 54"/>
                <a:gd name="T56" fmla="*/ 13 w 50"/>
                <a:gd name="T57" fmla="*/ 21 h 54"/>
                <a:gd name="T58" fmla="*/ 10 w 50"/>
                <a:gd name="T59" fmla="*/ 28 h 54"/>
                <a:gd name="T60" fmla="*/ 9 w 50"/>
                <a:gd name="T61" fmla="*/ 34 h 54"/>
                <a:gd name="T62" fmla="*/ 10 w 50"/>
                <a:gd name="T63" fmla="*/ 39 h 54"/>
                <a:gd name="T64" fmla="*/ 14 w 50"/>
                <a:gd name="T65" fmla="*/ 43 h 54"/>
                <a:gd name="T66" fmla="*/ 24 w 50"/>
                <a:gd name="T67" fmla="*/ 45 h 54"/>
                <a:gd name="T68" fmla="*/ 34 w 50"/>
                <a:gd name="T69" fmla="*/ 35 h 54"/>
                <a:gd name="T70" fmla="*/ 36 w 50"/>
                <a:gd name="T71" fmla="*/ 33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0" h="54">
                  <a:moveTo>
                    <a:pt x="42" y="41"/>
                  </a:moveTo>
                  <a:cubicBezTo>
                    <a:pt x="40" y="44"/>
                    <a:pt x="37" y="47"/>
                    <a:pt x="35" y="49"/>
                  </a:cubicBezTo>
                  <a:cubicBezTo>
                    <a:pt x="32" y="51"/>
                    <a:pt x="29" y="52"/>
                    <a:pt x="26" y="53"/>
                  </a:cubicBezTo>
                  <a:cubicBezTo>
                    <a:pt x="24" y="54"/>
                    <a:pt x="21" y="54"/>
                    <a:pt x="18" y="53"/>
                  </a:cubicBezTo>
                  <a:cubicBezTo>
                    <a:pt x="15" y="53"/>
                    <a:pt x="12" y="51"/>
                    <a:pt x="9" y="50"/>
                  </a:cubicBezTo>
                  <a:cubicBezTo>
                    <a:pt x="7" y="48"/>
                    <a:pt x="5" y="46"/>
                    <a:pt x="3" y="43"/>
                  </a:cubicBezTo>
                  <a:cubicBezTo>
                    <a:pt x="1" y="41"/>
                    <a:pt x="1" y="38"/>
                    <a:pt x="0" y="35"/>
                  </a:cubicBezTo>
                  <a:cubicBezTo>
                    <a:pt x="0" y="32"/>
                    <a:pt x="0" y="29"/>
                    <a:pt x="1" y="26"/>
                  </a:cubicBezTo>
                  <a:cubicBezTo>
                    <a:pt x="2" y="22"/>
                    <a:pt x="3" y="19"/>
                    <a:pt x="6" y="16"/>
                  </a:cubicBezTo>
                  <a:cubicBezTo>
                    <a:pt x="7" y="14"/>
                    <a:pt x="7" y="14"/>
                    <a:pt x="7" y="14"/>
                  </a:cubicBezTo>
                  <a:cubicBezTo>
                    <a:pt x="9" y="10"/>
                    <a:pt x="12" y="8"/>
                    <a:pt x="15" y="6"/>
                  </a:cubicBezTo>
                  <a:cubicBezTo>
                    <a:pt x="17" y="4"/>
                    <a:pt x="20" y="2"/>
                    <a:pt x="23" y="1"/>
                  </a:cubicBezTo>
                  <a:cubicBezTo>
                    <a:pt x="26" y="1"/>
                    <a:pt x="29" y="0"/>
                    <a:pt x="32" y="1"/>
                  </a:cubicBezTo>
                  <a:cubicBezTo>
                    <a:pt x="34" y="2"/>
                    <a:pt x="37" y="3"/>
                    <a:pt x="40" y="5"/>
                  </a:cubicBezTo>
                  <a:cubicBezTo>
                    <a:pt x="43" y="6"/>
                    <a:pt x="45" y="9"/>
                    <a:pt x="46" y="11"/>
                  </a:cubicBezTo>
                  <a:cubicBezTo>
                    <a:pt x="48" y="14"/>
                    <a:pt x="49" y="16"/>
                    <a:pt x="49" y="19"/>
                  </a:cubicBezTo>
                  <a:cubicBezTo>
                    <a:pt x="50" y="22"/>
                    <a:pt x="49" y="25"/>
                    <a:pt x="48" y="28"/>
                  </a:cubicBezTo>
                  <a:cubicBezTo>
                    <a:pt x="47" y="32"/>
                    <a:pt x="46" y="35"/>
                    <a:pt x="44" y="38"/>
                  </a:cubicBezTo>
                  <a:lnTo>
                    <a:pt x="42" y="41"/>
                  </a:lnTo>
                  <a:close/>
                  <a:moveTo>
                    <a:pt x="36" y="33"/>
                  </a:moveTo>
                  <a:cubicBezTo>
                    <a:pt x="38" y="31"/>
                    <a:pt x="39" y="28"/>
                    <a:pt x="40" y="26"/>
                  </a:cubicBezTo>
                  <a:cubicBezTo>
                    <a:pt x="40" y="24"/>
                    <a:pt x="41" y="22"/>
                    <a:pt x="41" y="20"/>
                  </a:cubicBezTo>
                  <a:cubicBezTo>
                    <a:pt x="41" y="18"/>
                    <a:pt x="40" y="16"/>
                    <a:pt x="39" y="15"/>
                  </a:cubicBezTo>
                  <a:cubicBezTo>
                    <a:pt x="39" y="13"/>
                    <a:pt x="37" y="12"/>
                    <a:pt x="36" y="11"/>
                  </a:cubicBezTo>
                  <a:cubicBezTo>
                    <a:pt x="34" y="10"/>
                    <a:pt x="32" y="9"/>
                    <a:pt x="31" y="9"/>
                  </a:cubicBezTo>
                  <a:cubicBezTo>
                    <a:pt x="29" y="9"/>
                    <a:pt x="27" y="9"/>
                    <a:pt x="25" y="9"/>
                  </a:cubicBezTo>
                  <a:cubicBezTo>
                    <a:pt x="24" y="10"/>
                    <a:pt x="22" y="11"/>
                    <a:pt x="20" y="13"/>
                  </a:cubicBezTo>
                  <a:cubicBezTo>
                    <a:pt x="18" y="14"/>
                    <a:pt x="17" y="16"/>
                    <a:pt x="15" y="19"/>
                  </a:cubicBezTo>
                  <a:cubicBezTo>
                    <a:pt x="13" y="21"/>
                    <a:pt x="13" y="21"/>
                    <a:pt x="13" y="21"/>
                  </a:cubicBezTo>
                  <a:cubicBezTo>
                    <a:pt x="12" y="23"/>
                    <a:pt x="10" y="26"/>
                    <a:pt x="10" y="28"/>
                  </a:cubicBezTo>
                  <a:cubicBezTo>
                    <a:pt x="9" y="30"/>
                    <a:pt x="8" y="32"/>
                    <a:pt x="9" y="34"/>
                  </a:cubicBezTo>
                  <a:cubicBezTo>
                    <a:pt x="9" y="36"/>
                    <a:pt x="9" y="38"/>
                    <a:pt x="10" y="39"/>
                  </a:cubicBezTo>
                  <a:cubicBezTo>
                    <a:pt x="11" y="41"/>
                    <a:pt x="12" y="42"/>
                    <a:pt x="14" y="43"/>
                  </a:cubicBezTo>
                  <a:cubicBezTo>
                    <a:pt x="17" y="46"/>
                    <a:pt x="20" y="46"/>
                    <a:pt x="24" y="45"/>
                  </a:cubicBezTo>
                  <a:cubicBezTo>
                    <a:pt x="28" y="43"/>
                    <a:pt x="31" y="40"/>
                    <a:pt x="34" y="35"/>
                  </a:cubicBezTo>
                  <a:lnTo>
                    <a:pt x="36" y="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44" name="Freeform 956"/>
            <p:cNvSpPr>
              <a:spLocks/>
            </p:cNvSpPr>
            <p:nvPr/>
          </p:nvSpPr>
          <p:spPr bwMode="auto">
            <a:xfrm>
              <a:off x="5111" y="2886"/>
              <a:ext cx="95" cy="102"/>
            </a:xfrm>
            <a:custGeom>
              <a:avLst/>
              <a:gdLst>
                <a:gd name="T0" fmla="*/ 58 w 95"/>
                <a:gd name="T1" fmla="*/ 102 h 102"/>
                <a:gd name="T2" fmla="*/ 44 w 95"/>
                <a:gd name="T3" fmla="*/ 96 h 102"/>
                <a:gd name="T4" fmla="*/ 40 w 95"/>
                <a:gd name="T5" fmla="*/ 28 h 102"/>
                <a:gd name="T6" fmla="*/ 12 w 95"/>
                <a:gd name="T7" fmla="*/ 79 h 102"/>
                <a:gd name="T8" fmla="*/ 0 w 95"/>
                <a:gd name="T9" fmla="*/ 73 h 102"/>
                <a:gd name="T10" fmla="*/ 37 w 95"/>
                <a:gd name="T11" fmla="*/ 0 h 102"/>
                <a:gd name="T12" fmla="*/ 51 w 95"/>
                <a:gd name="T13" fmla="*/ 7 h 102"/>
                <a:gd name="T14" fmla="*/ 55 w 95"/>
                <a:gd name="T15" fmla="*/ 75 h 102"/>
                <a:gd name="T16" fmla="*/ 83 w 95"/>
                <a:gd name="T17" fmla="*/ 24 h 102"/>
                <a:gd name="T18" fmla="*/ 95 w 95"/>
                <a:gd name="T19" fmla="*/ 30 h 102"/>
                <a:gd name="T20" fmla="*/ 58 w 95"/>
                <a:gd name="T21"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5" h="102">
                  <a:moveTo>
                    <a:pt x="58" y="102"/>
                  </a:moveTo>
                  <a:lnTo>
                    <a:pt x="44" y="96"/>
                  </a:lnTo>
                  <a:lnTo>
                    <a:pt x="40" y="28"/>
                  </a:lnTo>
                  <a:lnTo>
                    <a:pt x="12" y="79"/>
                  </a:lnTo>
                  <a:lnTo>
                    <a:pt x="0" y="73"/>
                  </a:lnTo>
                  <a:lnTo>
                    <a:pt x="37" y="0"/>
                  </a:lnTo>
                  <a:lnTo>
                    <a:pt x="51" y="7"/>
                  </a:lnTo>
                  <a:lnTo>
                    <a:pt x="55" y="75"/>
                  </a:lnTo>
                  <a:lnTo>
                    <a:pt x="83" y="24"/>
                  </a:lnTo>
                  <a:lnTo>
                    <a:pt x="95" y="30"/>
                  </a:lnTo>
                  <a:lnTo>
                    <a:pt x="58" y="10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45" name="Freeform 957"/>
            <p:cNvSpPr>
              <a:spLocks noEditPoints="1"/>
            </p:cNvSpPr>
            <p:nvPr/>
          </p:nvSpPr>
          <p:spPr bwMode="auto">
            <a:xfrm>
              <a:off x="5183" y="2930"/>
              <a:ext cx="71" cy="91"/>
            </a:xfrm>
            <a:custGeom>
              <a:avLst/>
              <a:gdLst>
                <a:gd name="T0" fmla="*/ 57 w 71"/>
                <a:gd name="T1" fmla="*/ 66 h 91"/>
                <a:gd name="T2" fmla="*/ 28 w 71"/>
                <a:gd name="T3" fmla="*/ 55 h 91"/>
                <a:gd name="T4" fmla="*/ 14 w 71"/>
                <a:gd name="T5" fmla="*/ 71 h 91"/>
                <a:gd name="T6" fmla="*/ 0 w 71"/>
                <a:gd name="T7" fmla="*/ 66 h 91"/>
                <a:gd name="T8" fmla="*/ 59 w 71"/>
                <a:gd name="T9" fmla="*/ 0 h 91"/>
                <a:gd name="T10" fmla="*/ 70 w 71"/>
                <a:gd name="T11" fmla="*/ 4 h 91"/>
                <a:gd name="T12" fmla="*/ 71 w 71"/>
                <a:gd name="T13" fmla="*/ 91 h 91"/>
                <a:gd name="T14" fmla="*/ 57 w 71"/>
                <a:gd name="T15" fmla="*/ 86 h 91"/>
                <a:gd name="T16" fmla="*/ 57 w 71"/>
                <a:gd name="T17" fmla="*/ 66 h 91"/>
                <a:gd name="T18" fmla="*/ 36 w 71"/>
                <a:gd name="T19" fmla="*/ 46 h 91"/>
                <a:gd name="T20" fmla="*/ 57 w 71"/>
                <a:gd name="T21" fmla="*/ 54 h 91"/>
                <a:gd name="T22" fmla="*/ 59 w 71"/>
                <a:gd name="T23" fmla="*/ 18 h 91"/>
                <a:gd name="T24" fmla="*/ 36 w 71"/>
                <a:gd name="T25" fmla="*/ 4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91">
                  <a:moveTo>
                    <a:pt x="57" y="66"/>
                  </a:moveTo>
                  <a:lnTo>
                    <a:pt x="28" y="55"/>
                  </a:lnTo>
                  <a:lnTo>
                    <a:pt x="14" y="71"/>
                  </a:lnTo>
                  <a:lnTo>
                    <a:pt x="0" y="66"/>
                  </a:lnTo>
                  <a:lnTo>
                    <a:pt x="59" y="0"/>
                  </a:lnTo>
                  <a:lnTo>
                    <a:pt x="70" y="4"/>
                  </a:lnTo>
                  <a:lnTo>
                    <a:pt x="71" y="91"/>
                  </a:lnTo>
                  <a:lnTo>
                    <a:pt x="57" y="86"/>
                  </a:lnTo>
                  <a:lnTo>
                    <a:pt x="57" y="66"/>
                  </a:lnTo>
                  <a:close/>
                  <a:moveTo>
                    <a:pt x="36" y="46"/>
                  </a:moveTo>
                  <a:lnTo>
                    <a:pt x="57" y="54"/>
                  </a:lnTo>
                  <a:lnTo>
                    <a:pt x="59" y="18"/>
                  </a:lnTo>
                  <a:lnTo>
                    <a:pt x="36" y="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46" name="Freeform 958"/>
            <p:cNvSpPr>
              <a:spLocks/>
            </p:cNvSpPr>
            <p:nvPr/>
          </p:nvSpPr>
          <p:spPr bwMode="auto">
            <a:xfrm>
              <a:off x="5268" y="2945"/>
              <a:ext cx="52" cy="93"/>
            </a:xfrm>
            <a:custGeom>
              <a:avLst/>
              <a:gdLst>
                <a:gd name="T0" fmla="*/ 17 w 52"/>
                <a:gd name="T1" fmla="*/ 73 h 93"/>
                <a:gd name="T2" fmla="*/ 52 w 52"/>
                <a:gd name="T3" fmla="*/ 82 h 93"/>
                <a:gd name="T4" fmla="*/ 49 w 52"/>
                <a:gd name="T5" fmla="*/ 93 h 93"/>
                <a:gd name="T6" fmla="*/ 0 w 52"/>
                <a:gd name="T7" fmla="*/ 80 h 93"/>
                <a:gd name="T8" fmla="*/ 20 w 52"/>
                <a:gd name="T9" fmla="*/ 0 h 93"/>
                <a:gd name="T10" fmla="*/ 34 w 52"/>
                <a:gd name="T11" fmla="*/ 5 h 93"/>
                <a:gd name="T12" fmla="*/ 17 w 52"/>
                <a:gd name="T13" fmla="*/ 73 h 93"/>
              </a:gdLst>
              <a:ahLst/>
              <a:cxnLst>
                <a:cxn ang="0">
                  <a:pos x="T0" y="T1"/>
                </a:cxn>
                <a:cxn ang="0">
                  <a:pos x="T2" y="T3"/>
                </a:cxn>
                <a:cxn ang="0">
                  <a:pos x="T4" y="T5"/>
                </a:cxn>
                <a:cxn ang="0">
                  <a:pos x="T6" y="T7"/>
                </a:cxn>
                <a:cxn ang="0">
                  <a:pos x="T8" y="T9"/>
                </a:cxn>
                <a:cxn ang="0">
                  <a:pos x="T10" y="T11"/>
                </a:cxn>
                <a:cxn ang="0">
                  <a:pos x="T12" y="T13"/>
                </a:cxn>
              </a:cxnLst>
              <a:rect l="0" t="0" r="r" b="b"/>
              <a:pathLst>
                <a:path w="52" h="93">
                  <a:moveTo>
                    <a:pt x="17" y="73"/>
                  </a:moveTo>
                  <a:lnTo>
                    <a:pt x="52" y="82"/>
                  </a:lnTo>
                  <a:lnTo>
                    <a:pt x="49" y="93"/>
                  </a:lnTo>
                  <a:lnTo>
                    <a:pt x="0" y="80"/>
                  </a:lnTo>
                  <a:lnTo>
                    <a:pt x="20" y="0"/>
                  </a:lnTo>
                  <a:lnTo>
                    <a:pt x="34" y="5"/>
                  </a:lnTo>
                  <a:lnTo>
                    <a:pt x="17" y="7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47" name="Freeform 959"/>
            <p:cNvSpPr>
              <a:spLocks/>
            </p:cNvSpPr>
            <p:nvPr/>
          </p:nvSpPr>
          <p:spPr bwMode="auto">
            <a:xfrm>
              <a:off x="5364" y="2965"/>
              <a:ext cx="72" cy="87"/>
            </a:xfrm>
            <a:custGeom>
              <a:avLst/>
              <a:gdLst>
                <a:gd name="T0" fmla="*/ 64 w 72"/>
                <a:gd name="T1" fmla="*/ 87 h 87"/>
                <a:gd name="T2" fmla="*/ 51 w 72"/>
                <a:gd name="T3" fmla="*/ 87 h 87"/>
                <a:gd name="T4" fmla="*/ 54 w 72"/>
                <a:gd name="T5" fmla="*/ 50 h 87"/>
                <a:gd name="T6" fmla="*/ 18 w 72"/>
                <a:gd name="T7" fmla="*/ 47 h 87"/>
                <a:gd name="T8" fmla="*/ 14 w 72"/>
                <a:gd name="T9" fmla="*/ 82 h 87"/>
                <a:gd name="T10" fmla="*/ 0 w 72"/>
                <a:gd name="T11" fmla="*/ 80 h 87"/>
                <a:gd name="T12" fmla="*/ 7 w 72"/>
                <a:gd name="T13" fmla="*/ 0 h 87"/>
                <a:gd name="T14" fmla="*/ 23 w 72"/>
                <a:gd name="T15" fmla="*/ 2 h 87"/>
                <a:gd name="T16" fmla="*/ 18 w 72"/>
                <a:gd name="T17" fmla="*/ 34 h 87"/>
                <a:gd name="T18" fmla="*/ 55 w 72"/>
                <a:gd name="T19" fmla="*/ 39 h 87"/>
                <a:gd name="T20" fmla="*/ 58 w 72"/>
                <a:gd name="T21" fmla="*/ 5 h 87"/>
                <a:gd name="T22" fmla="*/ 72 w 72"/>
                <a:gd name="T23" fmla="*/ 6 h 87"/>
                <a:gd name="T24" fmla="*/ 64 w 72"/>
                <a:gd name="T25"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2" h="87">
                  <a:moveTo>
                    <a:pt x="64" y="87"/>
                  </a:moveTo>
                  <a:lnTo>
                    <a:pt x="51" y="87"/>
                  </a:lnTo>
                  <a:lnTo>
                    <a:pt x="54" y="50"/>
                  </a:lnTo>
                  <a:lnTo>
                    <a:pt x="18" y="47"/>
                  </a:lnTo>
                  <a:lnTo>
                    <a:pt x="14" y="82"/>
                  </a:lnTo>
                  <a:lnTo>
                    <a:pt x="0" y="80"/>
                  </a:lnTo>
                  <a:lnTo>
                    <a:pt x="7" y="0"/>
                  </a:lnTo>
                  <a:lnTo>
                    <a:pt x="23" y="2"/>
                  </a:lnTo>
                  <a:lnTo>
                    <a:pt x="18" y="34"/>
                  </a:lnTo>
                  <a:lnTo>
                    <a:pt x="55" y="39"/>
                  </a:lnTo>
                  <a:lnTo>
                    <a:pt x="58" y="5"/>
                  </a:lnTo>
                  <a:lnTo>
                    <a:pt x="72" y="6"/>
                  </a:lnTo>
                  <a:lnTo>
                    <a:pt x="64" y="8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48" name="Freeform 960"/>
            <p:cNvSpPr>
              <a:spLocks/>
            </p:cNvSpPr>
            <p:nvPr/>
          </p:nvSpPr>
          <p:spPr bwMode="auto">
            <a:xfrm>
              <a:off x="5450" y="2970"/>
              <a:ext cx="54" cy="83"/>
            </a:xfrm>
            <a:custGeom>
              <a:avLst/>
              <a:gdLst>
                <a:gd name="T0" fmla="*/ 48 w 54"/>
                <a:gd name="T1" fmla="*/ 46 h 83"/>
                <a:gd name="T2" fmla="*/ 16 w 54"/>
                <a:gd name="T3" fmla="*/ 46 h 83"/>
                <a:gd name="T4" fmla="*/ 16 w 54"/>
                <a:gd name="T5" fmla="*/ 71 h 83"/>
                <a:gd name="T6" fmla="*/ 54 w 54"/>
                <a:gd name="T7" fmla="*/ 71 h 83"/>
                <a:gd name="T8" fmla="*/ 54 w 54"/>
                <a:gd name="T9" fmla="*/ 82 h 83"/>
                <a:gd name="T10" fmla="*/ 2 w 54"/>
                <a:gd name="T11" fmla="*/ 83 h 83"/>
                <a:gd name="T12" fmla="*/ 0 w 54"/>
                <a:gd name="T13" fmla="*/ 1 h 83"/>
                <a:gd name="T14" fmla="*/ 53 w 54"/>
                <a:gd name="T15" fmla="*/ 0 h 83"/>
                <a:gd name="T16" fmla="*/ 53 w 54"/>
                <a:gd name="T17" fmla="*/ 12 h 83"/>
                <a:gd name="T18" fmla="*/ 14 w 54"/>
                <a:gd name="T19" fmla="*/ 12 h 83"/>
                <a:gd name="T20" fmla="*/ 14 w 54"/>
                <a:gd name="T21" fmla="*/ 35 h 83"/>
                <a:gd name="T22" fmla="*/ 48 w 54"/>
                <a:gd name="T23" fmla="*/ 34 h 83"/>
                <a:gd name="T24" fmla="*/ 48 w 54"/>
                <a:gd name="T25" fmla="*/ 46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83">
                  <a:moveTo>
                    <a:pt x="48" y="46"/>
                  </a:moveTo>
                  <a:lnTo>
                    <a:pt x="16" y="46"/>
                  </a:lnTo>
                  <a:lnTo>
                    <a:pt x="16" y="71"/>
                  </a:lnTo>
                  <a:lnTo>
                    <a:pt x="54" y="71"/>
                  </a:lnTo>
                  <a:lnTo>
                    <a:pt x="54" y="82"/>
                  </a:lnTo>
                  <a:lnTo>
                    <a:pt x="2" y="83"/>
                  </a:lnTo>
                  <a:lnTo>
                    <a:pt x="0" y="1"/>
                  </a:lnTo>
                  <a:lnTo>
                    <a:pt x="53" y="0"/>
                  </a:lnTo>
                  <a:lnTo>
                    <a:pt x="53" y="12"/>
                  </a:lnTo>
                  <a:lnTo>
                    <a:pt x="14" y="12"/>
                  </a:lnTo>
                  <a:lnTo>
                    <a:pt x="14" y="35"/>
                  </a:lnTo>
                  <a:lnTo>
                    <a:pt x="48" y="34"/>
                  </a:lnTo>
                  <a:lnTo>
                    <a:pt x="48" y="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49" name="Freeform 961"/>
            <p:cNvSpPr>
              <a:spLocks noEditPoints="1"/>
            </p:cNvSpPr>
            <p:nvPr/>
          </p:nvSpPr>
          <p:spPr bwMode="auto">
            <a:xfrm>
              <a:off x="5515" y="2965"/>
              <a:ext cx="74" cy="87"/>
            </a:xfrm>
            <a:custGeom>
              <a:avLst/>
              <a:gdLst>
                <a:gd name="T0" fmla="*/ 49 w 74"/>
                <a:gd name="T1" fmla="*/ 62 h 87"/>
                <a:gd name="T2" fmla="*/ 18 w 74"/>
                <a:gd name="T3" fmla="*/ 65 h 87"/>
                <a:gd name="T4" fmla="*/ 14 w 74"/>
                <a:gd name="T5" fmla="*/ 85 h 87"/>
                <a:gd name="T6" fmla="*/ 0 w 74"/>
                <a:gd name="T7" fmla="*/ 87 h 87"/>
                <a:gd name="T8" fmla="*/ 20 w 74"/>
                <a:gd name="T9" fmla="*/ 2 h 87"/>
                <a:gd name="T10" fmla="*/ 32 w 74"/>
                <a:gd name="T11" fmla="*/ 0 h 87"/>
                <a:gd name="T12" fmla="*/ 74 w 74"/>
                <a:gd name="T13" fmla="*/ 77 h 87"/>
                <a:gd name="T14" fmla="*/ 59 w 74"/>
                <a:gd name="T15" fmla="*/ 79 h 87"/>
                <a:gd name="T16" fmla="*/ 49 w 74"/>
                <a:gd name="T17" fmla="*/ 62 h 87"/>
                <a:gd name="T18" fmla="*/ 21 w 74"/>
                <a:gd name="T19" fmla="*/ 53 h 87"/>
                <a:gd name="T20" fmla="*/ 45 w 74"/>
                <a:gd name="T21" fmla="*/ 51 h 87"/>
                <a:gd name="T22" fmla="*/ 29 w 74"/>
                <a:gd name="T23" fmla="*/ 19 h 87"/>
                <a:gd name="T24" fmla="*/ 21 w 74"/>
                <a:gd name="T25" fmla="*/ 5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4" h="87">
                  <a:moveTo>
                    <a:pt x="49" y="62"/>
                  </a:moveTo>
                  <a:lnTo>
                    <a:pt x="18" y="65"/>
                  </a:lnTo>
                  <a:lnTo>
                    <a:pt x="14" y="85"/>
                  </a:lnTo>
                  <a:lnTo>
                    <a:pt x="0" y="87"/>
                  </a:lnTo>
                  <a:lnTo>
                    <a:pt x="20" y="2"/>
                  </a:lnTo>
                  <a:lnTo>
                    <a:pt x="32" y="0"/>
                  </a:lnTo>
                  <a:lnTo>
                    <a:pt x="74" y="77"/>
                  </a:lnTo>
                  <a:lnTo>
                    <a:pt x="59" y="79"/>
                  </a:lnTo>
                  <a:lnTo>
                    <a:pt x="49" y="62"/>
                  </a:lnTo>
                  <a:close/>
                  <a:moveTo>
                    <a:pt x="21" y="53"/>
                  </a:moveTo>
                  <a:lnTo>
                    <a:pt x="45" y="51"/>
                  </a:lnTo>
                  <a:lnTo>
                    <a:pt x="29" y="19"/>
                  </a:lnTo>
                  <a:lnTo>
                    <a:pt x="21" y="5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50" name="Freeform 962"/>
            <p:cNvSpPr>
              <a:spLocks/>
            </p:cNvSpPr>
            <p:nvPr/>
          </p:nvSpPr>
          <p:spPr bwMode="auto">
            <a:xfrm>
              <a:off x="5584" y="2956"/>
              <a:ext cx="68" cy="83"/>
            </a:xfrm>
            <a:custGeom>
              <a:avLst/>
              <a:gdLst>
                <a:gd name="T0" fmla="*/ 30 w 68"/>
                <a:gd name="T1" fmla="*/ 69 h 83"/>
                <a:gd name="T2" fmla="*/ 67 w 68"/>
                <a:gd name="T3" fmla="*/ 62 h 83"/>
                <a:gd name="T4" fmla="*/ 68 w 68"/>
                <a:gd name="T5" fmla="*/ 73 h 83"/>
                <a:gd name="T6" fmla="*/ 19 w 68"/>
                <a:gd name="T7" fmla="*/ 83 h 83"/>
                <a:gd name="T8" fmla="*/ 0 w 68"/>
                <a:gd name="T9" fmla="*/ 5 h 83"/>
                <a:gd name="T10" fmla="*/ 14 w 68"/>
                <a:gd name="T11" fmla="*/ 0 h 83"/>
                <a:gd name="T12" fmla="*/ 30 w 68"/>
                <a:gd name="T13" fmla="*/ 69 h 83"/>
              </a:gdLst>
              <a:ahLst/>
              <a:cxnLst>
                <a:cxn ang="0">
                  <a:pos x="T0" y="T1"/>
                </a:cxn>
                <a:cxn ang="0">
                  <a:pos x="T2" y="T3"/>
                </a:cxn>
                <a:cxn ang="0">
                  <a:pos x="T4" y="T5"/>
                </a:cxn>
                <a:cxn ang="0">
                  <a:pos x="T6" y="T7"/>
                </a:cxn>
                <a:cxn ang="0">
                  <a:pos x="T8" y="T9"/>
                </a:cxn>
                <a:cxn ang="0">
                  <a:pos x="T10" y="T11"/>
                </a:cxn>
                <a:cxn ang="0">
                  <a:pos x="T12" y="T13"/>
                </a:cxn>
              </a:cxnLst>
              <a:rect l="0" t="0" r="r" b="b"/>
              <a:pathLst>
                <a:path w="68" h="83">
                  <a:moveTo>
                    <a:pt x="30" y="69"/>
                  </a:moveTo>
                  <a:lnTo>
                    <a:pt x="67" y="62"/>
                  </a:lnTo>
                  <a:lnTo>
                    <a:pt x="68" y="73"/>
                  </a:lnTo>
                  <a:lnTo>
                    <a:pt x="19" y="83"/>
                  </a:lnTo>
                  <a:lnTo>
                    <a:pt x="0" y="5"/>
                  </a:lnTo>
                  <a:lnTo>
                    <a:pt x="14" y="0"/>
                  </a:lnTo>
                  <a:lnTo>
                    <a:pt x="30" y="6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51" name="Freeform 963"/>
            <p:cNvSpPr>
              <a:spLocks/>
            </p:cNvSpPr>
            <p:nvPr/>
          </p:nvSpPr>
          <p:spPr bwMode="auto">
            <a:xfrm>
              <a:off x="5626" y="2931"/>
              <a:ext cx="65" cy="90"/>
            </a:xfrm>
            <a:custGeom>
              <a:avLst/>
              <a:gdLst>
                <a:gd name="T0" fmla="*/ 65 w 65"/>
                <a:gd name="T1" fmla="*/ 11 h 90"/>
                <a:gd name="T2" fmla="*/ 40 w 65"/>
                <a:gd name="T3" fmla="*/ 19 h 90"/>
                <a:gd name="T4" fmla="*/ 62 w 65"/>
                <a:gd name="T5" fmla="*/ 85 h 90"/>
                <a:gd name="T6" fmla="*/ 48 w 65"/>
                <a:gd name="T7" fmla="*/ 90 h 90"/>
                <a:gd name="T8" fmla="*/ 28 w 65"/>
                <a:gd name="T9" fmla="*/ 23 h 90"/>
                <a:gd name="T10" fmla="*/ 3 w 65"/>
                <a:gd name="T11" fmla="*/ 31 h 90"/>
                <a:gd name="T12" fmla="*/ 0 w 65"/>
                <a:gd name="T13" fmla="*/ 20 h 90"/>
                <a:gd name="T14" fmla="*/ 62 w 65"/>
                <a:gd name="T15" fmla="*/ 0 h 90"/>
                <a:gd name="T16" fmla="*/ 65 w 65"/>
                <a:gd name="T17" fmla="*/ 11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90">
                  <a:moveTo>
                    <a:pt x="65" y="11"/>
                  </a:moveTo>
                  <a:lnTo>
                    <a:pt x="40" y="19"/>
                  </a:lnTo>
                  <a:lnTo>
                    <a:pt x="62" y="85"/>
                  </a:lnTo>
                  <a:lnTo>
                    <a:pt x="48" y="90"/>
                  </a:lnTo>
                  <a:lnTo>
                    <a:pt x="28" y="23"/>
                  </a:lnTo>
                  <a:lnTo>
                    <a:pt x="3" y="31"/>
                  </a:lnTo>
                  <a:lnTo>
                    <a:pt x="0" y="20"/>
                  </a:lnTo>
                  <a:lnTo>
                    <a:pt x="62" y="0"/>
                  </a:lnTo>
                  <a:lnTo>
                    <a:pt x="65"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52" name="Freeform 964"/>
            <p:cNvSpPr>
              <a:spLocks/>
            </p:cNvSpPr>
            <p:nvPr/>
          </p:nvSpPr>
          <p:spPr bwMode="auto">
            <a:xfrm>
              <a:off x="5694" y="2902"/>
              <a:ext cx="92" cy="102"/>
            </a:xfrm>
            <a:custGeom>
              <a:avLst/>
              <a:gdLst>
                <a:gd name="T0" fmla="*/ 92 w 92"/>
                <a:gd name="T1" fmla="*/ 74 h 102"/>
                <a:gd name="T2" fmla="*/ 80 w 92"/>
                <a:gd name="T3" fmla="*/ 80 h 102"/>
                <a:gd name="T4" fmla="*/ 65 w 92"/>
                <a:gd name="T5" fmla="*/ 48 h 102"/>
                <a:gd name="T6" fmla="*/ 32 w 92"/>
                <a:gd name="T7" fmla="*/ 62 h 102"/>
                <a:gd name="T8" fmla="*/ 46 w 92"/>
                <a:gd name="T9" fmla="*/ 96 h 102"/>
                <a:gd name="T10" fmla="*/ 34 w 92"/>
                <a:gd name="T11" fmla="*/ 102 h 102"/>
                <a:gd name="T12" fmla="*/ 0 w 92"/>
                <a:gd name="T13" fmla="*/ 26 h 102"/>
                <a:gd name="T14" fmla="*/ 14 w 92"/>
                <a:gd name="T15" fmla="*/ 22 h 102"/>
                <a:gd name="T16" fmla="*/ 28 w 92"/>
                <a:gd name="T17" fmla="*/ 52 h 102"/>
                <a:gd name="T18" fmla="*/ 60 w 92"/>
                <a:gd name="T19" fmla="*/ 37 h 102"/>
                <a:gd name="T20" fmla="*/ 46 w 92"/>
                <a:gd name="T21" fmla="*/ 6 h 102"/>
                <a:gd name="T22" fmla="*/ 60 w 92"/>
                <a:gd name="T23" fmla="*/ 0 h 102"/>
                <a:gd name="T24" fmla="*/ 92 w 92"/>
                <a:gd name="T25" fmla="*/ 7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102">
                  <a:moveTo>
                    <a:pt x="92" y="74"/>
                  </a:moveTo>
                  <a:lnTo>
                    <a:pt x="80" y="80"/>
                  </a:lnTo>
                  <a:lnTo>
                    <a:pt x="65" y="48"/>
                  </a:lnTo>
                  <a:lnTo>
                    <a:pt x="32" y="62"/>
                  </a:lnTo>
                  <a:lnTo>
                    <a:pt x="46" y="96"/>
                  </a:lnTo>
                  <a:lnTo>
                    <a:pt x="34" y="102"/>
                  </a:lnTo>
                  <a:lnTo>
                    <a:pt x="0" y="26"/>
                  </a:lnTo>
                  <a:lnTo>
                    <a:pt x="14" y="22"/>
                  </a:lnTo>
                  <a:lnTo>
                    <a:pt x="28" y="52"/>
                  </a:lnTo>
                  <a:lnTo>
                    <a:pt x="60" y="37"/>
                  </a:lnTo>
                  <a:lnTo>
                    <a:pt x="46" y="6"/>
                  </a:lnTo>
                  <a:lnTo>
                    <a:pt x="60" y="0"/>
                  </a:lnTo>
                  <a:lnTo>
                    <a:pt x="92" y="7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53" name="Freeform 965"/>
            <p:cNvSpPr>
              <a:spLocks/>
            </p:cNvSpPr>
            <p:nvPr/>
          </p:nvSpPr>
          <p:spPr bwMode="auto">
            <a:xfrm>
              <a:off x="5788" y="2846"/>
              <a:ext cx="100" cy="104"/>
            </a:xfrm>
            <a:custGeom>
              <a:avLst/>
              <a:gdLst>
                <a:gd name="T0" fmla="*/ 100 w 100"/>
                <a:gd name="T1" fmla="*/ 68 h 104"/>
                <a:gd name="T2" fmla="*/ 88 w 100"/>
                <a:gd name="T3" fmla="*/ 76 h 104"/>
                <a:gd name="T4" fmla="*/ 26 w 100"/>
                <a:gd name="T5" fmla="*/ 48 h 104"/>
                <a:gd name="T6" fmla="*/ 57 w 100"/>
                <a:gd name="T7" fmla="*/ 96 h 104"/>
                <a:gd name="T8" fmla="*/ 46 w 100"/>
                <a:gd name="T9" fmla="*/ 104 h 104"/>
                <a:gd name="T10" fmla="*/ 0 w 100"/>
                <a:gd name="T11" fmla="*/ 36 h 104"/>
                <a:gd name="T12" fmla="*/ 12 w 100"/>
                <a:gd name="T13" fmla="*/ 28 h 104"/>
                <a:gd name="T14" fmla="*/ 76 w 100"/>
                <a:gd name="T15" fmla="*/ 56 h 104"/>
                <a:gd name="T16" fmla="*/ 43 w 100"/>
                <a:gd name="T17" fmla="*/ 8 h 104"/>
                <a:gd name="T18" fmla="*/ 54 w 100"/>
                <a:gd name="T19" fmla="*/ 0 h 104"/>
                <a:gd name="T20" fmla="*/ 100 w 100"/>
                <a:gd name="T21" fmla="*/ 68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0" h="104">
                  <a:moveTo>
                    <a:pt x="100" y="68"/>
                  </a:moveTo>
                  <a:lnTo>
                    <a:pt x="88" y="76"/>
                  </a:lnTo>
                  <a:lnTo>
                    <a:pt x="26" y="48"/>
                  </a:lnTo>
                  <a:lnTo>
                    <a:pt x="57" y="96"/>
                  </a:lnTo>
                  <a:lnTo>
                    <a:pt x="46" y="104"/>
                  </a:lnTo>
                  <a:lnTo>
                    <a:pt x="0" y="36"/>
                  </a:lnTo>
                  <a:lnTo>
                    <a:pt x="12" y="28"/>
                  </a:lnTo>
                  <a:lnTo>
                    <a:pt x="76" y="56"/>
                  </a:lnTo>
                  <a:lnTo>
                    <a:pt x="43" y="8"/>
                  </a:lnTo>
                  <a:lnTo>
                    <a:pt x="54" y="0"/>
                  </a:lnTo>
                  <a:lnTo>
                    <a:pt x="100" y="6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54" name="Freeform 966"/>
            <p:cNvSpPr>
              <a:spLocks/>
            </p:cNvSpPr>
            <p:nvPr/>
          </p:nvSpPr>
          <p:spPr bwMode="auto">
            <a:xfrm>
              <a:off x="5851" y="2798"/>
              <a:ext cx="90" cy="93"/>
            </a:xfrm>
            <a:custGeom>
              <a:avLst/>
              <a:gdLst>
                <a:gd name="T0" fmla="*/ 30 w 58"/>
                <a:gd name="T1" fmla="*/ 0 h 60"/>
                <a:gd name="T2" fmla="*/ 53 w 58"/>
                <a:gd name="T3" fmla="*/ 27 h 60"/>
                <a:gd name="T4" fmla="*/ 57 w 58"/>
                <a:gd name="T5" fmla="*/ 34 h 60"/>
                <a:gd name="T6" fmla="*/ 58 w 58"/>
                <a:gd name="T7" fmla="*/ 42 h 60"/>
                <a:gd name="T8" fmla="*/ 55 w 58"/>
                <a:gd name="T9" fmla="*/ 48 h 60"/>
                <a:gd name="T10" fmla="*/ 50 w 58"/>
                <a:gd name="T11" fmla="*/ 54 h 60"/>
                <a:gd name="T12" fmla="*/ 44 w 58"/>
                <a:gd name="T13" fmla="*/ 58 h 60"/>
                <a:gd name="T14" fmla="*/ 37 w 58"/>
                <a:gd name="T15" fmla="*/ 60 h 60"/>
                <a:gd name="T16" fmla="*/ 30 w 58"/>
                <a:gd name="T17" fmla="*/ 58 h 60"/>
                <a:gd name="T18" fmla="*/ 23 w 58"/>
                <a:gd name="T19" fmla="*/ 53 h 60"/>
                <a:gd name="T20" fmla="*/ 0 w 58"/>
                <a:gd name="T21" fmla="*/ 26 h 60"/>
                <a:gd name="T22" fmla="*/ 7 w 58"/>
                <a:gd name="T23" fmla="*/ 20 h 60"/>
                <a:gd name="T24" fmla="*/ 30 w 58"/>
                <a:gd name="T25" fmla="*/ 47 h 60"/>
                <a:gd name="T26" fmla="*/ 34 w 58"/>
                <a:gd name="T27" fmla="*/ 50 h 60"/>
                <a:gd name="T28" fmla="*/ 38 w 58"/>
                <a:gd name="T29" fmla="*/ 52 h 60"/>
                <a:gd name="T30" fmla="*/ 42 w 58"/>
                <a:gd name="T31" fmla="*/ 51 h 60"/>
                <a:gd name="T32" fmla="*/ 46 w 58"/>
                <a:gd name="T33" fmla="*/ 49 h 60"/>
                <a:gd name="T34" fmla="*/ 48 w 58"/>
                <a:gd name="T35" fmla="*/ 45 h 60"/>
                <a:gd name="T36" fmla="*/ 50 w 58"/>
                <a:gd name="T37" fmla="*/ 41 h 60"/>
                <a:gd name="T38" fmla="*/ 49 w 58"/>
                <a:gd name="T39" fmla="*/ 38 h 60"/>
                <a:gd name="T40" fmla="*/ 46 w 58"/>
                <a:gd name="T41" fmla="*/ 33 h 60"/>
                <a:gd name="T42" fmla="*/ 23 w 58"/>
                <a:gd name="T43" fmla="*/ 6 h 60"/>
                <a:gd name="T44" fmla="*/ 30 w 58"/>
                <a:gd name="T45"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8" h="60">
                  <a:moveTo>
                    <a:pt x="30" y="0"/>
                  </a:moveTo>
                  <a:cubicBezTo>
                    <a:pt x="53" y="27"/>
                    <a:pt x="53" y="27"/>
                    <a:pt x="53" y="27"/>
                  </a:cubicBezTo>
                  <a:cubicBezTo>
                    <a:pt x="55" y="30"/>
                    <a:pt x="57" y="32"/>
                    <a:pt x="57" y="34"/>
                  </a:cubicBezTo>
                  <a:cubicBezTo>
                    <a:pt x="58" y="37"/>
                    <a:pt x="58" y="39"/>
                    <a:pt x="58" y="42"/>
                  </a:cubicBezTo>
                  <a:cubicBezTo>
                    <a:pt x="58" y="44"/>
                    <a:pt x="57" y="46"/>
                    <a:pt x="55" y="48"/>
                  </a:cubicBezTo>
                  <a:cubicBezTo>
                    <a:pt x="54" y="50"/>
                    <a:pt x="52" y="52"/>
                    <a:pt x="50" y="54"/>
                  </a:cubicBezTo>
                  <a:cubicBezTo>
                    <a:pt x="48" y="56"/>
                    <a:pt x="46" y="57"/>
                    <a:pt x="44" y="58"/>
                  </a:cubicBezTo>
                  <a:cubicBezTo>
                    <a:pt x="41" y="59"/>
                    <a:pt x="39" y="60"/>
                    <a:pt x="37" y="60"/>
                  </a:cubicBezTo>
                  <a:cubicBezTo>
                    <a:pt x="34" y="60"/>
                    <a:pt x="32" y="59"/>
                    <a:pt x="30" y="58"/>
                  </a:cubicBezTo>
                  <a:cubicBezTo>
                    <a:pt x="27" y="57"/>
                    <a:pt x="25" y="55"/>
                    <a:pt x="23" y="53"/>
                  </a:cubicBezTo>
                  <a:cubicBezTo>
                    <a:pt x="0" y="26"/>
                    <a:pt x="0" y="26"/>
                    <a:pt x="0" y="26"/>
                  </a:cubicBezTo>
                  <a:cubicBezTo>
                    <a:pt x="7" y="20"/>
                    <a:pt x="7" y="20"/>
                    <a:pt x="7" y="20"/>
                  </a:cubicBezTo>
                  <a:cubicBezTo>
                    <a:pt x="30" y="47"/>
                    <a:pt x="30" y="47"/>
                    <a:pt x="30" y="47"/>
                  </a:cubicBezTo>
                  <a:cubicBezTo>
                    <a:pt x="32" y="49"/>
                    <a:pt x="33" y="50"/>
                    <a:pt x="34" y="50"/>
                  </a:cubicBezTo>
                  <a:cubicBezTo>
                    <a:pt x="35" y="51"/>
                    <a:pt x="37" y="52"/>
                    <a:pt x="38" y="52"/>
                  </a:cubicBezTo>
                  <a:cubicBezTo>
                    <a:pt x="39" y="52"/>
                    <a:pt x="40" y="51"/>
                    <a:pt x="42" y="51"/>
                  </a:cubicBezTo>
                  <a:cubicBezTo>
                    <a:pt x="43" y="50"/>
                    <a:pt x="44" y="50"/>
                    <a:pt x="46" y="49"/>
                  </a:cubicBezTo>
                  <a:cubicBezTo>
                    <a:pt x="47" y="47"/>
                    <a:pt x="48" y="46"/>
                    <a:pt x="48" y="45"/>
                  </a:cubicBezTo>
                  <a:cubicBezTo>
                    <a:pt x="49" y="44"/>
                    <a:pt x="50" y="43"/>
                    <a:pt x="50" y="41"/>
                  </a:cubicBezTo>
                  <a:cubicBezTo>
                    <a:pt x="50" y="40"/>
                    <a:pt x="50" y="39"/>
                    <a:pt x="49" y="38"/>
                  </a:cubicBezTo>
                  <a:cubicBezTo>
                    <a:pt x="49" y="36"/>
                    <a:pt x="48" y="35"/>
                    <a:pt x="46" y="33"/>
                  </a:cubicBezTo>
                  <a:cubicBezTo>
                    <a:pt x="23" y="6"/>
                    <a:pt x="23" y="6"/>
                    <a:pt x="23" y="6"/>
                  </a:cubicBezTo>
                  <a:lnTo>
                    <a:pt x="3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55" name="Freeform 967"/>
            <p:cNvSpPr>
              <a:spLocks noEditPoints="1"/>
            </p:cNvSpPr>
            <p:nvPr/>
          </p:nvSpPr>
          <p:spPr bwMode="auto">
            <a:xfrm>
              <a:off x="5907" y="2758"/>
              <a:ext cx="102" cy="88"/>
            </a:xfrm>
            <a:custGeom>
              <a:avLst/>
              <a:gdLst>
                <a:gd name="T0" fmla="*/ 37 w 66"/>
                <a:gd name="T1" fmla="*/ 29 h 57"/>
                <a:gd name="T2" fmla="*/ 30 w 66"/>
                <a:gd name="T3" fmla="*/ 37 h 57"/>
                <a:gd name="T4" fmla="*/ 45 w 66"/>
                <a:gd name="T5" fmla="*/ 51 h 57"/>
                <a:gd name="T6" fmla="*/ 38 w 66"/>
                <a:gd name="T7" fmla="*/ 57 h 57"/>
                <a:gd name="T8" fmla="*/ 0 w 66"/>
                <a:gd name="T9" fmla="*/ 21 h 57"/>
                <a:gd name="T10" fmla="*/ 12 w 66"/>
                <a:gd name="T11" fmla="*/ 8 h 57"/>
                <a:gd name="T12" fmla="*/ 19 w 66"/>
                <a:gd name="T13" fmla="*/ 2 h 57"/>
                <a:gd name="T14" fmla="*/ 25 w 66"/>
                <a:gd name="T15" fmla="*/ 0 h 57"/>
                <a:gd name="T16" fmla="*/ 31 w 66"/>
                <a:gd name="T17" fmla="*/ 1 h 57"/>
                <a:gd name="T18" fmla="*/ 37 w 66"/>
                <a:gd name="T19" fmla="*/ 4 h 57"/>
                <a:gd name="T20" fmla="*/ 42 w 66"/>
                <a:gd name="T21" fmla="*/ 12 h 57"/>
                <a:gd name="T22" fmla="*/ 41 w 66"/>
                <a:gd name="T23" fmla="*/ 21 h 57"/>
                <a:gd name="T24" fmla="*/ 65 w 66"/>
                <a:gd name="T25" fmla="*/ 28 h 57"/>
                <a:gd name="T26" fmla="*/ 66 w 66"/>
                <a:gd name="T27" fmla="*/ 28 h 57"/>
                <a:gd name="T28" fmla="*/ 59 w 66"/>
                <a:gd name="T29" fmla="*/ 35 h 57"/>
                <a:gd name="T30" fmla="*/ 37 w 66"/>
                <a:gd name="T31" fmla="*/ 29 h 57"/>
                <a:gd name="T32" fmla="*/ 24 w 66"/>
                <a:gd name="T33" fmla="*/ 32 h 57"/>
                <a:gd name="T34" fmla="*/ 31 w 66"/>
                <a:gd name="T35" fmla="*/ 25 h 57"/>
                <a:gd name="T36" fmla="*/ 33 w 66"/>
                <a:gd name="T37" fmla="*/ 21 h 57"/>
                <a:gd name="T38" fmla="*/ 34 w 66"/>
                <a:gd name="T39" fmla="*/ 18 h 57"/>
                <a:gd name="T40" fmla="*/ 33 w 66"/>
                <a:gd name="T41" fmla="*/ 14 h 57"/>
                <a:gd name="T42" fmla="*/ 31 w 66"/>
                <a:gd name="T43" fmla="*/ 11 h 57"/>
                <a:gd name="T44" fmla="*/ 28 w 66"/>
                <a:gd name="T45" fmla="*/ 9 h 57"/>
                <a:gd name="T46" fmla="*/ 25 w 66"/>
                <a:gd name="T47" fmla="*/ 9 h 57"/>
                <a:gd name="T48" fmla="*/ 21 w 66"/>
                <a:gd name="T49" fmla="*/ 10 h 57"/>
                <a:gd name="T50" fmla="*/ 18 w 66"/>
                <a:gd name="T51" fmla="*/ 13 h 57"/>
                <a:gd name="T52" fmla="*/ 11 w 66"/>
                <a:gd name="T53" fmla="*/ 19 h 57"/>
                <a:gd name="T54" fmla="*/ 24 w 66"/>
                <a:gd name="T55" fmla="*/ 3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6" h="57">
                  <a:moveTo>
                    <a:pt x="37" y="29"/>
                  </a:moveTo>
                  <a:cubicBezTo>
                    <a:pt x="30" y="37"/>
                    <a:pt x="30" y="37"/>
                    <a:pt x="30" y="37"/>
                  </a:cubicBezTo>
                  <a:cubicBezTo>
                    <a:pt x="45" y="51"/>
                    <a:pt x="45" y="51"/>
                    <a:pt x="45" y="51"/>
                  </a:cubicBezTo>
                  <a:cubicBezTo>
                    <a:pt x="38" y="57"/>
                    <a:pt x="38" y="57"/>
                    <a:pt x="38" y="57"/>
                  </a:cubicBezTo>
                  <a:cubicBezTo>
                    <a:pt x="0" y="21"/>
                    <a:pt x="0" y="21"/>
                    <a:pt x="0" y="21"/>
                  </a:cubicBezTo>
                  <a:cubicBezTo>
                    <a:pt x="12" y="8"/>
                    <a:pt x="12" y="8"/>
                    <a:pt x="12" y="8"/>
                  </a:cubicBezTo>
                  <a:cubicBezTo>
                    <a:pt x="15" y="5"/>
                    <a:pt x="17" y="4"/>
                    <a:pt x="19" y="2"/>
                  </a:cubicBezTo>
                  <a:cubicBezTo>
                    <a:pt x="21" y="1"/>
                    <a:pt x="23" y="0"/>
                    <a:pt x="25" y="0"/>
                  </a:cubicBezTo>
                  <a:cubicBezTo>
                    <a:pt x="27" y="0"/>
                    <a:pt x="29" y="0"/>
                    <a:pt x="31" y="1"/>
                  </a:cubicBezTo>
                  <a:cubicBezTo>
                    <a:pt x="33" y="1"/>
                    <a:pt x="35" y="3"/>
                    <a:pt x="37" y="4"/>
                  </a:cubicBezTo>
                  <a:cubicBezTo>
                    <a:pt x="40" y="7"/>
                    <a:pt x="41" y="10"/>
                    <a:pt x="42" y="12"/>
                  </a:cubicBezTo>
                  <a:cubicBezTo>
                    <a:pt x="43" y="15"/>
                    <a:pt x="42" y="18"/>
                    <a:pt x="41" y="21"/>
                  </a:cubicBezTo>
                  <a:cubicBezTo>
                    <a:pt x="65" y="28"/>
                    <a:pt x="65" y="28"/>
                    <a:pt x="65" y="28"/>
                  </a:cubicBezTo>
                  <a:cubicBezTo>
                    <a:pt x="66" y="28"/>
                    <a:pt x="66" y="28"/>
                    <a:pt x="66" y="28"/>
                  </a:cubicBezTo>
                  <a:cubicBezTo>
                    <a:pt x="59" y="35"/>
                    <a:pt x="59" y="35"/>
                    <a:pt x="59" y="35"/>
                  </a:cubicBezTo>
                  <a:lnTo>
                    <a:pt x="37" y="29"/>
                  </a:lnTo>
                  <a:close/>
                  <a:moveTo>
                    <a:pt x="24" y="32"/>
                  </a:moveTo>
                  <a:cubicBezTo>
                    <a:pt x="31" y="25"/>
                    <a:pt x="31" y="25"/>
                    <a:pt x="31" y="25"/>
                  </a:cubicBezTo>
                  <a:cubicBezTo>
                    <a:pt x="32" y="23"/>
                    <a:pt x="33" y="22"/>
                    <a:pt x="33" y="21"/>
                  </a:cubicBezTo>
                  <a:cubicBezTo>
                    <a:pt x="34" y="20"/>
                    <a:pt x="34" y="19"/>
                    <a:pt x="34" y="18"/>
                  </a:cubicBezTo>
                  <a:cubicBezTo>
                    <a:pt x="34" y="16"/>
                    <a:pt x="34" y="15"/>
                    <a:pt x="33" y="14"/>
                  </a:cubicBezTo>
                  <a:cubicBezTo>
                    <a:pt x="33" y="13"/>
                    <a:pt x="32" y="12"/>
                    <a:pt x="31" y="11"/>
                  </a:cubicBezTo>
                  <a:cubicBezTo>
                    <a:pt x="30" y="11"/>
                    <a:pt x="29" y="10"/>
                    <a:pt x="28" y="9"/>
                  </a:cubicBezTo>
                  <a:cubicBezTo>
                    <a:pt x="27" y="9"/>
                    <a:pt x="26" y="9"/>
                    <a:pt x="25" y="9"/>
                  </a:cubicBezTo>
                  <a:cubicBezTo>
                    <a:pt x="24" y="9"/>
                    <a:pt x="23" y="9"/>
                    <a:pt x="21" y="10"/>
                  </a:cubicBezTo>
                  <a:cubicBezTo>
                    <a:pt x="20" y="10"/>
                    <a:pt x="19" y="11"/>
                    <a:pt x="18" y="13"/>
                  </a:cubicBezTo>
                  <a:cubicBezTo>
                    <a:pt x="11" y="19"/>
                    <a:pt x="11" y="19"/>
                    <a:pt x="11" y="19"/>
                  </a:cubicBezTo>
                  <a:lnTo>
                    <a:pt x="24" y="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56" name="Freeform 968"/>
            <p:cNvSpPr>
              <a:spLocks/>
            </p:cNvSpPr>
            <p:nvPr/>
          </p:nvSpPr>
          <p:spPr bwMode="auto">
            <a:xfrm>
              <a:off x="5961" y="2704"/>
              <a:ext cx="83" cy="79"/>
            </a:xfrm>
            <a:custGeom>
              <a:avLst/>
              <a:gdLst>
                <a:gd name="T0" fmla="*/ 43 w 54"/>
                <a:gd name="T1" fmla="*/ 25 h 51"/>
                <a:gd name="T2" fmla="*/ 40 w 54"/>
                <a:gd name="T3" fmla="*/ 24 h 51"/>
                <a:gd name="T4" fmla="*/ 37 w 54"/>
                <a:gd name="T5" fmla="*/ 24 h 51"/>
                <a:gd name="T6" fmla="*/ 34 w 54"/>
                <a:gd name="T7" fmla="*/ 25 h 51"/>
                <a:gd name="T8" fmla="*/ 29 w 54"/>
                <a:gd name="T9" fmla="*/ 28 h 51"/>
                <a:gd name="T10" fmla="*/ 22 w 54"/>
                <a:gd name="T11" fmla="*/ 32 h 51"/>
                <a:gd name="T12" fmla="*/ 16 w 54"/>
                <a:gd name="T13" fmla="*/ 35 h 51"/>
                <a:gd name="T14" fmla="*/ 11 w 54"/>
                <a:gd name="T15" fmla="*/ 35 h 51"/>
                <a:gd name="T16" fmla="*/ 5 w 54"/>
                <a:gd name="T17" fmla="*/ 33 h 51"/>
                <a:gd name="T18" fmla="*/ 1 w 54"/>
                <a:gd name="T19" fmla="*/ 28 h 51"/>
                <a:gd name="T20" fmla="*/ 0 w 54"/>
                <a:gd name="T21" fmla="*/ 22 h 51"/>
                <a:gd name="T22" fmla="*/ 1 w 54"/>
                <a:gd name="T23" fmla="*/ 16 h 51"/>
                <a:gd name="T24" fmla="*/ 5 w 54"/>
                <a:gd name="T25" fmla="*/ 9 h 51"/>
                <a:gd name="T26" fmla="*/ 11 w 54"/>
                <a:gd name="T27" fmla="*/ 3 h 51"/>
                <a:gd name="T28" fmla="*/ 17 w 54"/>
                <a:gd name="T29" fmla="*/ 0 h 51"/>
                <a:gd name="T30" fmla="*/ 23 w 54"/>
                <a:gd name="T31" fmla="*/ 1 h 51"/>
                <a:gd name="T32" fmla="*/ 29 w 54"/>
                <a:gd name="T33" fmla="*/ 3 h 51"/>
                <a:gd name="T34" fmla="*/ 24 w 54"/>
                <a:gd name="T35" fmla="*/ 11 h 51"/>
                <a:gd name="T36" fmla="*/ 21 w 54"/>
                <a:gd name="T37" fmla="*/ 9 h 51"/>
                <a:gd name="T38" fmla="*/ 17 w 54"/>
                <a:gd name="T39" fmla="*/ 9 h 51"/>
                <a:gd name="T40" fmla="*/ 14 w 54"/>
                <a:gd name="T41" fmla="*/ 10 h 51"/>
                <a:gd name="T42" fmla="*/ 11 w 54"/>
                <a:gd name="T43" fmla="*/ 13 h 51"/>
                <a:gd name="T44" fmla="*/ 9 w 54"/>
                <a:gd name="T45" fmla="*/ 17 h 51"/>
                <a:gd name="T46" fmla="*/ 8 w 54"/>
                <a:gd name="T47" fmla="*/ 20 h 51"/>
                <a:gd name="T48" fmla="*/ 9 w 54"/>
                <a:gd name="T49" fmla="*/ 23 h 51"/>
                <a:gd name="T50" fmla="*/ 11 w 54"/>
                <a:gd name="T51" fmla="*/ 25 h 51"/>
                <a:gd name="T52" fmla="*/ 16 w 54"/>
                <a:gd name="T53" fmla="*/ 26 h 51"/>
                <a:gd name="T54" fmla="*/ 24 w 54"/>
                <a:gd name="T55" fmla="*/ 21 h 51"/>
                <a:gd name="T56" fmla="*/ 31 w 54"/>
                <a:gd name="T57" fmla="*/ 17 h 51"/>
                <a:gd name="T58" fmla="*/ 38 w 54"/>
                <a:gd name="T59" fmla="*/ 15 h 51"/>
                <a:gd name="T60" fmla="*/ 43 w 54"/>
                <a:gd name="T61" fmla="*/ 15 h 51"/>
                <a:gd name="T62" fmla="*/ 48 w 54"/>
                <a:gd name="T63" fmla="*/ 18 h 51"/>
                <a:gd name="T64" fmla="*/ 52 w 54"/>
                <a:gd name="T65" fmla="*/ 22 h 51"/>
                <a:gd name="T66" fmla="*/ 54 w 54"/>
                <a:gd name="T67" fmla="*/ 28 h 51"/>
                <a:gd name="T68" fmla="*/ 52 w 54"/>
                <a:gd name="T69" fmla="*/ 34 h 51"/>
                <a:gd name="T70" fmla="*/ 48 w 54"/>
                <a:gd name="T71" fmla="*/ 41 h 51"/>
                <a:gd name="T72" fmla="*/ 43 w 54"/>
                <a:gd name="T73" fmla="*/ 47 h 51"/>
                <a:gd name="T74" fmla="*/ 37 w 54"/>
                <a:gd name="T75" fmla="*/ 50 h 51"/>
                <a:gd name="T76" fmla="*/ 30 w 54"/>
                <a:gd name="T77" fmla="*/ 51 h 51"/>
                <a:gd name="T78" fmla="*/ 23 w 54"/>
                <a:gd name="T79" fmla="*/ 48 h 51"/>
                <a:gd name="T80" fmla="*/ 28 w 54"/>
                <a:gd name="T81" fmla="*/ 40 h 51"/>
                <a:gd name="T82" fmla="*/ 32 w 54"/>
                <a:gd name="T83" fmla="*/ 42 h 51"/>
                <a:gd name="T84" fmla="*/ 36 w 54"/>
                <a:gd name="T85" fmla="*/ 42 h 51"/>
                <a:gd name="T86" fmla="*/ 40 w 54"/>
                <a:gd name="T87" fmla="*/ 40 h 51"/>
                <a:gd name="T88" fmla="*/ 43 w 54"/>
                <a:gd name="T89" fmla="*/ 37 h 51"/>
                <a:gd name="T90" fmla="*/ 45 w 54"/>
                <a:gd name="T91" fmla="*/ 30 h 51"/>
                <a:gd name="T92" fmla="*/ 43 w 54"/>
                <a:gd name="T93" fmla="*/ 2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4" h="51">
                  <a:moveTo>
                    <a:pt x="43" y="25"/>
                  </a:moveTo>
                  <a:cubicBezTo>
                    <a:pt x="42" y="24"/>
                    <a:pt x="41" y="24"/>
                    <a:pt x="40" y="24"/>
                  </a:cubicBezTo>
                  <a:cubicBezTo>
                    <a:pt x="39" y="23"/>
                    <a:pt x="38" y="23"/>
                    <a:pt x="37" y="24"/>
                  </a:cubicBezTo>
                  <a:cubicBezTo>
                    <a:pt x="36" y="24"/>
                    <a:pt x="35" y="24"/>
                    <a:pt x="34" y="25"/>
                  </a:cubicBezTo>
                  <a:cubicBezTo>
                    <a:pt x="32" y="26"/>
                    <a:pt x="31" y="27"/>
                    <a:pt x="29" y="28"/>
                  </a:cubicBezTo>
                  <a:cubicBezTo>
                    <a:pt x="27" y="30"/>
                    <a:pt x="24" y="31"/>
                    <a:pt x="22" y="32"/>
                  </a:cubicBezTo>
                  <a:cubicBezTo>
                    <a:pt x="20" y="34"/>
                    <a:pt x="18" y="34"/>
                    <a:pt x="16" y="35"/>
                  </a:cubicBezTo>
                  <a:cubicBezTo>
                    <a:pt x="14" y="35"/>
                    <a:pt x="12" y="35"/>
                    <a:pt x="11" y="35"/>
                  </a:cubicBezTo>
                  <a:cubicBezTo>
                    <a:pt x="9" y="35"/>
                    <a:pt x="7" y="34"/>
                    <a:pt x="5" y="33"/>
                  </a:cubicBezTo>
                  <a:cubicBezTo>
                    <a:pt x="4" y="31"/>
                    <a:pt x="2" y="30"/>
                    <a:pt x="1" y="28"/>
                  </a:cubicBezTo>
                  <a:cubicBezTo>
                    <a:pt x="0" y="26"/>
                    <a:pt x="0" y="24"/>
                    <a:pt x="0" y="22"/>
                  </a:cubicBezTo>
                  <a:cubicBezTo>
                    <a:pt x="0" y="20"/>
                    <a:pt x="0" y="18"/>
                    <a:pt x="1" y="16"/>
                  </a:cubicBezTo>
                  <a:cubicBezTo>
                    <a:pt x="2" y="13"/>
                    <a:pt x="3" y="11"/>
                    <a:pt x="5" y="9"/>
                  </a:cubicBezTo>
                  <a:cubicBezTo>
                    <a:pt x="7" y="6"/>
                    <a:pt x="9" y="5"/>
                    <a:pt x="11" y="3"/>
                  </a:cubicBezTo>
                  <a:cubicBezTo>
                    <a:pt x="13" y="2"/>
                    <a:pt x="15" y="1"/>
                    <a:pt x="17" y="0"/>
                  </a:cubicBezTo>
                  <a:cubicBezTo>
                    <a:pt x="19" y="0"/>
                    <a:pt x="21" y="0"/>
                    <a:pt x="23" y="1"/>
                  </a:cubicBezTo>
                  <a:cubicBezTo>
                    <a:pt x="26" y="1"/>
                    <a:pt x="28" y="2"/>
                    <a:pt x="29" y="3"/>
                  </a:cubicBezTo>
                  <a:cubicBezTo>
                    <a:pt x="24" y="11"/>
                    <a:pt x="24" y="11"/>
                    <a:pt x="24" y="11"/>
                  </a:cubicBezTo>
                  <a:cubicBezTo>
                    <a:pt x="23" y="10"/>
                    <a:pt x="22" y="9"/>
                    <a:pt x="21" y="9"/>
                  </a:cubicBezTo>
                  <a:cubicBezTo>
                    <a:pt x="19" y="9"/>
                    <a:pt x="18" y="9"/>
                    <a:pt x="17" y="9"/>
                  </a:cubicBezTo>
                  <a:cubicBezTo>
                    <a:pt x="16" y="9"/>
                    <a:pt x="15" y="9"/>
                    <a:pt x="14" y="10"/>
                  </a:cubicBezTo>
                  <a:cubicBezTo>
                    <a:pt x="13" y="11"/>
                    <a:pt x="12" y="12"/>
                    <a:pt x="11" y="13"/>
                  </a:cubicBezTo>
                  <a:cubicBezTo>
                    <a:pt x="10" y="15"/>
                    <a:pt x="9" y="16"/>
                    <a:pt x="9" y="17"/>
                  </a:cubicBezTo>
                  <a:cubicBezTo>
                    <a:pt x="8" y="18"/>
                    <a:pt x="8" y="19"/>
                    <a:pt x="8" y="20"/>
                  </a:cubicBezTo>
                  <a:cubicBezTo>
                    <a:pt x="8" y="21"/>
                    <a:pt x="8" y="22"/>
                    <a:pt x="9" y="23"/>
                  </a:cubicBezTo>
                  <a:cubicBezTo>
                    <a:pt x="9" y="24"/>
                    <a:pt x="10" y="25"/>
                    <a:pt x="11" y="25"/>
                  </a:cubicBezTo>
                  <a:cubicBezTo>
                    <a:pt x="12" y="26"/>
                    <a:pt x="14" y="27"/>
                    <a:pt x="16" y="26"/>
                  </a:cubicBezTo>
                  <a:cubicBezTo>
                    <a:pt x="19" y="25"/>
                    <a:pt x="21" y="24"/>
                    <a:pt x="24" y="21"/>
                  </a:cubicBezTo>
                  <a:cubicBezTo>
                    <a:pt x="27" y="20"/>
                    <a:pt x="29" y="18"/>
                    <a:pt x="31" y="17"/>
                  </a:cubicBezTo>
                  <a:cubicBezTo>
                    <a:pt x="34" y="16"/>
                    <a:pt x="36" y="15"/>
                    <a:pt x="38" y="15"/>
                  </a:cubicBezTo>
                  <a:cubicBezTo>
                    <a:pt x="39" y="14"/>
                    <a:pt x="41" y="15"/>
                    <a:pt x="43" y="15"/>
                  </a:cubicBezTo>
                  <a:cubicBezTo>
                    <a:pt x="45" y="15"/>
                    <a:pt x="47" y="16"/>
                    <a:pt x="48" y="18"/>
                  </a:cubicBezTo>
                  <a:cubicBezTo>
                    <a:pt x="50" y="19"/>
                    <a:pt x="51" y="20"/>
                    <a:pt x="52" y="22"/>
                  </a:cubicBezTo>
                  <a:cubicBezTo>
                    <a:pt x="53" y="24"/>
                    <a:pt x="54" y="26"/>
                    <a:pt x="54" y="28"/>
                  </a:cubicBezTo>
                  <a:cubicBezTo>
                    <a:pt x="54" y="30"/>
                    <a:pt x="53" y="32"/>
                    <a:pt x="52" y="34"/>
                  </a:cubicBezTo>
                  <a:cubicBezTo>
                    <a:pt x="52" y="37"/>
                    <a:pt x="50" y="39"/>
                    <a:pt x="48" y="41"/>
                  </a:cubicBezTo>
                  <a:cubicBezTo>
                    <a:pt x="47" y="43"/>
                    <a:pt x="45" y="45"/>
                    <a:pt x="43" y="47"/>
                  </a:cubicBezTo>
                  <a:cubicBezTo>
                    <a:pt x="41" y="48"/>
                    <a:pt x="39" y="49"/>
                    <a:pt x="37" y="50"/>
                  </a:cubicBezTo>
                  <a:cubicBezTo>
                    <a:pt x="34" y="51"/>
                    <a:pt x="32" y="51"/>
                    <a:pt x="30" y="51"/>
                  </a:cubicBezTo>
                  <a:cubicBezTo>
                    <a:pt x="27" y="50"/>
                    <a:pt x="25" y="49"/>
                    <a:pt x="23" y="48"/>
                  </a:cubicBezTo>
                  <a:cubicBezTo>
                    <a:pt x="28" y="40"/>
                    <a:pt x="28" y="40"/>
                    <a:pt x="28" y="40"/>
                  </a:cubicBezTo>
                  <a:cubicBezTo>
                    <a:pt x="30" y="41"/>
                    <a:pt x="31" y="42"/>
                    <a:pt x="32" y="42"/>
                  </a:cubicBezTo>
                  <a:cubicBezTo>
                    <a:pt x="33" y="43"/>
                    <a:pt x="35" y="43"/>
                    <a:pt x="36" y="42"/>
                  </a:cubicBezTo>
                  <a:cubicBezTo>
                    <a:pt x="37" y="42"/>
                    <a:pt x="38" y="41"/>
                    <a:pt x="40" y="40"/>
                  </a:cubicBezTo>
                  <a:cubicBezTo>
                    <a:pt x="41" y="39"/>
                    <a:pt x="42" y="38"/>
                    <a:pt x="43" y="37"/>
                  </a:cubicBezTo>
                  <a:cubicBezTo>
                    <a:pt x="45" y="34"/>
                    <a:pt x="46" y="32"/>
                    <a:pt x="45" y="30"/>
                  </a:cubicBezTo>
                  <a:cubicBezTo>
                    <a:pt x="45" y="28"/>
                    <a:pt x="45" y="26"/>
                    <a:pt x="43" y="2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57" name="Freeform 969"/>
            <p:cNvSpPr>
              <a:spLocks/>
            </p:cNvSpPr>
            <p:nvPr/>
          </p:nvSpPr>
          <p:spPr bwMode="auto">
            <a:xfrm>
              <a:off x="5992" y="2641"/>
              <a:ext cx="97" cy="88"/>
            </a:xfrm>
            <a:custGeom>
              <a:avLst/>
              <a:gdLst>
                <a:gd name="T0" fmla="*/ 63 w 97"/>
                <a:gd name="T1" fmla="*/ 29 h 88"/>
                <a:gd name="T2" fmla="*/ 46 w 97"/>
                <a:gd name="T3" fmla="*/ 57 h 88"/>
                <a:gd name="T4" fmla="*/ 68 w 97"/>
                <a:gd name="T5" fmla="*/ 71 h 88"/>
                <a:gd name="T6" fmla="*/ 88 w 97"/>
                <a:gd name="T7" fmla="*/ 37 h 88"/>
                <a:gd name="T8" fmla="*/ 97 w 97"/>
                <a:gd name="T9" fmla="*/ 43 h 88"/>
                <a:gd name="T10" fmla="*/ 69 w 97"/>
                <a:gd name="T11" fmla="*/ 88 h 88"/>
                <a:gd name="T12" fmla="*/ 0 w 97"/>
                <a:gd name="T13" fmla="*/ 46 h 88"/>
                <a:gd name="T14" fmla="*/ 27 w 97"/>
                <a:gd name="T15" fmla="*/ 0 h 88"/>
                <a:gd name="T16" fmla="*/ 37 w 97"/>
                <a:gd name="T17" fmla="*/ 6 h 88"/>
                <a:gd name="T18" fmla="*/ 17 w 97"/>
                <a:gd name="T19" fmla="*/ 40 h 88"/>
                <a:gd name="T20" fmla="*/ 37 w 97"/>
                <a:gd name="T21" fmla="*/ 51 h 88"/>
                <a:gd name="T22" fmla="*/ 54 w 97"/>
                <a:gd name="T23" fmla="*/ 23 h 88"/>
                <a:gd name="T24" fmla="*/ 63 w 97"/>
                <a:gd name="T25" fmla="*/ 29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7" h="88">
                  <a:moveTo>
                    <a:pt x="63" y="29"/>
                  </a:moveTo>
                  <a:lnTo>
                    <a:pt x="46" y="57"/>
                  </a:lnTo>
                  <a:lnTo>
                    <a:pt x="68" y="71"/>
                  </a:lnTo>
                  <a:lnTo>
                    <a:pt x="88" y="37"/>
                  </a:lnTo>
                  <a:lnTo>
                    <a:pt x="97" y="43"/>
                  </a:lnTo>
                  <a:lnTo>
                    <a:pt x="69" y="88"/>
                  </a:lnTo>
                  <a:lnTo>
                    <a:pt x="0" y="46"/>
                  </a:lnTo>
                  <a:lnTo>
                    <a:pt x="27" y="0"/>
                  </a:lnTo>
                  <a:lnTo>
                    <a:pt x="37" y="6"/>
                  </a:lnTo>
                  <a:lnTo>
                    <a:pt x="17" y="40"/>
                  </a:lnTo>
                  <a:lnTo>
                    <a:pt x="37" y="51"/>
                  </a:lnTo>
                  <a:lnTo>
                    <a:pt x="54" y="23"/>
                  </a:lnTo>
                  <a:lnTo>
                    <a:pt x="63"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58" name="Oval 970"/>
            <p:cNvSpPr>
              <a:spLocks noChangeArrowheads="1"/>
            </p:cNvSpPr>
            <p:nvPr/>
          </p:nvSpPr>
          <p:spPr bwMode="auto">
            <a:xfrm>
              <a:off x="4969" y="1855"/>
              <a:ext cx="975" cy="976"/>
            </a:xfrm>
            <a:prstGeom prst="ellipse">
              <a:avLst/>
            </a:pr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60" name="Oval 972"/>
            <p:cNvSpPr>
              <a:spLocks noChangeArrowheads="1"/>
            </p:cNvSpPr>
            <p:nvPr/>
          </p:nvSpPr>
          <p:spPr bwMode="auto">
            <a:xfrm>
              <a:off x="5302" y="1887"/>
              <a:ext cx="18" cy="19"/>
            </a:xfrm>
            <a:prstGeom prst="ellipse">
              <a:avLst/>
            </a:pr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62" name="Oval 974"/>
            <p:cNvSpPr>
              <a:spLocks noChangeArrowheads="1"/>
            </p:cNvSpPr>
            <p:nvPr/>
          </p:nvSpPr>
          <p:spPr bwMode="auto">
            <a:xfrm>
              <a:off x="5597" y="1887"/>
              <a:ext cx="18" cy="19"/>
            </a:xfrm>
            <a:prstGeom prst="ellipse">
              <a:avLst/>
            </a:pr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63" name="Freeform 975"/>
            <p:cNvSpPr>
              <a:spLocks/>
            </p:cNvSpPr>
            <p:nvPr/>
          </p:nvSpPr>
          <p:spPr bwMode="auto">
            <a:xfrm>
              <a:off x="5512" y="2138"/>
              <a:ext cx="29" cy="66"/>
            </a:xfrm>
            <a:custGeom>
              <a:avLst/>
              <a:gdLst>
                <a:gd name="T0" fmla="*/ 17 w 19"/>
                <a:gd name="T1" fmla="*/ 0 h 43"/>
                <a:gd name="T2" fmla="*/ 2 w 19"/>
                <a:gd name="T3" fmla="*/ 0 h 43"/>
                <a:gd name="T4" fmla="*/ 0 w 19"/>
                <a:gd name="T5" fmla="*/ 3 h 43"/>
                <a:gd name="T6" fmla="*/ 0 w 19"/>
                <a:gd name="T7" fmla="*/ 20 h 43"/>
                <a:gd name="T8" fmla="*/ 2 w 19"/>
                <a:gd name="T9" fmla="*/ 22 h 43"/>
                <a:gd name="T10" fmla="*/ 4 w 19"/>
                <a:gd name="T11" fmla="*/ 22 h 43"/>
                <a:gd name="T12" fmla="*/ 5 w 19"/>
                <a:gd name="T13" fmla="*/ 39 h 43"/>
                <a:gd name="T14" fmla="*/ 10 w 19"/>
                <a:gd name="T15" fmla="*/ 43 h 43"/>
                <a:gd name="T16" fmla="*/ 14 w 19"/>
                <a:gd name="T17" fmla="*/ 39 h 43"/>
                <a:gd name="T18" fmla="*/ 16 w 19"/>
                <a:gd name="T19" fmla="*/ 22 h 43"/>
                <a:gd name="T20" fmla="*/ 17 w 19"/>
                <a:gd name="T21" fmla="*/ 22 h 43"/>
                <a:gd name="T22" fmla="*/ 19 w 19"/>
                <a:gd name="T23" fmla="*/ 20 h 43"/>
                <a:gd name="T24" fmla="*/ 19 w 19"/>
                <a:gd name="T25" fmla="*/ 3 h 43"/>
                <a:gd name="T26" fmla="*/ 17 w 19"/>
                <a:gd name="T27"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43">
                  <a:moveTo>
                    <a:pt x="17" y="0"/>
                  </a:moveTo>
                  <a:cubicBezTo>
                    <a:pt x="2" y="0"/>
                    <a:pt x="2" y="0"/>
                    <a:pt x="2" y="0"/>
                  </a:cubicBezTo>
                  <a:cubicBezTo>
                    <a:pt x="1" y="0"/>
                    <a:pt x="0" y="1"/>
                    <a:pt x="0" y="3"/>
                  </a:cubicBezTo>
                  <a:cubicBezTo>
                    <a:pt x="0" y="20"/>
                    <a:pt x="0" y="20"/>
                    <a:pt x="0" y="20"/>
                  </a:cubicBezTo>
                  <a:cubicBezTo>
                    <a:pt x="0" y="21"/>
                    <a:pt x="1" y="22"/>
                    <a:pt x="2" y="22"/>
                  </a:cubicBezTo>
                  <a:cubicBezTo>
                    <a:pt x="3" y="22"/>
                    <a:pt x="3" y="22"/>
                    <a:pt x="4" y="22"/>
                  </a:cubicBezTo>
                  <a:cubicBezTo>
                    <a:pt x="5" y="39"/>
                    <a:pt x="5" y="39"/>
                    <a:pt x="5" y="39"/>
                  </a:cubicBezTo>
                  <a:cubicBezTo>
                    <a:pt x="5" y="41"/>
                    <a:pt x="7" y="43"/>
                    <a:pt x="10" y="43"/>
                  </a:cubicBezTo>
                  <a:cubicBezTo>
                    <a:pt x="12" y="43"/>
                    <a:pt x="14" y="41"/>
                    <a:pt x="14" y="39"/>
                  </a:cubicBezTo>
                  <a:cubicBezTo>
                    <a:pt x="16" y="22"/>
                    <a:pt x="16" y="22"/>
                    <a:pt x="16" y="22"/>
                  </a:cubicBezTo>
                  <a:cubicBezTo>
                    <a:pt x="16" y="22"/>
                    <a:pt x="16" y="22"/>
                    <a:pt x="17" y="22"/>
                  </a:cubicBezTo>
                  <a:cubicBezTo>
                    <a:pt x="18" y="22"/>
                    <a:pt x="19" y="21"/>
                    <a:pt x="19" y="20"/>
                  </a:cubicBezTo>
                  <a:cubicBezTo>
                    <a:pt x="19" y="3"/>
                    <a:pt x="19" y="3"/>
                    <a:pt x="19" y="3"/>
                  </a:cubicBezTo>
                  <a:cubicBezTo>
                    <a:pt x="19" y="1"/>
                    <a:pt x="18" y="0"/>
                    <a:pt x="17" y="0"/>
                  </a:cubicBezTo>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64" name="Oval 976"/>
            <p:cNvSpPr>
              <a:spLocks noChangeArrowheads="1"/>
            </p:cNvSpPr>
            <p:nvPr/>
          </p:nvSpPr>
          <p:spPr bwMode="auto">
            <a:xfrm>
              <a:off x="5518" y="2116"/>
              <a:ext cx="17" cy="17"/>
            </a:xfrm>
            <a:prstGeom prst="ellipse">
              <a:avLst/>
            </a:pr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65" name="Freeform 977"/>
            <p:cNvSpPr>
              <a:spLocks/>
            </p:cNvSpPr>
            <p:nvPr/>
          </p:nvSpPr>
          <p:spPr bwMode="auto">
            <a:xfrm>
              <a:off x="5553" y="2181"/>
              <a:ext cx="34" cy="72"/>
            </a:xfrm>
            <a:custGeom>
              <a:avLst/>
              <a:gdLst>
                <a:gd name="T0" fmla="*/ 19 w 22"/>
                <a:gd name="T1" fmla="*/ 0 h 47"/>
                <a:gd name="T2" fmla="*/ 3 w 22"/>
                <a:gd name="T3" fmla="*/ 0 h 47"/>
                <a:gd name="T4" fmla="*/ 0 w 22"/>
                <a:gd name="T5" fmla="*/ 3 h 47"/>
                <a:gd name="T6" fmla="*/ 0 w 22"/>
                <a:gd name="T7" fmla="*/ 21 h 47"/>
                <a:gd name="T8" fmla="*/ 3 w 22"/>
                <a:gd name="T9" fmla="*/ 24 h 47"/>
                <a:gd name="T10" fmla="*/ 4 w 22"/>
                <a:gd name="T11" fmla="*/ 24 h 47"/>
                <a:gd name="T12" fmla="*/ 6 w 22"/>
                <a:gd name="T13" fmla="*/ 42 h 47"/>
                <a:gd name="T14" fmla="*/ 11 w 22"/>
                <a:gd name="T15" fmla="*/ 47 h 47"/>
                <a:gd name="T16" fmla="*/ 15 w 22"/>
                <a:gd name="T17" fmla="*/ 42 h 47"/>
                <a:gd name="T18" fmla="*/ 17 w 22"/>
                <a:gd name="T19" fmla="*/ 24 h 47"/>
                <a:gd name="T20" fmla="*/ 19 w 22"/>
                <a:gd name="T21" fmla="*/ 24 h 47"/>
                <a:gd name="T22" fmla="*/ 22 w 22"/>
                <a:gd name="T23" fmla="*/ 21 h 47"/>
                <a:gd name="T24" fmla="*/ 22 w 22"/>
                <a:gd name="T25" fmla="*/ 3 h 47"/>
                <a:gd name="T26" fmla="*/ 19 w 22"/>
                <a:gd name="T2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47">
                  <a:moveTo>
                    <a:pt x="19" y="0"/>
                  </a:moveTo>
                  <a:cubicBezTo>
                    <a:pt x="3" y="0"/>
                    <a:pt x="3" y="0"/>
                    <a:pt x="3" y="0"/>
                  </a:cubicBezTo>
                  <a:cubicBezTo>
                    <a:pt x="1" y="0"/>
                    <a:pt x="0" y="1"/>
                    <a:pt x="0" y="3"/>
                  </a:cubicBezTo>
                  <a:cubicBezTo>
                    <a:pt x="0" y="21"/>
                    <a:pt x="0" y="21"/>
                    <a:pt x="0" y="21"/>
                  </a:cubicBezTo>
                  <a:cubicBezTo>
                    <a:pt x="0" y="23"/>
                    <a:pt x="1" y="24"/>
                    <a:pt x="3" y="24"/>
                  </a:cubicBezTo>
                  <a:cubicBezTo>
                    <a:pt x="4" y="24"/>
                    <a:pt x="4" y="24"/>
                    <a:pt x="4" y="24"/>
                  </a:cubicBezTo>
                  <a:cubicBezTo>
                    <a:pt x="6" y="42"/>
                    <a:pt x="6" y="42"/>
                    <a:pt x="6" y="42"/>
                  </a:cubicBezTo>
                  <a:cubicBezTo>
                    <a:pt x="6" y="45"/>
                    <a:pt x="8" y="47"/>
                    <a:pt x="11" y="47"/>
                  </a:cubicBezTo>
                  <a:cubicBezTo>
                    <a:pt x="13" y="47"/>
                    <a:pt x="15" y="45"/>
                    <a:pt x="15" y="42"/>
                  </a:cubicBezTo>
                  <a:cubicBezTo>
                    <a:pt x="17" y="24"/>
                    <a:pt x="17" y="24"/>
                    <a:pt x="17" y="24"/>
                  </a:cubicBezTo>
                  <a:cubicBezTo>
                    <a:pt x="18" y="24"/>
                    <a:pt x="18" y="24"/>
                    <a:pt x="19" y="24"/>
                  </a:cubicBezTo>
                  <a:cubicBezTo>
                    <a:pt x="20" y="24"/>
                    <a:pt x="22" y="23"/>
                    <a:pt x="22" y="21"/>
                  </a:cubicBezTo>
                  <a:cubicBezTo>
                    <a:pt x="22" y="3"/>
                    <a:pt x="22" y="3"/>
                    <a:pt x="22" y="3"/>
                  </a:cubicBezTo>
                  <a:cubicBezTo>
                    <a:pt x="22" y="1"/>
                    <a:pt x="20" y="0"/>
                    <a:pt x="19" y="0"/>
                  </a:cubicBezTo>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66" name="Oval 978"/>
            <p:cNvSpPr>
              <a:spLocks noChangeArrowheads="1"/>
            </p:cNvSpPr>
            <p:nvPr/>
          </p:nvSpPr>
          <p:spPr bwMode="auto">
            <a:xfrm>
              <a:off x="5561" y="2156"/>
              <a:ext cx="19" cy="20"/>
            </a:xfrm>
            <a:prstGeom prst="ellipse">
              <a:avLst/>
            </a:pr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67" name="Freeform 979"/>
            <p:cNvSpPr>
              <a:spLocks/>
            </p:cNvSpPr>
            <p:nvPr/>
          </p:nvSpPr>
          <p:spPr bwMode="auto">
            <a:xfrm>
              <a:off x="5592" y="2238"/>
              <a:ext cx="32" cy="73"/>
            </a:xfrm>
            <a:custGeom>
              <a:avLst/>
              <a:gdLst>
                <a:gd name="T0" fmla="*/ 18 w 21"/>
                <a:gd name="T1" fmla="*/ 0 h 47"/>
                <a:gd name="T2" fmla="*/ 2 w 21"/>
                <a:gd name="T3" fmla="*/ 0 h 47"/>
                <a:gd name="T4" fmla="*/ 0 w 21"/>
                <a:gd name="T5" fmla="*/ 3 h 47"/>
                <a:gd name="T6" fmla="*/ 0 w 21"/>
                <a:gd name="T7" fmla="*/ 21 h 47"/>
                <a:gd name="T8" fmla="*/ 2 w 21"/>
                <a:gd name="T9" fmla="*/ 24 h 47"/>
                <a:gd name="T10" fmla="*/ 4 w 21"/>
                <a:gd name="T11" fmla="*/ 24 h 47"/>
                <a:gd name="T12" fmla="*/ 6 w 21"/>
                <a:gd name="T13" fmla="*/ 42 h 47"/>
                <a:gd name="T14" fmla="*/ 10 w 21"/>
                <a:gd name="T15" fmla="*/ 47 h 47"/>
                <a:gd name="T16" fmla="*/ 15 w 21"/>
                <a:gd name="T17" fmla="*/ 42 h 47"/>
                <a:gd name="T18" fmla="*/ 17 w 21"/>
                <a:gd name="T19" fmla="*/ 24 h 47"/>
                <a:gd name="T20" fmla="*/ 18 w 21"/>
                <a:gd name="T21" fmla="*/ 24 h 47"/>
                <a:gd name="T22" fmla="*/ 21 w 21"/>
                <a:gd name="T23" fmla="*/ 21 h 47"/>
                <a:gd name="T24" fmla="*/ 21 w 21"/>
                <a:gd name="T25" fmla="*/ 3 h 47"/>
                <a:gd name="T26" fmla="*/ 18 w 21"/>
                <a:gd name="T2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 h="47">
                  <a:moveTo>
                    <a:pt x="18" y="0"/>
                  </a:moveTo>
                  <a:cubicBezTo>
                    <a:pt x="2" y="0"/>
                    <a:pt x="2" y="0"/>
                    <a:pt x="2" y="0"/>
                  </a:cubicBezTo>
                  <a:cubicBezTo>
                    <a:pt x="1" y="0"/>
                    <a:pt x="0" y="2"/>
                    <a:pt x="0" y="3"/>
                  </a:cubicBezTo>
                  <a:cubicBezTo>
                    <a:pt x="0" y="21"/>
                    <a:pt x="0" y="21"/>
                    <a:pt x="0" y="21"/>
                  </a:cubicBezTo>
                  <a:cubicBezTo>
                    <a:pt x="0" y="23"/>
                    <a:pt x="1" y="24"/>
                    <a:pt x="2" y="24"/>
                  </a:cubicBezTo>
                  <a:cubicBezTo>
                    <a:pt x="3" y="24"/>
                    <a:pt x="3" y="24"/>
                    <a:pt x="4" y="24"/>
                  </a:cubicBezTo>
                  <a:cubicBezTo>
                    <a:pt x="6" y="42"/>
                    <a:pt x="6" y="42"/>
                    <a:pt x="6" y="42"/>
                  </a:cubicBezTo>
                  <a:cubicBezTo>
                    <a:pt x="6" y="45"/>
                    <a:pt x="8" y="47"/>
                    <a:pt x="10" y="47"/>
                  </a:cubicBezTo>
                  <a:cubicBezTo>
                    <a:pt x="13" y="47"/>
                    <a:pt x="15" y="45"/>
                    <a:pt x="15" y="42"/>
                  </a:cubicBezTo>
                  <a:cubicBezTo>
                    <a:pt x="17" y="24"/>
                    <a:pt x="17" y="24"/>
                    <a:pt x="17" y="24"/>
                  </a:cubicBezTo>
                  <a:cubicBezTo>
                    <a:pt x="17" y="24"/>
                    <a:pt x="18" y="24"/>
                    <a:pt x="18" y="24"/>
                  </a:cubicBezTo>
                  <a:cubicBezTo>
                    <a:pt x="20" y="24"/>
                    <a:pt x="21" y="23"/>
                    <a:pt x="21" y="21"/>
                  </a:cubicBezTo>
                  <a:cubicBezTo>
                    <a:pt x="21" y="3"/>
                    <a:pt x="21" y="3"/>
                    <a:pt x="21" y="3"/>
                  </a:cubicBezTo>
                  <a:cubicBezTo>
                    <a:pt x="21" y="2"/>
                    <a:pt x="20" y="0"/>
                    <a:pt x="18" y="0"/>
                  </a:cubicBezTo>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68" name="Oval 980"/>
            <p:cNvSpPr>
              <a:spLocks noChangeArrowheads="1"/>
            </p:cNvSpPr>
            <p:nvPr/>
          </p:nvSpPr>
          <p:spPr bwMode="auto">
            <a:xfrm>
              <a:off x="5598" y="2213"/>
              <a:ext cx="19" cy="20"/>
            </a:xfrm>
            <a:prstGeom prst="ellipse">
              <a:avLst/>
            </a:pr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69" name="Freeform 981"/>
            <p:cNvSpPr>
              <a:spLocks/>
            </p:cNvSpPr>
            <p:nvPr/>
          </p:nvSpPr>
          <p:spPr bwMode="auto">
            <a:xfrm>
              <a:off x="5629" y="2295"/>
              <a:ext cx="34" cy="73"/>
            </a:xfrm>
            <a:custGeom>
              <a:avLst/>
              <a:gdLst>
                <a:gd name="T0" fmla="*/ 19 w 22"/>
                <a:gd name="T1" fmla="*/ 0 h 47"/>
                <a:gd name="T2" fmla="*/ 3 w 22"/>
                <a:gd name="T3" fmla="*/ 0 h 47"/>
                <a:gd name="T4" fmla="*/ 0 w 22"/>
                <a:gd name="T5" fmla="*/ 3 h 47"/>
                <a:gd name="T6" fmla="*/ 0 w 22"/>
                <a:gd name="T7" fmla="*/ 21 h 47"/>
                <a:gd name="T8" fmla="*/ 3 w 22"/>
                <a:gd name="T9" fmla="*/ 24 h 47"/>
                <a:gd name="T10" fmla="*/ 4 w 22"/>
                <a:gd name="T11" fmla="*/ 24 h 47"/>
                <a:gd name="T12" fmla="*/ 6 w 22"/>
                <a:gd name="T13" fmla="*/ 42 h 47"/>
                <a:gd name="T14" fmla="*/ 11 w 22"/>
                <a:gd name="T15" fmla="*/ 47 h 47"/>
                <a:gd name="T16" fmla="*/ 15 w 22"/>
                <a:gd name="T17" fmla="*/ 42 h 47"/>
                <a:gd name="T18" fmla="*/ 17 w 22"/>
                <a:gd name="T19" fmla="*/ 24 h 47"/>
                <a:gd name="T20" fmla="*/ 19 w 22"/>
                <a:gd name="T21" fmla="*/ 24 h 47"/>
                <a:gd name="T22" fmla="*/ 22 w 22"/>
                <a:gd name="T23" fmla="*/ 21 h 47"/>
                <a:gd name="T24" fmla="*/ 22 w 22"/>
                <a:gd name="T25" fmla="*/ 3 h 47"/>
                <a:gd name="T26" fmla="*/ 19 w 22"/>
                <a:gd name="T2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47">
                  <a:moveTo>
                    <a:pt x="19" y="0"/>
                  </a:moveTo>
                  <a:cubicBezTo>
                    <a:pt x="3" y="0"/>
                    <a:pt x="3" y="0"/>
                    <a:pt x="3" y="0"/>
                  </a:cubicBezTo>
                  <a:cubicBezTo>
                    <a:pt x="1" y="0"/>
                    <a:pt x="0" y="2"/>
                    <a:pt x="0" y="3"/>
                  </a:cubicBezTo>
                  <a:cubicBezTo>
                    <a:pt x="0" y="21"/>
                    <a:pt x="0" y="21"/>
                    <a:pt x="0" y="21"/>
                  </a:cubicBezTo>
                  <a:cubicBezTo>
                    <a:pt x="0" y="23"/>
                    <a:pt x="1" y="24"/>
                    <a:pt x="3" y="24"/>
                  </a:cubicBezTo>
                  <a:cubicBezTo>
                    <a:pt x="3" y="24"/>
                    <a:pt x="4" y="24"/>
                    <a:pt x="4" y="24"/>
                  </a:cubicBezTo>
                  <a:cubicBezTo>
                    <a:pt x="6" y="42"/>
                    <a:pt x="6" y="42"/>
                    <a:pt x="6" y="42"/>
                  </a:cubicBezTo>
                  <a:cubicBezTo>
                    <a:pt x="6" y="45"/>
                    <a:pt x="8" y="47"/>
                    <a:pt x="11" y="47"/>
                  </a:cubicBezTo>
                  <a:cubicBezTo>
                    <a:pt x="13" y="47"/>
                    <a:pt x="15" y="45"/>
                    <a:pt x="15" y="42"/>
                  </a:cubicBezTo>
                  <a:cubicBezTo>
                    <a:pt x="17" y="24"/>
                    <a:pt x="17" y="24"/>
                    <a:pt x="17" y="24"/>
                  </a:cubicBezTo>
                  <a:cubicBezTo>
                    <a:pt x="18" y="24"/>
                    <a:pt x="18" y="24"/>
                    <a:pt x="19" y="24"/>
                  </a:cubicBezTo>
                  <a:cubicBezTo>
                    <a:pt x="20" y="24"/>
                    <a:pt x="22" y="23"/>
                    <a:pt x="22" y="21"/>
                  </a:cubicBezTo>
                  <a:cubicBezTo>
                    <a:pt x="22" y="3"/>
                    <a:pt x="22" y="3"/>
                    <a:pt x="22" y="3"/>
                  </a:cubicBezTo>
                  <a:cubicBezTo>
                    <a:pt x="22" y="2"/>
                    <a:pt x="20" y="0"/>
                    <a:pt x="19" y="0"/>
                  </a:cubicBezTo>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70" name="Oval 982"/>
            <p:cNvSpPr>
              <a:spLocks noChangeArrowheads="1"/>
            </p:cNvSpPr>
            <p:nvPr/>
          </p:nvSpPr>
          <p:spPr bwMode="auto">
            <a:xfrm>
              <a:off x="5637" y="2272"/>
              <a:ext cx="18" cy="18"/>
            </a:xfrm>
            <a:prstGeom prst="ellipse">
              <a:avLst/>
            </a:pr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71" name="Freeform 983"/>
            <p:cNvSpPr>
              <a:spLocks/>
            </p:cNvSpPr>
            <p:nvPr/>
          </p:nvSpPr>
          <p:spPr bwMode="auto">
            <a:xfrm>
              <a:off x="5668" y="2354"/>
              <a:ext cx="32" cy="71"/>
            </a:xfrm>
            <a:custGeom>
              <a:avLst/>
              <a:gdLst>
                <a:gd name="T0" fmla="*/ 18 w 21"/>
                <a:gd name="T1" fmla="*/ 0 h 46"/>
                <a:gd name="T2" fmla="*/ 2 w 21"/>
                <a:gd name="T3" fmla="*/ 0 h 46"/>
                <a:gd name="T4" fmla="*/ 0 w 21"/>
                <a:gd name="T5" fmla="*/ 2 h 46"/>
                <a:gd name="T6" fmla="*/ 0 w 21"/>
                <a:gd name="T7" fmla="*/ 21 h 46"/>
                <a:gd name="T8" fmla="*/ 2 w 21"/>
                <a:gd name="T9" fmla="*/ 24 h 46"/>
                <a:gd name="T10" fmla="*/ 4 w 21"/>
                <a:gd name="T11" fmla="*/ 23 h 46"/>
                <a:gd name="T12" fmla="*/ 6 w 21"/>
                <a:gd name="T13" fmla="*/ 42 h 46"/>
                <a:gd name="T14" fmla="*/ 10 w 21"/>
                <a:gd name="T15" fmla="*/ 46 h 46"/>
                <a:gd name="T16" fmla="*/ 15 w 21"/>
                <a:gd name="T17" fmla="*/ 42 h 46"/>
                <a:gd name="T18" fmla="*/ 17 w 21"/>
                <a:gd name="T19" fmla="*/ 23 h 46"/>
                <a:gd name="T20" fmla="*/ 18 w 21"/>
                <a:gd name="T21" fmla="*/ 24 h 46"/>
                <a:gd name="T22" fmla="*/ 21 w 21"/>
                <a:gd name="T23" fmla="*/ 21 h 46"/>
                <a:gd name="T24" fmla="*/ 21 w 21"/>
                <a:gd name="T25" fmla="*/ 2 h 46"/>
                <a:gd name="T26" fmla="*/ 18 w 21"/>
                <a:gd name="T2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 h="46">
                  <a:moveTo>
                    <a:pt x="18" y="0"/>
                  </a:moveTo>
                  <a:cubicBezTo>
                    <a:pt x="2" y="0"/>
                    <a:pt x="2" y="0"/>
                    <a:pt x="2" y="0"/>
                  </a:cubicBezTo>
                  <a:cubicBezTo>
                    <a:pt x="1" y="0"/>
                    <a:pt x="0" y="1"/>
                    <a:pt x="0" y="2"/>
                  </a:cubicBezTo>
                  <a:cubicBezTo>
                    <a:pt x="0" y="21"/>
                    <a:pt x="0" y="21"/>
                    <a:pt x="0" y="21"/>
                  </a:cubicBezTo>
                  <a:cubicBezTo>
                    <a:pt x="0" y="22"/>
                    <a:pt x="1" y="24"/>
                    <a:pt x="2" y="24"/>
                  </a:cubicBezTo>
                  <a:cubicBezTo>
                    <a:pt x="3" y="24"/>
                    <a:pt x="3" y="23"/>
                    <a:pt x="4" y="23"/>
                  </a:cubicBezTo>
                  <a:cubicBezTo>
                    <a:pt x="6" y="42"/>
                    <a:pt x="6" y="42"/>
                    <a:pt x="6" y="42"/>
                  </a:cubicBezTo>
                  <a:cubicBezTo>
                    <a:pt x="6" y="44"/>
                    <a:pt x="8" y="46"/>
                    <a:pt x="10" y="46"/>
                  </a:cubicBezTo>
                  <a:cubicBezTo>
                    <a:pt x="13" y="46"/>
                    <a:pt x="15" y="44"/>
                    <a:pt x="15" y="42"/>
                  </a:cubicBezTo>
                  <a:cubicBezTo>
                    <a:pt x="17" y="23"/>
                    <a:pt x="17" y="23"/>
                    <a:pt x="17" y="23"/>
                  </a:cubicBezTo>
                  <a:cubicBezTo>
                    <a:pt x="17" y="23"/>
                    <a:pt x="18" y="24"/>
                    <a:pt x="18" y="24"/>
                  </a:cubicBezTo>
                  <a:cubicBezTo>
                    <a:pt x="20" y="24"/>
                    <a:pt x="21" y="22"/>
                    <a:pt x="21" y="21"/>
                  </a:cubicBezTo>
                  <a:cubicBezTo>
                    <a:pt x="21" y="2"/>
                    <a:pt x="21" y="2"/>
                    <a:pt x="21" y="2"/>
                  </a:cubicBezTo>
                  <a:cubicBezTo>
                    <a:pt x="21" y="1"/>
                    <a:pt x="20" y="0"/>
                    <a:pt x="18" y="0"/>
                  </a:cubicBezTo>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72" name="Oval 984"/>
            <p:cNvSpPr>
              <a:spLocks noChangeArrowheads="1"/>
            </p:cNvSpPr>
            <p:nvPr/>
          </p:nvSpPr>
          <p:spPr bwMode="auto">
            <a:xfrm>
              <a:off x="5674" y="2329"/>
              <a:ext cx="18" cy="19"/>
            </a:xfrm>
            <a:prstGeom prst="ellipse">
              <a:avLst/>
            </a:pr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73" name="Freeform 985"/>
            <p:cNvSpPr>
              <a:spLocks/>
            </p:cNvSpPr>
            <p:nvPr/>
          </p:nvSpPr>
          <p:spPr bwMode="auto">
            <a:xfrm>
              <a:off x="5705" y="2411"/>
              <a:ext cx="32" cy="71"/>
            </a:xfrm>
            <a:custGeom>
              <a:avLst/>
              <a:gdLst>
                <a:gd name="T0" fmla="*/ 19 w 21"/>
                <a:gd name="T1" fmla="*/ 0 h 46"/>
                <a:gd name="T2" fmla="*/ 3 w 21"/>
                <a:gd name="T3" fmla="*/ 0 h 46"/>
                <a:gd name="T4" fmla="*/ 0 w 21"/>
                <a:gd name="T5" fmla="*/ 3 h 46"/>
                <a:gd name="T6" fmla="*/ 0 w 21"/>
                <a:gd name="T7" fmla="*/ 21 h 46"/>
                <a:gd name="T8" fmla="*/ 3 w 21"/>
                <a:gd name="T9" fmla="*/ 24 h 46"/>
                <a:gd name="T10" fmla="*/ 4 w 21"/>
                <a:gd name="T11" fmla="*/ 23 h 46"/>
                <a:gd name="T12" fmla="*/ 6 w 21"/>
                <a:gd name="T13" fmla="*/ 42 h 46"/>
                <a:gd name="T14" fmla="*/ 11 w 21"/>
                <a:gd name="T15" fmla="*/ 46 h 46"/>
                <a:gd name="T16" fmla="*/ 15 w 21"/>
                <a:gd name="T17" fmla="*/ 42 h 46"/>
                <a:gd name="T18" fmla="*/ 17 w 21"/>
                <a:gd name="T19" fmla="*/ 23 h 46"/>
                <a:gd name="T20" fmla="*/ 19 w 21"/>
                <a:gd name="T21" fmla="*/ 24 h 46"/>
                <a:gd name="T22" fmla="*/ 21 w 21"/>
                <a:gd name="T23" fmla="*/ 21 h 46"/>
                <a:gd name="T24" fmla="*/ 21 w 21"/>
                <a:gd name="T25" fmla="*/ 3 h 46"/>
                <a:gd name="T26" fmla="*/ 19 w 21"/>
                <a:gd name="T2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 h="46">
                  <a:moveTo>
                    <a:pt x="19" y="0"/>
                  </a:moveTo>
                  <a:cubicBezTo>
                    <a:pt x="3" y="0"/>
                    <a:pt x="3" y="0"/>
                    <a:pt x="3" y="0"/>
                  </a:cubicBezTo>
                  <a:cubicBezTo>
                    <a:pt x="1" y="0"/>
                    <a:pt x="0" y="1"/>
                    <a:pt x="0" y="3"/>
                  </a:cubicBezTo>
                  <a:cubicBezTo>
                    <a:pt x="0" y="21"/>
                    <a:pt x="0" y="21"/>
                    <a:pt x="0" y="21"/>
                  </a:cubicBezTo>
                  <a:cubicBezTo>
                    <a:pt x="0" y="22"/>
                    <a:pt x="1" y="24"/>
                    <a:pt x="3" y="24"/>
                  </a:cubicBezTo>
                  <a:cubicBezTo>
                    <a:pt x="3" y="24"/>
                    <a:pt x="4" y="23"/>
                    <a:pt x="4" y="23"/>
                  </a:cubicBezTo>
                  <a:cubicBezTo>
                    <a:pt x="6" y="42"/>
                    <a:pt x="6" y="42"/>
                    <a:pt x="6" y="42"/>
                  </a:cubicBezTo>
                  <a:cubicBezTo>
                    <a:pt x="6" y="44"/>
                    <a:pt x="8" y="46"/>
                    <a:pt x="11" y="46"/>
                  </a:cubicBezTo>
                  <a:cubicBezTo>
                    <a:pt x="13" y="46"/>
                    <a:pt x="15" y="44"/>
                    <a:pt x="15" y="42"/>
                  </a:cubicBezTo>
                  <a:cubicBezTo>
                    <a:pt x="17" y="23"/>
                    <a:pt x="17" y="23"/>
                    <a:pt x="17" y="23"/>
                  </a:cubicBezTo>
                  <a:cubicBezTo>
                    <a:pt x="18" y="23"/>
                    <a:pt x="18" y="24"/>
                    <a:pt x="19" y="24"/>
                  </a:cubicBezTo>
                  <a:cubicBezTo>
                    <a:pt x="20" y="24"/>
                    <a:pt x="21" y="22"/>
                    <a:pt x="21" y="21"/>
                  </a:cubicBezTo>
                  <a:cubicBezTo>
                    <a:pt x="21" y="3"/>
                    <a:pt x="21" y="3"/>
                    <a:pt x="21" y="3"/>
                  </a:cubicBezTo>
                  <a:cubicBezTo>
                    <a:pt x="21" y="1"/>
                    <a:pt x="20" y="0"/>
                    <a:pt x="19" y="0"/>
                  </a:cubicBezTo>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74" name="Oval 986"/>
            <p:cNvSpPr>
              <a:spLocks noChangeArrowheads="1"/>
            </p:cNvSpPr>
            <p:nvPr/>
          </p:nvSpPr>
          <p:spPr bwMode="auto">
            <a:xfrm>
              <a:off x="5712" y="2386"/>
              <a:ext cx="19" cy="19"/>
            </a:xfrm>
            <a:prstGeom prst="ellipse">
              <a:avLst/>
            </a:pr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75" name="Freeform 987"/>
            <p:cNvSpPr>
              <a:spLocks/>
            </p:cNvSpPr>
            <p:nvPr/>
          </p:nvSpPr>
          <p:spPr bwMode="auto">
            <a:xfrm>
              <a:off x="5742" y="2468"/>
              <a:ext cx="34" cy="71"/>
            </a:xfrm>
            <a:custGeom>
              <a:avLst/>
              <a:gdLst>
                <a:gd name="T0" fmla="*/ 19 w 22"/>
                <a:gd name="T1" fmla="*/ 0 h 46"/>
                <a:gd name="T2" fmla="*/ 3 w 22"/>
                <a:gd name="T3" fmla="*/ 0 h 46"/>
                <a:gd name="T4" fmla="*/ 0 w 22"/>
                <a:gd name="T5" fmla="*/ 3 h 46"/>
                <a:gd name="T6" fmla="*/ 0 w 22"/>
                <a:gd name="T7" fmla="*/ 21 h 46"/>
                <a:gd name="T8" fmla="*/ 3 w 22"/>
                <a:gd name="T9" fmla="*/ 24 h 46"/>
                <a:gd name="T10" fmla="*/ 5 w 22"/>
                <a:gd name="T11" fmla="*/ 23 h 46"/>
                <a:gd name="T12" fmla="*/ 7 w 22"/>
                <a:gd name="T13" fmla="*/ 42 h 46"/>
                <a:gd name="T14" fmla="*/ 11 w 22"/>
                <a:gd name="T15" fmla="*/ 46 h 46"/>
                <a:gd name="T16" fmla="*/ 16 w 22"/>
                <a:gd name="T17" fmla="*/ 42 h 46"/>
                <a:gd name="T18" fmla="*/ 18 w 22"/>
                <a:gd name="T19" fmla="*/ 23 h 46"/>
                <a:gd name="T20" fmla="*/ 19 w 22"/>
                <a:gd name="T21" fmla="*/ 24 h 46"/>
                <a:gd name="T22" fmla="*/ 22 w 22"/>
                <a:gd name="T23" fmla="*/ 21 h 46"/>
                <a:gd name="T24" fmla="*/ 22 w 22"/>
                <a:gd name="T25" fmla="*/ 3 h 46"/>
                <a:gd name="T26" fmla="*/ 19 w 22"/>
                <a:gd name="T2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46">
                  <a:moveTo>
                    <a:pt x="19" y="0"/>
                  </a:moveTo>
                  <a:cubicBezTo>
                    <a:pt x="3" y="0"/>
                    <a:pt x="3" y="0"/>
                    <a:pt x="3" y="0"/>
                  </a:cubicBezTo>
                  <a:cubicBezTo>
                    <a:pt x="2" y="0"/>
                    <a:pt x="0" y="1"/>
                    <a:pt x="0" y="3"/>
                  </a:cubicBezTo>
                  <a:cubicBezTo>
                    <a:pt x="0" y="21"/>
                    <a:pt x="0" y="21"/>
                    <a:pt x="0" y="21"/>
                  </a:cubicBezTo>
                  <a:cubicBezTo>
                    <a:pt x="0" y="22"/>
                    <a:pt x="2" y="24"/>
                    <a:pt x="3" y="24"/>
                  </a:cubicBezTo>
                  <a:cubicBezTo>
                    <a:pt x="4" y="24"/>
                    <a:pt x="4" y="24"/>
                    <a:pt x="5" y="23"/>
                  </a:cubicBezTo>
                  <a:cubicBezTo>
                    <a:pt x="7" y="42"/>
                    <a:pt x="7" y="42"/>
                    <a:pt x="7" y="42"/>
                  </a:cubicBezTo>
                  <a:cubicBezTo>
                    <a:pt x="7" y="44"/>
                    <a:pt x="9" y="46"/>
                    <a:pt x="11" y="46"/>
                  </a:cubicBezTo>
                  <a:cubicBezTo>
                    <a:pt x="14" y="46"/>
                    <a:pt x="16" y="44"/>
                    <a:pt x="16" y="42"/>
                  </a:cubicBezTo>
                  <a:cubicBezTo>
                    <a:pt x="18" y="23"/>
                    <a:pt x="18" y="23"/>
                    <a:pt x="18" y="23"/>
                  </a:cubicBezTo>
                  <a:cubicBezTo>
                    <a:pt x="18" y="24"/>
                    <a:pt x="18" y="24"/>
                    <a:pt x="19" y="24"/>
                  </a:cubicBezTo>
                  <a:cubicBezTo>
                    <a:pt x="21" y="24"/>
                    <a:pt x="22" y="22"/>
                    <a:pt x="22" y="21"/>
                  </a:cubicBezTo>
                  <a:cubicBezTo>
                    <a:pt x="22" y="3"/>
                    <a:pt x="22" y="3"/>
                    <a:pt x="22" y="3"/>
                  </a:cubicBezTo>
                  <a:cubicBezTo>
                    <a:pt x="22" y="1"/>
                    <a:pt x="21" y="0"/>
                    <a:pt x="19" y="0"/>
                  </a:cubicBezTo>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76" name="Oval 988"/>
            <p:cNvSpPr>
              <a:spLocks noChangeArrowheads="1"/>
            </p:cNvSpPr>
            <p:nvPr/>
          </p:nvSpPr>
          <p:spPr bwMode="auto">
            <a:xfrm>
              <a:off x="5749" y="2443"/>
              <a:ext cx="19" cy="19"/>
            </a:xfrm>
            <a:prstGeom prst="ellipse">
              <a:avLst/>
            </a:pr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77" name="Freeform 989"/>
            <p:cNvSpPr>
              <a:spLocks/>
            </p:cNvSpPr>
            <p:nvPr/>
          </p:nvSpPr>
          <p:spPr bwMode="auto">
            <a:xfrm>
              <a:off x="5817" y="2468"/>
              <a:ext cx="34" cy="71"/>
            </a:xfrm>
            <a:custGeom>
              <a:avLst/>
              <a:gdLst>
                <a:gd name="T0" fmla="*/ 19 w 22"/>
                <a:gd name="T1" fmla="*/ 0 h 46"/>
                <a:gd name="T2" fmla="*/ 3 w 22"/>
                <a:gd name="T3" fmla="*/ 0 h 46"/>
                <a:gd name="T4" fmla="*/ 0 w 22"/>
                <a:gd name="T5" fmla="*/ 3 h 46"/>
                <a:gd name="T6" fmla="*/ 0 w 22"/>
                <a:gd name="T7" fmla="*/ 21 h 46"/>
                <a:gd name="T8" fmla="*/ 3 w 22"/>
                <a:gd name="T9" fmla="*/ 24 h 46"/>
                <a:gd name="T10" fmla="*/ 5 w 22"/>
                <a:gd name="T11" fmla="*/ 23 h 46"/>
                <a:gd name="T12" fmla="*/ 6 w 22"/>
                <a:gd name="T13" fmla="*/ 42 h 46"/>
                <a:gd name="T14" fmla="*/ 11 w 22"/>
                <a:gd name="T15" fmla="*/ 46 h 46"/>
                <a:gd name="T16" fmla="*/ 16 w 22"/>
                <a:gd name="T17" fmla="*/ 42 h 46"/>
                <a:gd name="T18" fmla="*/ 18 w 22"/>
                <a:gd name="T19" fmla="*/ 23 h 46"/>
                <a:gd name="T20" fmla="*/ 19 w 22"/>
                <a:gd name="T21" fmla="*/ 24 h 46"/>
                <a:gd name="T22" fmla="*/ 22 w 22"/>
                <a:gd name="T23" fmla="*/ 21 h 46"/>
                <a:gd name="T24" fmla="*/ 22 w 22"/>
                <a:gd name="T25" fmla="*/ 3 h 46"/>
                <a:gd name="T26" fmla="*/ 19 w 22"/>
                <a:gd name="T2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46">
                  <a:moveTo>
                    <a:pt x="19" y="0"/>
                  </a:moveTo>
                  <a:cubicBezTo>
                    <a:pt x="3" y="0"/>
                    <a:pt x="3" y="0"/>
                    <a:pt x="3" y="0"/>
                  </a:cubicBezTo>
                  <a:cubicBezTo>
                    <a:pt x="2" y="0"/>
                    <a:pt x="0" y="1"/>
                    <a:pt x="0" y="3"/>
                  </a:cubicBezTo>
                  <a:cubicBezTo>
                    <a:pt x="0" y="21"/>
                    <a:pt x="0" y="21"/>
                    <a:pt x="0" y="21"/>
                  </a:cubicBezTo>
                  <a:cubicBezTo>
                    <a:pt x="0" y="22"/>
                    <a:pt x="2" y="24"/>
                    <a:pt x="3" y="24"/>
                  </a:cubicBezTo>
                  <a:cubicBezTo>
                    <a:pt x="4" y="24"/>
                    <a:pt x="4" y="24"/>
                    <a:pt x="5" y="23"/>
                  </a:cubicBezTo>
                  <a:cubicBezTo>
                    <a:pt x="6" y="42"/>
                    <a:pt x="6" y="42"/>
                    <a:pt x="6" y="42"/>
                  </a:cubicBezTo>
                  <a:cubicBezTo>
                    <a:pt x="6" y="44"/>
                    <a:pt x="9" y="46"/>
                    <a:pt x="11" y="46"/>
                  </a:cubicBezTo>
                  <a:cubicBezTo>
                    <a:pt x="14" y="46"/>
                    <a:pt x="16" y="44"/>
                    <a:pt x="16" y="42"/>
                  </a:cubicBezTo>
                  <a:cubicBezTo>
                    <a:pt x="18" y="23"/>
                    <a:pt x="18" y="23"/>
                    <a:pt x="18" y="23"/>
                  </a:cubicBezTo>
                  <a:cubicBezTo>
                    <a:pt x="18" y="24"/>
                    <a:pt x="18" y="24"/>
                    <a:pt x="19" y="24"/>
                  </a:cubicBezTo>
                  <a:cubicBezTo>
                    <a:pt x="21" y="24"/>
                    <a:pt x="22" y="22"/>
                    <a:pt x="22" y="21"/>
                  </a:cubicBezTo>
                  <a:cubicBezTo>
                    <a:pt x="22" y="3"/>
                    <a:pt x="22" y="3"/>
                    <a:pt x="22" y="3"/>
                  </a:cubicBezTo>
                  <a:cubicBezTo>
                    <a:pt x="22" y="1"/>
                    <a:pt x="21" y="0"/>
                    <a:pt x="19" y="0"/>
                  </a:cubicBezTo>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78" name="Oval 990"/>
            <p:cNvSpPr>
              <a:spLocks noChangeArrowheads="1"/>
            </p:cNvSpPr>
            <p:nvPr/>
          </p:nvSpPr>
          <p:spPr bwMode="auto">
            <a:xfrm>
              <a:off x="5825" y="2443"/>
              <a:ext cx="19" cy="19"/>
            </a:xfrm>
            <a:prstGeom prst="ellipse">
              <a:avLst/>
            </a:pr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79" name="Freeform 991"/>
            <p:cNvSpPr>
              <a:spLocks/>
            </p:cNvSpPr>
            <p:nvPr/>
          </p:nvSpPr>
          <p:spPr bwMode="auto">
            <a:xfrm>
              <a:off x="5080" y="2468"/>
              <a:ext cx="32" cy="71"/>
            </a:xfrm>
            <a:custGeom>
              <a:avLst/>
              <a:gdLst>
                <a:gd name="T0" fmla="*/ 19 w 21"/>
                <a:gd name="T1" fmla="*/ 0 h 46"/>
                <a:gd name="T2" fmla="*/ 3 w 21"/>
                <a:gd name="T3" fmla="*/ 0 h 46"/>
                <a:gd name="T4" fmla="*/ 0 w 21"/>
                <a:gd name="T5" fmla="*/ 3 h 46"/>
                <a:gd name="T6" fmla="*/ 0 w 21"/>
                <a:gd name="T7" fmla="*/ 21 h 46"/>
                <a:gd name="T8" fmla="*/ 3 w 21"/>
                <a:gd name="T9" fmla="*/ 24 h 46"/>
                <a:gd name="T10" fmla="*/ 4 w 21"/>
                <a:gd name="T11" fmla="*/ 23 h 46"/>
                <a:gd name="T12" fmla="*/ 6 w 21"/>
                <a:gd name="T13" fmla="*/ 42 h 46"/>
                <a:gd name="T14" fmla="*/ 11 w 21"/>
                <a:gd name="T15" fmla="*/ 46 h 46"/>
                <a:gd name="T16" fmla="*/ 15 w 21"/>
                <a:gd name="T17" fmla="*/ 42 h 46"/>
                <a:gd name="T18" fmla="*/ 17 w 21"/>
                <a:gd name="T19" fmla="*/ 23 h 46"/>
                <a:gd name="T20" fmla="*/ 19 w 21"/>
                <a:gd name="T21" fmla="*/ 24 h 46"/>
                <a:gd name="T22" fmla="*/ 21 w 21"/>
                <a:gd name="T23" fmla="*/ 21 h 46"/>
                <a:gd name="T24" fmla="*/ 21 w 21"/>
                <a:gd name="T25" fmla="*/ 3 h 46"/>
                <a:gd name="T26" fmla="*/ 19 w 21"/>
                <a:gd name="T2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 h="46">
                  <a:moveTo>
                    <a:pt x="19" y="0"/>
                  </a:moveTo>
                  <a:cubicBezTo>
                    <a:pt x="3" y="0"/>
                    <a:pt x="3" y="0"/>
                    <a:pt x="3" y="0"/>
                  </a:cubicBezTo>
                  <a:cubicBezTo>
                    <a:pt x="1" y="0"/>
                    <a:pt x="0" y="1"/>
                    <a:pt x="0" y="3"/>
                  </a:cubicBezTo>
                  <a:cubicBezTo>
                    <a:pt x="0" y="21"/>
                    <a:pt x="0" y="21"/>
                    <a:pt x="0" y="21"/>
                  </a:cubicBezTo>
                  <a:cubicBezTo>
                    <a:pt x="0" y="22"/>
                    <a:pt x="1" y="24"/>
                    <a:pt x="3" y="24"/>
                  </a:cubicBezTo>
                  <a:cubicBezTo>
                    <a:pt x="3" y="24"/>
                    <a:pt x="4" y="24"/>
                    <a:pt x="4" y="23"/>
                  </a:cubicBezTo>
                  <a:cubicBezTo>
                    <a:pt x="6" y="42"/>
                    <a:pt x="6" y="42"/>
                    <a:pt x="6" y="42"/>
                  </a:cubicBezTo>
                  <a:cubicBezTo>
                    <a:pt x="6" y="44"/>
                    <a:pt x="8" y="46"/>
                    <a:pt x="11" y="46"/>
                  </a:cubicBezTo>
                  <a:cubicBezTo>
                    <a:pt x="13" y="46"/>
                    <a:pt x="15" y="44"/>
                    <a:pt x="15" y="42"/>
                  </a:cubicBezTo>
                  <a:cubicBezTo>
                    <a:pt x="17" y="23"/>
                    <a:pt x="17" y="23"/>
                    <a:pt x="17" y="23"/>
                  </a:cubicBezTo>
                  <a:cubicBezTo>
                    <a:pt x="18" y="24"/>
                    <a:pt x="18" y="24"/>
                    <a:pt x="19" y="24"/>
                  </a:cubicBezTo>
                  <a:cubicBezTo>
                    <a:pt x="20" y="24"/>
                    <a:pt x="21" y="22"/>
                    <a:pt x="21" y="21"/>
                  </a:cubicBezTo>
                  <a:cubicBezTo>
                    <a:pt x="21" y="3"/>
                    <a:pt x="21" y="3"/>
                    <a:pt x="21" y="3"/>
                  </a:cubicBezTo>
                  <a:cubicBezTo>
                    <a:pt x="21" y="1"/>
                    <a:pt x="20" y="0"/>
                    <a:pt x="19" y="0"/>
                  </a:cubicBezTo>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80" name="Oval 992"/>
            <p:cNvSpPr>
              <a:spLocks noChangeArrowheads="1"/>
            </p:cNvSpPr>
            <p:nvPr/>
          </p:nvSpPr>
          <p:spPr bwMode="auto">
            <a:xfrm>
              <a:off x="5087" y="2443"/>
              <a:ext cx="19" cy="19"/>
            </a:xfrm>
            <a:prstGeom prst="ellipse">
              <a:avLst/>
            </a:pr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81" name="Freeform 993"/>
            <p:cNvSpPr>
              <a:spLocks/>
            </p:cNvSpPr>
            <p:nvPr/>
          </p:nvSpPr>
          <p:spPr bwMode="auto">
            <a:xfrm>
              <a:off x="5009" y="2468"/>
              <a:ext cx="32" cy="71"/>
            </a:xfrm>
            <a:custGeom>
              <a:avLst/>
              <a:gdLst>
                <a:gd name="T0" fmla="*/ 18 w 21"/>
                <a:gd name="T1" fmla="*/ 0 h 46"/>
                <a:gd name="T2" fmla="*/ 3 w 21"/>
                <a:gd name="T3" fmla="*/ 0 h 46"/>
                <a:gd name="T4" fmla="*/ 0 w 21"/>
                <a:gd name="T5" fmla="*/ 3 h 46"/>
                <a:gd name="T6" fmla="*/ 0 w 21"/>
                <a:gd name="T7" fmla="*/ 21 h 46"/>
                <a:gd name="T8" fmla="*/ 3 w 21"/>
                <a:gd name="T9" fmla="*/ 24 h 46"/>
                <a:gd name="T10" fmla="*/ 4 w 21"/>
                <a:gd name="T11" fmla="*/ 23 h 46"/>
                <a:gd name="T12" fmla="*/ 6 w 21"/>
                <a:gd name="T13" fmla="*/ 42 h 46"/>
                <a:gd name="T14" fmla="*/ 11 w 21"/>
                <a:gd name="T15" fmla="*/ 46 h 46"/>
                <a:gd name="T16" fmla="*/ 15 w 21"/>
                <a:gd name="T17" fmla="*/ 42 h 46"/>
                <a:gd name="T18" fmla="*/ 17 w 21"/>
                <a:gd name="T19" fmla="*/ 23 h 46"/>
                <a:gd name="T20" fmla="*/ 18 w 21"/>
                <a:gd name="T21" fmla="*/ 24 h 46"/>
                <a:gd name="T22" fmla="*/ 21 w 21"/>
                <a:gd name="T23" fmla="*/ 21 h 46"/>
                <a:gd name="T24" fmla="*/ 21 w 21"/>
                <a:gd name="T25" fmla="*/ 3 h 46"/>
                <a:gd name="T26" fmla="*/ 18 w 21"/>
                <a:gd name="T2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 h="46">
                  <a:moveTo>
                    <a:pt x="18" y="0"/>
                  </a:moveTo>
                  <a:cubicBezTo>
                    <a:pt x="3" y="0"/>
                    <a:pt x="3" y="0"/>
                    <a:pt x="3" y="0"/>
                  </a:cubicBezTo>
                  <a:cubicBezTo>
                    <a:pt x="1" y="0"/>
                    <a:pt x="0" y="1"/>
                    <a:pt x="0" y="3"/>
                  </a:cubicBezTo>
                  <a:cubicBezTo>
                    <a:pt x="0" y="21"/>
                    <a:pt x="0" y="21"/>
                    <a:pt x="0" y="21"/>
                  </a:cubicBezTo>
                  <a:cubicBezTo>
                    <a:pt x="0" y="22"/>
                    <a:pt x="1" y="24"/>
                    <a:pt x="3" y="24"/>
                  </a:cubicBezTo>
                  <a:cubicBezTo>
                    <a:pt x="3" y="24"/>
                    <a:pt x="4" y="24"/>
                    <a:pt x="4" y="23"/>
                  </a:cubicBezTo>
                  <a:cubicBezTo>
                    <a:pt x="6" y="42"/>
                    <a:pt x="6" y="42"/>
                    <a:pt x="6" y="42"/>
                  </a:cubicBezTo>
                  <a:cubicBezTo>
                    <a:pt x="6" y="44"/>
                    <a:pt x="8" y="46"/>
                    <a:pt x="11" y="46"/>
                  </a:cubicBezTo>
                  <a:cubicBezTo>
                    <a:pt x="13" y="46"/>
                    <a:pt x="15" y="44"/>
                    <a:pt x="15" y="42"/>
                  </a:cubicBezTo>
                  <a:cubicBezTo>
                    <a:pt x="17" y="23"/>
                    <a:pt x="17" y="23"/>
                    <a:pt x="17" y="23"/>
                  </a:cubicBezTo>
                  <a:cubicBezTo>
                    <a:pt x="17" y="24"/>
                    <a:pt x="18" y="24"/>
                    <a:pt x="18" y="24"/>
                  </a:cubicBezTo>
                  <a:cubicBezTo>
                    <a:pt x="20" y="24"/>
                    <a:pt x="21" y="22"/>
                    <a:pt x="21" y="21"/>
                  </a:cubicBezTo>
                  <a:cubicBezTo>
                    <a:pt x="21" y="3"/>
                    <a:pt x="21" y="3"/>
                    <a:pt x="21" y="3"/>
                  </a:cubicBezTo>
                  <a:cubicBezTo>
                    <a:pt x="21" y="1"/>
                    <a:pt x="20" y="0"/>
                    <a:pt x="18" y="0"/>
                  </a:cubicBezTo>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82" name="Oval 994"/>
            <p:cNvSpPr>
              <a:spLocks noChangeArrowheads="1"/>
            </p:cNvSpPr>
            <p:nvPr/>
          </p:nvSpPr>
          <p:spPr bwMode="auto">
            <a:xfrm>
              <a:off x="5015" y="2443"/>
              <a:ext cx="20" cy="19"/>
            </a:xfrm>
            <a:prstGeom prst="ellipse">
              <a:avLst/>
            </a:pr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83" name="Freeform 995"/>
            <p:cNvSpPr>
              <a:spLocks/>
            </p:cNvSpPr>
            <p:nvPr/>
          </p:nvSpPr>
          <p:spPr bwMode="auto">
            <a:xfrm>
              <a:off x="5780" y="2525"/>
              <a:ext cx="33" cy="73"/>
            </a:xfrm>
            <a:custGeom>
              <a:avLst/>
              <a:gdLst>
                <a:gd name="T0" fmla="*/ 18 w 21"/>
                <a:gd name="T1" fmla="*/ 0 h 47"/>
                <a:gd name="T2" fmla="*/ 3 w 21"/>
                <a:gd name="T3" fmla="*/ 0 h 47"/>
                <a:gd name="T4" fmla="*/ 0 w 21"/>
                <a:gd name="T5" fmla="*/ 3 h 47"/>
                <a:gd name="T6" fmla="*/ 0 w 21"/>
                <a:gd name="T7" fmla="*/ 21 h 47"/>
                <a:gd name="T8" fmla="*/ 3 w 21"/>
                <a:gd name="T9" fmla="*/ 24 h 47"/>
                <a:gd name="T10" fmla="*/ 4 w 21"/>
                <a:gd name="T11" fmla="*/ 24 h 47"/>
                <a:gd name="T12" fmla="*/ 6 w 21"/>
                <a:gd name="T13" fmla="*/ 42 h 47"/>
                <a:gd name="T14" fmla="*/ 11 w 21"/>
                <a:gd name="T15" fmla="*/ 47 h 47"/>
                <a:gd name="T16" fmla="*/ 15 w 21"/>
                <a:gd name="T17" fmla="*/ 42 h 47"/>
                <a:gd name="T18" fmla="*/ 17 w 21"/>
                <a:gd name="T19" fmla="*/ 24 h 47"/>
                <a:gd name="T20" fmla="*/ 18 w 21"/>
                <a:gd name="T21" fmla="*/ 24 h 47"/>
                <a:gd name="T22" fmla="*/ 21 w 21"/>
                <a:gd name="T23" fmla="*/ 21 h 47"/>
                <a:gd name="T24" fmla="*/ 21 w 21"/>
                <a:gd name="T25" fmla="*/ 3 h 47"/>
                <a:gd name="T26" fmla="*/ 18 w 21"/>
                <a:gd name="T2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 h="47">
                  <a:moveTo>
                    <a:pt x="18" y="0"/>
                  </a:moveTo>
                  <a:cubicBezTo>
                    <a:pt x="3" y="0"/>
                    <a:pt x="3" y="0"/>
                    <a:pt x="3" y="0"/>
                  </a:cubicBezTo>
                  <a:cubicBezTo>
                    <a:pt x="1" y="0"/>
                    <a:pt x="0" y="1"/>
                    <a:pt x="0" y="3"/>
                  </a:cubicBezTo>
                  <a:cubicBezTo>
                    <a:pt x="0" y="21"/>
                    <a:pt x="0" y="21"/>
                    <a:pt x="0" y="21"/>
                  </a:cubicBezTo>
                  <a:cubicBezTo>
                    <a:pt x="0" y="23"/>
                    <a:pt x="1" y="24"/>
                    <a:pt x="3" y="24"/>
                  </a:cubicBezTo>
                  <a:cubicBezTo>
                    <a:pt x="3" y="24"/>
                    <a:pt x="4" y="24"/>
                    <a:pt x="4" y="24"/>
                  </a:cubicBezTo>
                  <a:cubicBezTo>
                    <a:pt x="6" y="42"/>
                    <a:pt x="6" y="42"/>
                    <a:pt x="6" y="42"/>
                  </a:cubicBezTo>
                  <a:cubicBezTo>
                    <a:pt x="6" y="45"/>
                    <a:pt x="8" y="47"/>
                    <a:pt x="11" y="47"/>
                  </a:cubicBezTo>
                  <a:cubicBezTo>
                    <a:pt x="13" y="47"/>
                    <a:pt x="15" y="45"/>
                    <a:pt x="15" y="42"/>
                  </a:cubicBezTo>
                  <a:cubicBezTo>
                    <a:pt x="17" y="24"/>
                    <a:pt x="17" y="24"/>
                    <a:pt x="17" y="24"/>
                  </a:cubicBezTo>
                  <a:cubicBezTo>
                    <a:pt x="18" y="24"/>
                    <a:pt x="18" y="24"/>
                    <a:pt x="18" y="24"/>
                  </a:cubicBezTo>
                  <a:cubicBezTo>
                    <a:pt x="20" y="24"/>
                    <a:pt x="21" y="23"/>
                    <a:pt x="21" y="21"/>
                  </a:cubicBezTo>
                  <a:cubicBezTo>
                    <a:pt x="21" y="3"/>
                    <a:pt x="21" y="3"/>
                    <a:pt x="21" y="3"/>
                  </a:cubicBezTo>
                  <a:cubicBezTo>
                    <a:pt x="21" y="1"/>
                    <a:pt x="20" y="0"/>
                    <a:pt x="18" y="0"/>
                  </a:cubicBezTo>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84" name="Oval 996"/>
            <p:cNvSpPr>
              <a:spLocks noChangeArrowheads="1"/>
            </p:cNvSpPr>
            <p:nvPr/>
          </p:nvSpPr>
          <p:spPr bwMode="auto">
            <a:xfrm>
              <a:off x="5788" y="2500"/>
              <a:ext cx="19" cy="19"/>
            </a:xfrm>
            <a:prstGeom prst="ellipse">
              <a:avLst/>
            </a:pr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85" name="Freeform 997"/>
            <p:cNvSpPr>
              <a:spLocks/>
            </p:cNvSpPr>
            <p:nvPr/>
          </p:nvSpPr>
          <p:spPr bwMode="auto">
            <a:xfrm>
              <a:off x="5444" y="2138"/>
              <a:ext cx="31" cy="66"/>
            </a:xfrm>
            <a:custGeom>
              <a:avLst/>
              <a:gdLst>
                <a:gd name="T0" fmla="*/ 17 w 20"/>
                <a:gd name="T1" fmla="*/ 0 h 43"/>
                <a:gd name="T2" fmla="*/ 3 w 20"/>
                <a:gd name="T3" fmla="*/ 0 h 43"/>
                <a:gd name="T4" fmla="*/ 0 w 20"/>
                <a:gd name="T5" fmla="*/ 3 h 43"/>
                <a:gd name="T6" fmla="*/ 0 w 20"/>
                <a:gd name="T7" fmla="*/ 20 h 43"/>
                <a:gd name="T8" fmla="*/ 3 w 20"/>
                <a:gd name="T9" fmla="*/ 22 h 43"/>
                <a:gd name="T10" fmla="*/ 4 w 20"/>
                <a:gd name="T11" fmla="*/ 22 h 43"/>
                <a:gd name="T12" fmla="*/ 6 w 20"/>
                <a:gd name="T13" fmla="*/ 39 h 43"/>
                <a:gd name="T14" fmla="*/ 10 w 20"/>
                <a:gd name="T15" fmla="*/ 43 h 43"/>
                <a:gd name="T16" fmla="*/ 14 w 20"/>
                <a:gd name="T17" fmla="*/ 39 h 43"/>
                <a:gd name="T18" fmla="*/ 16 w 20"/>
                <a:gd name="T19" fmla="*/ 22 h 43"/>
                <a:gd name="T20" fmla="*/ 17 w 20"/>
                <a:gd name="T21" fmla="*/ 22 h 43"/>
                <a:gd name="T22" fmla="*/ 20 w 20"/>
                <a:gd name="T23" fmla="*/ 20 h 43"/>
                <a:gd name="T24" fmla="*/ 20 w 20"/>
                <a:gd name="T25" fmla="*/ 3 h 43"/>
                <a:gd name="T26" fmla="*/ 17 w 20"/>
                <a:gd name="T27"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 h="43">
                  <a:moveTo>
                    <a:pt x="17" y="0"/>
                  </a:moveTo>
                  <a:cubicBezTo>
                    <a:pt x="3" y="0"/>
                    <a:pt x="3" y="0"/>
                    <a:pt x="3" y="0"/>
                  </a:cubicBezTo>
                  <a:cubicBezTo>
                    <a:pt x="1" y="0"/>
                    <a:pt x="0" y="1"/>
                    <a:pt x="0" y="3"/>
                  </a:cubicBezTo>
                  <a:cubicBezTo>
                    <a:pt x="0" y="20"/>
                    <a:pt x="0" y="20"/>
                    <a:pt x="0" y="20"/>
                  </a:cubicBezTo>
                  <a:cubicBezTo>
                    <a:pt x="0" y="21"/>
                    <a:pt x="1" y="22"/>
                    <a:pt x="3" y="22"/>
                  </a:cubicBezTo>
                  <a:cubicBezTo>
                    <a:pt x="3" y="22"/>
                    <a:pt x="4" y="22"/>
                    <a:pt x="4" y="22"/>
                  </a:cubicBezTo>
                  <a:cubicBezTo>
                    <a:pt x="6" y="39"/>
                    <a:pt x="6" y="39"/>
                    <a:pt x="6" y="39"/>
                  </a:cubicBezTo>
                  <a:cubicBezTo>
                    <a:pt x="6" y="41"/>
                    <a:pt x="8" y="43"/>
                    <a:pt x="10" y="43"/>
                  </a:cubicBezTo>
                  <a:cubicBezTo>
                    <a:pt x="12" y="43"/>
                    <a:pt x="14" y="41"/>
                    <a:pt x="14" y="39"/>
                  </a:cubicBezTo>
                  <a:cubicBezTo>
                    <a:pt x="16" y="22"/>
                    <a:pt x="16" y="22"/>
                    <a:pt x="16" y="22"/>
                  </a:cubicBezTo>
                  <a:cubicBezTo>
                    <a:pt x="16" y="22"/>
                    <a:pt x="17" y="22"/>
                    <a:pt x="17" y="22"/>
                  </a:cubicBezTo>
                  <a:cubicBezTo>
                    <a:pt x="19" y="22"/>
                    <a:pt x="20" y="21"/>
                    <a:pt x="20" y="20"/>
                  </a:cubicBezTo>
                  <a:cubicBezTo>
                    <a:pt x="20" y="3"/>
                    <a:pt x="20" y="3"/>
                    <a:pt x="20" y="3"/>
                  </a:cubicBezTo>
                  <a:cubicBezTo>
                    <a:pt x="20" y="1"/>
                    <a:pt x="19" y="0"/>
                    <a:pt x="17" y="0"/>
                  </a:cubicBezTo>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86" name="Oval 998"/>
            <p:cNvSpPr>
              <a:spLocks noChangeArrowheads="1"/>
            </p:cNvSpPr>
            <p:nvPr/>
          </p:nvSpPr>
          <p:spPr bwMode="auto">
            <a:xfrm>
              <a:off x="5450" y="2116"/>
              <a:ext cx="17" cy="17"/>
            </a:xfrm>
            <a:prstGeom prst="ellipse">
              <a:avLst/>
            </a:pr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87" name="Freeform 999"/>
            <p:cNvSpPr>
              <a:spLocks/>
            </p:cNvSpPr>
            <p:nvPr/>
          </p:nvSpPr>
          <p:spPr bwMode="auto">
            <a:xfrm>
              <a:off x="5479" y="2181"/>
              <a:ext cx="34" cy="72"/>
            </a:xfrm>
            <a:custGeom>
              <a:avLst/>
              <a:gdLst>
                <a:gd name="T0" fmla="*/ 19 w 22"/>
                <a:gd name="T1" fmla="*/ 0 h 47"/>
                <a:gd name="T2" fmla="*/ 3 w 22"/>
                <a:gd name="T3" fmla="*/ 0 h 47"/>
                <a:gd name="T4" fmla="*/ 0 w 22"/>
                <a:gd name="T5" fmla="*/ 3 h 47"/>
                <a:gd name="T6" fmla="*/ 0 w 22"/>
                <a:gd name="T7" fmla="*/ 21 h 47"/>
                <a:gd name="T8" fmla="*/ 3 w 22"/>
                <a:gd name="T9" fmla="*/ 24 h 47"/>
                <a:gd name="T10" fmla="*/ 5 w 22"/>
                <a:gd name="T11" fmla="*/ 24 h 47"/>
                <a:gd name="T12" fmla="*/ 6 w 22"/>
                <a:gd name="T13" fmla="*/ 42 h 47"/>
                <a:gd name="T14" fmla="*/ 11 w 22"/>
                <a:gd name="T15" fmla="*/ 47 h 47"/>
                <a:gd name="T16" fmla="*/ 16 w 22"/>
                <a:gd name="T17" fmla="*/ 42 h 47"/>
                <a:gd name="T18" fmla="*/ 17 w 22"/>
                <a:gd name="T19" fmla="*/ 24 h 47"/>
                <a:gd name="T20" fmla="*/ 19 w 22"/>
                <a:gd name="T21" fmla="*/ 24 h 47"/>
                <a:gd name="T22" fmla="*/ 22 w 22"/>
                <a:gd name="T23" fmla="*/ 21 h 47"/>
                <a:gd name="T24" fmla="*/ 22 w 22"/>
                <a:gd name="T25" fmla="*/ 3 h 47"/>
                <a:gd name="T26" fmla="*/ 19 w 22"/>
                <a:gd name="T2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47">
                  <a:moveTo>
                    <a:pt x="19" y="0"/>
                  </a:moveTo>
                  <a:cubicBezTo>
                    <a:pt x="3" y="0"/>
                    <a:pt x="3" y="0"/>
                    <a:pt x="3" y="0"/>
                  </a:cubicBezTo>
                  <a:cubicBezTo>
                    <a:pt x="2" y="0"/>
                    <a:pt x="0" y="1"/>
                    <a:pt x="0" y="3"/>
                  </a:cubicBezTo>
                  <a:cubicBezTo>
                    <a:pt x="0" y="21"/>
                    <a:pt x="0" y="21"/>
                    <a:pt x="0" y="21"/>
                  </a:cubicBezTo>
                  <a:cubicBezTo>
                    <a:pt x="0" y="23"/>
                    <a:pt x="2" y="24"/>
                    <a:pt x="3" y="24"/>
                  </a:cubicBezTo>
                  <a:cubicBezTo>
                    <a:pt x="4" y="24"/>
                    <a:pt x="4" y="24"/>
                    <a:pt x="5" y="24"/>
                  </a:cubicBezTo>
                  <a:cubicBezTo>
                    <a:pt x="6" y="42"/>
                    <a:pt x="6" y="42"/>
                    <a:pt x="6" y="42"/>
                  </a:cubicBezTo>
                  <a:cubicBezTo>
                    <a:pt x="6" y="45"/>
                    <a:pt x="8" y="47"/>
                    <a:pt x="11" y="47"/>
                  </a:cubicBezTo>
                  <a:cubicBezTo>
                    <a:pt x="14" y="47"/>
                    <a:pt x="16" y="45"/>
                    <a:pt x="16" y="42"/>
                  </a:cubicBezTo>
                  <a:cubicBezTo>
                    <a:pt x="17" y="24"/>
                    <a:pt x="17" y="24"/>
                    <a:pt x="17" y="24"/>
                  </a:cubicBezTo>
                  <a:cubicBezTo>
                    <a:pt x="18" y="24"/>
                    <a:pt x="18" y="24"/>
                    <a:pt x="19" y="24"/>
                  </a:cubicBezTo>
                  <a:cubicBezTo>
                    <a:pt x="20" y="24"/>
                    <a:pt x="22" y="23"/>
                    <a:pt x="22" y="21"/>
                  </a:cubicBezTo>
                  <a:cubicBezTo>
                    <a:pt x="22" y="3"/>
                    <a:pt x="22" y="3"/>
                    <a:pt x="22" y="3"/>
                  </a:cubicBezTo>
                  <a:cubicBezTo>
                    <a:pt x="22" y="1"/>
                    <a:pt x="20" y="0"/>
                    <a:pt x="19" y="0"/>
                  </a:cubicBezTo>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88" name="Oval 1000"/>
            <p:cNvSpPr>
              <a:spLocks noChangeArrowheads="1"/>
            </p:cNvSpPr>
            <p:nvPr/>
          </p:nvSpPr>
          <p:spPr bwMode="auto">
            <a:xfrm>
              <a:off x="5487" y="2156"/>
              <a:ext cx="19" cy="20"/>
            </a:xfrm>
            <a:prstGeom prst="ellipse">
              <a:avLst/>
            </a:pr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89" name="Freeform 1001"/>
            <p:cNvSpPr>
              <a:spLocks/>
            </p:cNvSpPr>
            <p:nvPr/>
          </p:nvSpPr>
          <p:spPr bwMode="auto">
            <a:xfrm>
              <a:off x="5518" y="2238"/>
              <a:ext cx="32" cy="73"/>
            </a:xfrm>
            <a:custGeom>
              <a:avLst/>
              <a:gdLst>
                <a:gd name="T0" fmla="*/ 18 w 21"/>
                <a:gd name="T1" fmla="*/ 0 h 47"/>
                <a:gd name="T2" fmla="*/ 3 w 21"/>
                <a:gd name="T3" fmla="*/ 0 h 47"/>
                <a:gd name="T4" fmla="*/ 0 w 21"/>
                <a:gd name="T5" fmla="*/ 3 h 47"/>
                <a:gd name="T6" fmla="*/ 0 w 21"/>
                <a:gd name="T7" fmla="*/ 21 h 47"/>
                <a:gd name="T8" fmla="*/ 3 w 21"/>
                <a:gd name="T9" fmla="*/ 24 h 47"/>
                <a:gd name="T10" fmla="*/ 4 w 21"/>
                <a:gd name="T11" fmla="*/ 24 h 47"/>
                <a:gd name="T12" fmla="*/ 6 w 21"/>
                <a:gd name="T13" fmla="*/ 42 h 47"/>
                <a:gd name="T14" fmla="*/ 10 w 21"/>
                <a:gd name="T15" fmla="*/ 47 h 47"/>
                <a:gd name="T16" fmla="*/ 15 w 21"/>
                <a:gd name="T17" fmla="*/ 42 h 47"/>
                <a:gd name="T18" fmla="*/ 17 w 21"/>
                <a:gd name="T19" fmla="*/ 24 h 47"/>
                <a:gd name="T20" fmla="*/ 18 w 21"/>
                <a:gd name="T21" fmla="*/ 24 h 47"/>
                <a:gd name="T22" fmla="*/ 21 w 21"/>
                <a:gd name="T23" fmla="*/ 21 h 47"/>
                <a:gd name="T24" fmla="*/ 21 w 21"/>
                <a:gd name="T25" fmla="*/ 3 h 47"/>
                <a:gd name="T26" fmla="*/ 18 w 21"/>
                <a:gd name="T2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 h="47">
                  <a:moveTo>
                    <a:pt x="18" y="0"/>
                  </a:moveTo>
                  <a:cubicBezTo>
                    <a:pt x="3" y="0"/>
                    <a:pt x="3" y="0"/>
                    <a:pt x="3" y="0"/>
                  </a:cubicBezTo>
                  <a:cubicBezTo>
                    <a:pt x="1" y="0"/>
                    <a:pt x="0" y="2"/>
                    <a:pt x="0" y="3"/>
                  </a:cubicBezTo>
                  <a:cubicBezTo>
                    <a:pt x="0" y="21"/>
                    <a:pt x="0" y="21"/>
                    <a:pt x="0" y="21"/>
                  </a:cubicBezTo>
                  <a:cubicBezTo>
                    <a:pt x="0" y="23"/>
                    <a:pt x="1" y="24"/>
                    <a:pt x="3" y="24"/>
                  </a:cubicBezTo>
                  <a:cubicBezTo>
                    <a:pt x="3" y="24"/>
                    <a:pt x="4" y="24"/>
                    <a:pt x="4" y="24"/>
                  </a:cubicBezTo>
                  <a:cubicBezTo>
                    <a:pt x="6" y="42"/>
                    <a:pt x="6" y="42"/>
                    <a:pt x="6" y="42"/>
                  </a:cubicBezTo>
                  <a:cubicBezTo>
                    <a:pt x="6" y="45"/>
                    <a:pt x="8" y="47"/>
                    <a:pt x="10" y="47"/>
                  </a:cubicBezTo>
                  <a:cubicBezTo>
                    <a:pt x="13" y="47"/>
                    <a:pt x="15" y="45"/>
                    <a:pt x="15" y="42"/>
                  </a:cubicBezTo>
                  <a:cubicBezTo>
                    <a:pt x="17" y="24"/>
                    <a:pt x="17" y="24"/>
                    <a:pt x="17" y="24"/>
                  </a:cubicBezTo>
                  <a:cubicBezTo>
                    <a:pt x="17" y="24"/>
                    <a:pt x="18" y="24"/>
                    <a:pt x="18" y="24"/>
                  </a:cubicBezTo>
                  <a:cubicBezTo>
                    <a:pt x="20" y="24"/>
                    <a:pt x="21" y="23"/>
                    <a:pt x="21" y="21"/>
                  </a:cubicBezTo>
                  <a:cubicBezTo>
                    <a:pt x="21" y="3"/>
                    <a:pt x="21" y="3"/>
                    <a:pt x="21" y="3"/>
                  </a:cubicBezTo>
                  <a:cubicBezTo>
                    <a:pt x="21" y="2"/>
                    <a:pt x="20" y="0"/>
                    <a:pt x="18" y="0"/>
                  </a:cubicBezTo>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90" name="Oval 1002"/>
            <p:cNvSpPr>
              <a:spLocks noChangeArrowheads="1"/>
            </p:cNvSpPr>
            <p:nvPr/>
          </p:nvSpPr>
          <p:spPr bwMode="auto">
            <a:xfrm>
              <a:off x="5524" y="2213"/>
              <a:ext cx="20" cy="20"/>
            </a:xfrm>
            <a:prstGeom prst="ellipse">
              <a:avLst/>
            </a:pr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91" name="Freeform 1003"/>
            <p:cNvSpPr>
              <a:spLocks/>
            </p:cNvSpPr>
            <p:nvPr/>
          </p:nvSpPr>
          <p:spPr bwMode="auto">
            <a:xfrm>
              <a:off x="5555" y="2295"/>
              <a:ext cx="34" cy="73"/>
            </a:xfrm>
            <a:custGeom>
              <a:avLst/>
              <a:gdLst>
                <a:gd name="T0" fmla="*/ 19 w 22"/>
                <a:gd name="T1" fmla="*/ 0 h 47"/>
                <a:gd name="T2" fmla="*/ 3 w 22"/>
                <a:gd name="T3" fmla="*/ 0 h 47"/>
                <a:gd name="T4" fmla="*/ 0 w 22"/>
                <a:gd name="T5" fmla="*/ 3 h 47"/>
                <a:gd name="T6" fmla="*/ 0 w 22"/>
                <a:gd name="T7" fmla="*/ 21 h 47"/>
                <a:gd name="T8" fmla="*/ 3 w 22"/>
                <a:gd name="T9" fmla="*/ 24 h 47"/>
                <a:gd name="T10" fmla="*/ 4 w 22"/>
                <a:gd name="T11" fmla="*/ 24 h 47"/>
                <a:gd name="T12" fmla="*/ 6 w 22"/>
                <a:gd name="T13" fmla="*/ 42 h 47"/>
                <a:gd name="T14" fmla="*/ 11 w 22"/>
                <a:gd name="T15" fmla="*/ 47 h 47"/>
                <a:gd name="T16" fmla="*/ 16 w 22"/>
                <a:gd name="T17" fmla="*/ 42 h 47"/>
                <a:gd name="T18" fmla="*/ 17 w 22"/>
                <a:gd name="T19" fmla="*/ 24 h 47"/>
                <a:gd name="T20" fmla="*/ 19 w 22"/>
                <a:gd name="T21" fmla="*/ 24 h 47"/>
                <a:gd name="T22" fmla="*/ 22 w 22"/>
                <a:gd name="T23" fmla="*/ 21 h 47"/>
                <a:gd name="T24" fmla="*/ 22 w 22"/>
                <a:gd name="T25" fmla="*/ 3 h 47"/>
                <a:gd name="T26" fmla="*/ 19 w 22"/>
                <a:gd name="T2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47">
                  <a:moveTo>
                    <a:pt x="19" y="0"/>
                  </a:moveTo>
                  <a:cubicBezTo>
                    <a:pt x="3" y="0"/>
                    <a:pt x="3" y="0"/>
                    <a:pt x="3" y="0"/>
                  </a:cubicBezTo>
                  <a:cubicBezTo>
                    <a:pt x="2" y="0"/>
                    <a:pt x="0" y="2"/>
                    <a:pt x="0" y="3"/>
                  </a:cubicBezTo>
                  <a:cubicBezTo>
                    <a:pt x="0" y="21"/>
                    <a:pt x="0" y="21"/>
                    <a:pt x="0" y="21"/>
                  </a:cubicBezTo>
                  <a:cubicBezTo>
                    <a:pt x="0" y="23"/>
                    <a:pt x="2" y="24"/>
                    <a:pt x="3" y="24"/>
                  </a:cubicBezTo>
                  <a:cubicBezTo>
                    <a:pt x="4" y="24"/>
                    <a:pt x="4" y="24"/>
                    <a:pt x="4" y="24"/>
                  </a:cubicBezTo>
                  <a:cubicBezTo>
                    <a:pt x="6" y="42"/>
                    <a:pt x="6" y="42"/>
                    <a:pt x="6" y="42"/>
                  </a:cubicBezTo>
                  <a:cubicBezTo>
                    <a:pt x="6" y="45"/>
                    <a:pt x="8" y="47"/>
                    <a:pt x="11" y="47"/>
                  </a:cubicBezTo>
                  <a:cubicBezTo>
                    <a:pt x="13" y="47"/>
                    <a:pt x="16" y="45"/>
                    <a:pt x="16" y="42"/>
                  </a:cubicBezTo>
                  <a:cubicBezTo>
                    <a:pt x="17" y="24"/>
                    <a:pt x="17" y="24"/>
                    <a:pt x="17" y="24"/>
                  </a:cubicBezTo>
                  <a:cubicBezTo>
                    <a:pt x="18" y="24"/>
                    <a:pt x="18" y="24"/>
                    <a:pt x="19" y="24"/>
                  </a:cubicBezTo>
                  <a:cubicBezTo>
                    <a:pt x="20" y="24"/>
                    <a:pt x="22" y="23"/>
                    <a:pt x="22" y="21"/>
                  </a:cubicBezTo>
                  <a:cubicBezTo>
                    <a:pt x="22" y="3"/>
                    <a:pt x="22" y="3"/>
                    <a:pt x="22" y="3"/>
                  </a:cubicBezTo>
                  <a:cubicBezTo>
                    <a:pt x="22" y="2"/>
                    <a:pt x="20" y="0"/>
                    <a:pt x="19" y="0"/>
                  </a:cubicBezTo>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92" name="Oval 1004"/>
            <p:cNvSpPr>
              <a:spLocks noChangeArrowheads="1"/>
            </p:cNvSpPr>
            <p:nvPr/>
          </p:nvSpPr>
          <p:spPr bwMode="auto">
            <a:xfrm>
              <a:off x="5563" y="2272"/>
              <a:ext cx="18" cy="18"/>
            </a:xfrm>
            <a:prstGeom prst="ellipse">
              <a:avLst/>
            </a:pr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93" name="Freeform 1005"/>
            <p:cNvSpPr>
              <a:spLocks/>
            </p:cNvSpPr>
            <p:nvPr/>
          </p:nvSpPr>
          <p:spPr bwMode="auto">
            <a:xfrm>
              <a:off x="5594" y="2354"/>
              <a:ext cx="32" cy="71"/>
            </a:xfrm>
            <a:custGeom>
              <a:avLst/>
              <a:gdLst>
                <a:gd name="T0" fmla="*/ 18 w 21"/>
                <a:gd name="T1" fmla="*/ 0 h 46"/>
                <a:gd name="T2" fmla="*/ 3 w 21"/>
                <a:gd name="T3" fmla="*/ 0 h 46"/>
                <a:gd name="T4" fmla="*/ 0 w 21"/>
                <a:gd name="T5" fmla="*/ 2 h 46"/>
                <a:gd name="T6" fmla="*/ 0 w 21"/>
                <a:gd name="T7" fmla="*/ 21 h 46"/>
                <a:gd name="T8" fmla="*/ 3 w 21"/>
                <a:gd name="T9" fmla="*/ 24 h 46"/>
                <a:gd name="T10" fmla="*/ 4 w 21"/>
                <a:gd name="T11" fmla="*/ 23 h 46"/>
                <a:gd name="T12" fmla="*/ 6 w 21"/>
                <a:gd name="T13" fmla="*/ 42 h 46"/>
                <a:gd name="T14" fmla="*/ 10 w 21"/>
                <a:gd name="T15" fmla="*/ 46 h 46"/>
                <a:gd name="T16" fmla="*/ 15 w 21"/>
                <a:gd name="T17" fmla="*/ 42 h 46"/>
                <a:gd name="T18" fmla="*/ 17 w 21"/>
                <a:gd name="T19" fmla="*/ 23 h 46"/>
                <a:gd name="T20" fmla="*/ 18 w 21"/>
                <a:gd name="T21" fmla="*/ 24 h 46"/>
                <a:gd name="T22" fmla="*/ 21 w 21"/>
                <a:gd name="T23" fmla="*/ 21 h 46"/>
                <a:gd name="T24" fmla="*/ 21 w 21"/>
                <a:gd name="T25" fmla="*/ 2 h 46"/>
                <a:gd name="T26" fmla="*/ 18 w 21"/>
                <a:gd name="T2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 h="46">
                  <a:moveTo>
                    <a:pt x="18" y="0"/>
                  </a:moveTo>
                  <a:cubicBezTo>
                    <a:pt x="3" y="0"/>
                    <a:pt x="3" y="0"/>
                    <a:pt x="3" y="0"/>
                  </a:cubicBezTo>
                  <a:cubicBezTo>
                    <a:pt x="1" y="0"/>
                    <a:pt x="0" y="1"/>
                    <a:pt x="0" y="2"/>
                  </a:cubicBezTo>
                  <a:cubicBezTo>
                    <a:pt x="0" y="21"/>
                    <a:pt x="0" y="21"/>
                    <a:pt x="0" y="21"/>
                  </a:cubicBezTo>
                  <a:cubicBezTo>
                    <a:pt x="0" y="22"/>
                    <a:pt x="1" y="24"/>
                    <a:pt x="3" y="24"/>
                  </a:cubicBezTo>
                  <a:cubicBezTo>
                    <a:pt x="3" y="24"/>
                    <a:pt x="4" y="23"/>
                    <a:pt x="4" y="23"/>
                  </a:cubicBezTo>
                  <a:cubicBezTo>
                    <a:pt x="6" y="42"/>
                    <a:pt x="6" y="42"/>
                    <a:pt x="6" y="42"/>
                  </a:cubicBezTo>
                  <a:cubicBezTo>
                    <a:pt x="6" y="44"/>
                    <a:pt x="8" y="46"/>
                    <a:pt x="10" y="46"/>
                  </a:cubicBezTo>
                  <a:cubicBezTo>
                    <a:pt x="13" y="46"/>
                    <a:pt x="15" y="44"/>
                    <a:pt x="15" y="42"/>
                  </a:cubicBezTo>
                  <a:cubicBezTo>
                    <a:pt x="17" y="23"/>
                    <a:pt x="17" y="23"/>
                    <a:pt x="17" y="23"/>
                  </a:cubicBezTo>
                  <a:cubicBezTo>
                    <a:pt x="17" y="23"/>
                    <a:pt x="18" y="24"/>
                    <a:pt x="18" y="24"/>
                  </a:cubicBezTo>
                  <a:cubicBezTo>
                    <a:pt x="20" y="24"/>
                    <a:pt x="21" y="22"/>
                    <a:pt x="21" y="21"/>
                  </a:cubicBezTo>
                  <a:cubicBezTo>
                    <a:pt x="21" y="2"/>
                    <a:pt x="21" y="2"/>
                    <a:pt x="21" y="2"/>
                  </a:cubicBezTo>
                  <a:cubicBezTo>
                    <a:pt x="21" y="1"/>
                    <a:pt x="20" y="0"/>
                    <a:pt x="18" y="0"/>
                  </a:cubicBezTo>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94" name="Oval 1006"/>
            <p:cNvSpPr>
              <a:spLocks noChangeArrowheads="1"/>
            </p:cNvSpPr>
            <p:nvPr/>
          </p:nvSpPr>
          <p:spPr bwMode="auto">
            <a:xfrm>
              <a:off x="5600" y="2329"/>
              <a:ext cx="20" cy="19"/>
            </a:xfrm>
            <a:prstGeom prst="ellipse">
              <a:avLst/>
            </a:pr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95" name="Freeform 1007"/>
            <p:cNvSpPr>
              <a:spLocks/>
            </p:cNvSpPr>
            <p:nvPr/>
          </p:nvSpPr>
          <p:spPr bwMode="auto">
            <a:xfrm>
              <a:off x="5631" y="2411"/>
              <a:ext cx="34" cy="71"/>
            </a:xfrm>
            <a:custGeom>
              <a:avLst/>
              <a:gdLst>
                <a:gd name="T0" fmla="*/ 19 w 22"/>
                <a:gd name="T1" fmla="*/ 0 h 46"/>
                <a:gd name="T2" fmla="*/ 3 w 22"/>
                <a:gd name="T3" fmla="*/ 0 h 46"/>
                <a:gd name="T4" fmla="*/ 0 w 22"/>
                <a:gd name="T5" fmla="*/ 3 h 46"/>
                <a:gd name="T6" fmla="*/ 0 w 22"/>
                <a:gd name="T7" fmla="*/ 21 h 46"/>
                <a:gd name="T8" fmla="*/ 3 w 22"/>
                <a:gd name="T9" fmla="*/ 24 h 46"/>
                <a:gd name="T10" fmla="*/ 4 w 22"/>
                <a:gd name="T11" fmla="*/ 23 h 46"/>
                <a:gd name="T12" fmla="*/ 6 w 22"/>
                <a:gd name="T13" fmla="*/ 42 h 46"/>
                <a:gd name="T14" fmla="*/ 11 w 22"/>
                <a:gd name="T15" fmla="*/ 46 h 46"/>
                <a:gd name="T16" fmla="*/ 15 w 22"/>
                <a:gd name="T17" fmla="*/ 42 h 46"/>
                <a:gd name="T18" fmla="*/ 17 w 22"/>
                <a:gd name="T19" fmla="*/ 23 h 46"/>
                <a:gd name="T20" fmla="*/ 19 w 22"/>
                <a:gd name="T21" fmla="*/ 24 h 46"/>
                <a:gd name="T22" fmla="*/ 22 w 22"/>
                <a:gd name="T23" fmla="*/ 21 h 46"/>
                <a:gd name="T24" fmla="*/ 22 w 22"/>
                <a:gd name="T25" fmla="*/ 3 h 46"/>
                <a:gd name="T26" fmla="*/ 19 w 22"/>
                <a:gd name="T2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46">
                  <a:moveTo>
                    <a:pt x="19" y="0"/>
                  </a:moveTo>
                  <a:cubicBezTo>
                    <a:pt x="3" y="0"/>
                    <a:pt x="3" y="0"/>
                    <a:pt x="3" y="0"/>
                  </a:cubicBezTo>
                  <a:cubicBezTo>
                    <a:pt x="1" y="0"/>
                    <a:pt x="0" y="1"/>
                    <a:pt x="0" y="3"/>
                  </a:cubicBezTo>
                  <a:cubicBezTo>
                    <a:pt x="0" y="21"/>
                    <a:pt x="0" y="21"/>
                    <a:pt x="0" y="21"/>
                  </a:cubicBezTo>
                  <a:cubicBezTo>
                    <a:pt x="0" y="22"/>
                    <a:pt x="1" y="24"/>
                    <a:pt x="3" y="24"/>
                  </a:cubicBezTo>
                  <a:cubicBezTo>
                    <a:pt x="4" y="24"/>
                    <a:pt x="4" y="23"/>
                    <a:pt x="4" y="23"/>
                  </a:cubicBezTo>
                  <a:cubicBezTo>
                    <a:pt x="6" y="42"/>
                    <a:pt x="6" y="42"/>
                    <a:pt x="6" y="42"/>
                  </a:cubicBezTo>
                  <a:cubicBezTo>
                    <a:pt x="6" y="44"/>
                    <a:pt x="8" y="46"/>
                    <a:pt x="11" y="46"/>
                  </a:cubicBezTo>
                  <a:cubicBezTo>
                    <a:pt x="13" y="46"/>
                    <a:pt x="15" y="44"/>
                    <a:pt x="15" y="42"/>
                  </a:cubicBezTo>
                  <a:cubicBezTo>
                    <a:pt x="17" y="23"/>
                    <a:pt x="17" y="23"/>
                    <a:pt x="17" y="23"/>
                  </a:cubicBezTo>
                  <a:cubicBezTo>
                    <a:pt x="18" y="23"/>
                    <a:pt x="18" y="24"/>
                    <a:pt x="19" y="24"/>
                  </a:cubicBezTo>
                  <a:cubicBezTo>
                    <a:pt x="20" y="24"/>
                    <a:pt x="22" y="22"/>
                    <a:pt x="22" y="21"/>
                  </a:cubicBezTo>
                  <a:cubicBezTo>
                    <a:pt x="22" y="3"/>
                    <a:pt x="22" y="3"/>
                    <a:pt x="22" y="3"/>
                  </a:cubicBezTo>
                  <a:cubicBezTo>
                    <a:pt x="22" y="1"/>
                    <a:pt x="20" y="0"/>
                    <a:pt x="19" y="0"/>
                  </a:cubicBezTo>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96" name="Oval 1008"/>
            <p:cNvSpPr>
              <a:spLocks noChangeArrowheads="1"/>
            </p:cNvSpPr>
            <p:nvPr/>
          </p:nvSpPr>
          <p:spPr bwMode="auto">
            <a:xfrm>
              <a:off x="5638" y="2386"/>
              <a:ext cx="19" cy="19"/>
            </a:xfrm>
            <a:prstGeom prst="ellipse">
              <a:avLst/>
            </a:pr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97" name="Freeform 1009"/>
            <p:cNvSpPr>
              <a:spLocks/>
            </p:cNvSpPr>
            <p:nvPr/>
          </p:nvSpPr>
          <p:spPr bwMode="auto">
            <a:xfrm>
              <a:off x="5669" y="2468"/>
              <a:ext cx="33" cy="71"/>
            </a:xfrm>
            <a:custGeom>
              <a:avLst/>
              <a:gdLst>
                <a:gd name="T0" fmla="*/ 18 w 21"/>
                <a:gd name="T1" fmla="*/ 0 h 46"/>
                <a:gd name="T2" fmla="*/ 3 w 21"/>
                <a:gd name="T3" fmla="*/ 0 h 46"/>
                <a:gd name="T4" fmla="*/ 0 w 21"/>
                <a:gd name="T5" fmla="*/ 3 h 46"/>
                <a:gd name="T6" fmla="*/ 0 w 21"/>
                <a:gd name="T7" fmla="*/ 21 h 46"/>
                <a:gd name="T8" fmla="*/ 3 w 21"/>
                <a:gd name="T9" fmla="*/ 24 h 46"/>
                <a:gd name="T10" fmla="*/ 4 w 21"/>
                <a:gd name="T11" fmla="*/ 23 h 46"/>
                <a:gd name="T12" fmla="*/ 6 w 21"/>
                <a:gd name="T13" fmla="*/ 42 h 46"/>
                <a:gd name="T14" fmla="*/ 10 w 21"/>
                <a:gd name="T15" fmla="*/ 46 h 46"/>
                <a:gd name="T16" fmla="*/ 15 w 21"/>
                <a:gd name="T17" fmla="*/ 42 h 46"/>
                <a:gd name="T18" fmla="*/ 17 w 21"/>
                <a:gd name="T19" fmla="*/ 23 h 46"/>
                <a:gd name="T20" fmla="*/ 18 w 21"/>
                <a:gd name="T21" fmla="*/ 24 h 46"/>
                <a:gd name="T22" fmla="*/ 21 w 21"/>
                <a:gd name="T23" fmla="*/ 21 h 46"/>
                <a:gd name="T24" fmla="*/ 21 w 21"/>
                <a:gd name="T25" fmla="*/ 3 h 46"/>
                <a:gd name="T26" fmla="*/ 18 w 21"/>
                <a:gd name="T2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 h="46">
                  <a:moveTo>
                    <a:pt x="18" y="0"/>
                  </a:moveTo>
                  <a:cubicBezTo>
                    <a:pt x="3" y="0"/>
                    <a:pt x="3" y="0"/>
                    <a:pt x="3" y="0"/>
                  </a:cubicBezTo>
                  <a:cubicBezTo>
                    <a:pt x="1" y="0"/>
                    <a:pt x="0" y="1"/>
                    <a:pt x="0" y="3"/>
                  </a:cubicBezTo>
                  <a:cubicBezTo>
                    <a:pt x="0" y="21"/>
                    <a:pt x="0" y="21"/>
                    <a:pt x="0" y="21"/>
                  </a:cubicBezTo>
                  <a:cubicBezTo>
                    <a:pt x="0" y="22"/>
                    <a:pt x="1" y="24"/>
                    <a:pt x="3" y="24"/>
                  </a:cubicBezTo>
                  <a:cubicBezTo>
                    <a:pt x="3" y="24"/>
                    <a:pt x="3" y="24"/>
                    <a:pt x="4" y="23"/>
                  </a:cubicBezTo>
                  <a:cubicBezTo>
                    <a:pt x="6" y="42"/>
                    <a:pt x="6" y="42"/>
                    <a:pt x="6" y="42"/>
                  </a:cubicBezTo>
                  <a:cubicBezTo>
                    <a:pt x="6" y="44"/>
                    <a:pt x="8" y="46"/>
                    <a:pt x="10" y="46"/>
                  </a:cubicBezTo>
                  <a:cubicBezTo>
                    <a:pt x="13" y="46"/>
                    <a:pt x="15" y="44"/>
                    <a:pt x="15" y="42"/>
                  </a:cubicBezTo>
                  <a:cubicBezTo>
                    <a:pt x="17" y="23"/>
                    <a:pt x="17" y="23"/>
                    <a:pt x="17" y="23"/>
                  </a:cubicBezTo>
                  <a:cubicBezTo>
                    <a:pt x="17" y="24"/>
                    <a:pt x="18" y="24"/>
                    <a:pt x="18" y="24"/>
                  </a:cubicBezTo>
                  <a:cubicBezTo>
                    <a:pt x="20" y="24"/>
                    <a:pt x="21" y="22"/>
                    <a:pt x="21" y="21"/>
                  </a:cubicBezTo>
                  <a:cubicBezTo>
                    <a:pt x="21" y="3"/>
                    <a:pt x="21" y="3"/>
                    <a:pt x="21" y="3"/>
                  </a:cubicBezTo>
                  <a:cubicBezTo>
                    <a:pt x="21" y="1"/>
                    <a:pt x="20" y="0"/>
                    <a:pt x="18" y="0"/>
                  </a:cubicBezTo>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98" name="Oval 1010"/>
            <p:cNvSpPr>
              <a:spLocks noChangeArrowheads="1"/>
            </p:cNvSpPr>
            <p:nvPr/>
          </p:nvSpPr>
          <p:spPr bwMode="auto">
            <a:xfrm>
              <a:off x="5675" y="2443"/>
              <a:ext cx="19" cy="19"/>
            </a:xfrm>
            <a:prstGeom prst="ellipse">
              <a:avLst/>
            </a:pr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99" name="Freeform 1011"/>
            <p:cNvSpPr>
              <a:spLocks/>
            </p:cNvSpPr>
            <p:nvPr/>
          </p:nvSpPr>
          <p:spPr bwMode="auto">
            <a:xfrm>
              <a:off x="5706" y="2525"/>
              <a:ext cx="34" cy="73"/>
            </a:xfrm>
            <a:custGeom>
              <a:avLst/>
              <a:gdLst>
                <a:gd name="T0" fmla="*/ 19 w 22"/>
                <a:gd name="T1" fmla="*/ 0 h 47"/>
                <a:gd name="T2" fmla="*/ 3 w 22"/>
                <a:gd name="T3" fmla="*/ 0 h 47"/>
                <a:gd name="T4" fmla="*/ 0 w 22"/>
                <a:gd name="T5" fmla="*/ 3 h 47"/>
                <a:gd name="T6" fmla="*/ 0 w 22"/>
                <a:gd name="T7" fmla="*/ 21 h 47"/>
                <a:gd name="T8" fmla="*/ 3 w 22"/>
                <a:gd name="T9" fmla="*/ 24 h 47"/>
                <a:gd name="T10" fmla="*/ 4 w 22"/>
                <a:gd name="T11" fmla="*/ 24 h 47"/>
                <a:gd name="T12" fmla="*/ 6 w 22"/>
                <a:gd name="T13" fmla="*/ 42 h 47"/>
                <a:gd name="T14" fmla="*/ 11 w 22"/>
                <a:gd name="T15" fmla="*/ 47 h 47"/>
                <a:gd name="T16" fmla="*/ 15 w 22"/>
                <a:gd name="T17" fmla="*/ 42 h 47"/>
                <a:gd name="T18" fmla="*/ 17 w 22"/>
                <a:gd name="T19" fmla="*/ 24 h 47"/>
                <a:gd name="T20" fmla="*/ 19 w 22"/>
                <a:gd name="T21" fmla="*/ 24 h 47"/>
                <a:gd name="T22" fmla="*/ 22 w 22"/>
                <a:gd name="T23" fmla="*/ 21 h 47"/>
                <a:gd name="T24" fmla="*/ 22 w 22"/>
                <a:gd name="T25" fmla="*/ 3 h 47"/>
                <a:gd name="T26" fmla="*/ 19 w 22"/>
                <a:gd name="T2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47">
                  <a:moveTo>
                    <a:pt x="19" y="0"/>
                  </a:moveTo>
                  <a:cubicBezTo>
                    <a:pt x="3" y="0"/>
                    <a:pt x="3" y="0"/>
                    <a:pt x="3" y="0"/>
                  </a:cubicBezTo>
                  <a:cubicBezTo>
                    <a:pt x="1" y="0"/>
                    <a:pt x="0" y="1"/>
                    <a:pt x="0" y="3"/>
                  </a:cubicBezTo>
                  <a:cubicBezTo>
                    <a:pt x="0" y="21"/>
                    <a:pt x="0" y="21"/>
                    <a:pt x="0" y="21"/>
                  </a:cubicBezTo>
                  <a:cubicBezTo>
                    <a:pt x="0" y="23"/>
                    <a:pt x="1" y="24"/>
                    <a:pt x="3" y="24"/>
                  </a:cubicBezTo>
                  <a:cubicBezTo>
                    <a:pt x="3" y="24"/>
                    <a:pt x="4" y="24"/>
                    <a:pt x="4" y="24"/>
                  </a:cubicBezTo>
                  <a:cubicBezTo>
                    <a:pt x="6" y="42"/>
                    <a:pt x="6" y="42"/>
                    <a:pt x="6" y="42"/>
                  </a:cubicBezTo>
                  <a:cubicBezTo>
                    <a:pt x="6" y="45"/>
                    <a:pt x="8" y="47"/>
                    <a:pt x="11" y="47"/>
                  </a:cubicBezTo>
                  <a:cubicBezTo>
                    <a:pt x="13" y="47"/>
                    <a:pt x="15" y="45"/>
                    <a:pt x="15" y="42"/>
                  </a:cubicBezTo>
                  <a:cubicBezTo>
                    <a:pt x="17" y="24"/>
                    <a:pt x="17" y="24"/>
                    <a:pt x="17" y="24"/>
                  </a:cubicBezTo>
                  <a:cubicBezTo>
                    <a:pt x="18" y="24"/>
                    <a:pt x="18" y="24"/>
                    <a:pt x="19" y="24"/>
                  </a:cubicBezTo>
                  <a:cubicBezTo>
                    <a:pt x="20" y="24"/>
                    <a:pt x="22" y="23"/>
                    <a:pt x="22" y="21"/>
                  </a:cubicBezTo>
                  <a:cubicBezTo>
                    <a:pt x="22" y="3"/>
                    <a:pt x="22" y="3"/>
                    <a:pt x="22" y="3"/>
                  </a:cubicBezTo>
                  <a:cubicBezTo>
                    <a:pt x="22" y="1"/>
                    <a:pt x="20" y="0"/>
                    <a:pt x="19" y="0"/>
                  </a:cubicBezTo>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100" name="Oval 1012"/>
            <p:cNvSpPr>
              <a:spLocks noChangeArrowheads="1"/>
            </p:cNvSpPr>
            <p:nvPr/>
          </p:nvSpPr>
          <p:spPr bwMode="auto">
            <a:xfrm>
              <a:off x="5714" y="2500"/>
              <a:ext cx="18" cy="19"/>
            </a:xfrm>
            <a:prstGeom prst="ellipse">
              <a:avLst/>
            </a:pr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101" name="Freeform 1013"/>
            <p:cNvSpPr>
              <a:spLocks/>
            </p:cNvSpPr>
            <p:nvPr/>
          </p:nvSpPr>
          <p:spPr bwMode="auto">
            <a:xfrm>
              <a:off x="5376" y="2138"/>
              <a:ext cx="31" cy="66"/>
            </a:xfrm>
            <a:custGeom>
              <a:avLst/>
              <a:gdLst>
                <a:gd name="T0" fmla="*/ 17 w 20"/>
                <a:gd name="T1" fmla="*/ 0 h 43"/>
                <a:gd name="T2" fmla="*/ 3 w 20"/>
                <a:gd name="T3" fmla="*/ 0 h 43"/>
                <a:gd name="T4" fmla="*/ 0 w 20"/>
                <a:gd name="T5" fmla="*/ 3 h 43"/>
                <a:gd name="T6" fmla="*/ 0 w 20"/>
                <a:gd name="T7" fmla="*/ 20 h 43"/>
                <a:gd name="T8" fmla="*/ 3 w 20"/>
                <a:gd name="T9" fmla="*/ 22 h 43"/>
                <a:gd name="T10" fmla="*/ 4 w 20"/>
                <a:gd name="T11" fmla="*/ 22 h 43"/>
                <a:gd name="T12" fmla="*/ 6 w 20"/>
                <a:gd name="T13" fmla="*/ 39 h 43"/>
                <a:gd name="T14" fmla="*/ 10 w 20"/>
                <a:gd name="T15" fmla="*/ 43 h 43"/>
                <a:gd name="T16" fmla="*/ 14 w 20"/>
                <a:gd name="T17" fmla="*/ 39 h 43"/>
                <a:gd name="T18" fmla="*/ 16 w 20"/>
                <a:gd name="T19" fmla="*/ 22 h 43"/>
                <a:gd name="T20" fmla="*/ 17 w 20"/>
                <a:gd name="T21" fmla="*/ 22 h 43"/>
                <a:gd name="T22" fmla="*/ 20 w 20"/>
                <a:gd name="T23" fmla="*/ 20 h 43"/>
                <a:gd name="T24" fmla="*/ 20 w 20"/>
                <a:gd name="T25" fmla="*/ 3 h 43"/>
                <a:gd name="T26" fmla="*/ 17 w 20"/>
                <a:gd name="T27"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 h="43">
                  <a:moveTo>
                    <a:pt x="17" y="0"/>
                  </a:moveTo>
                  <a:cubicBezTo>
                    <a:pt x="3" y="0"/>
                    <a:pt x="3" y="0"/>
                    <a:pt x="3" y="0"/>
                  </a:cubicBezTo>
                  <a:cubicBezTo>
                    <a:pt x="2" y="0"/>
                    <a:pt x="0" y="1"/>
                    <a:pt x="0" y="3"/>
                  </a:cubicBezTo>
                  <a:cubicBezTo>
                    <a:pt x="0" y="20"/>
                    <a:pt x="0" y="20"/>
                    <a:pt x="0" y="20"/>
                  </a:cubicBezTo>
                  <a:cubicBezTo>
                    <a:pt x="0" y="21"/>
                    <a:pt x="2" y="22"/>
                    <a:pt x="3" y="22"/>
                  </a:cubicBezTo>
                  <a:cubicBezTo>
                    <a:pt x="3" y="22"/>
                    <a:pt x="4" y="22"/>
                    <a:pt x="4" y="22"/>
                  </a:cubicBezTo>
                  <a:cubicBezTo>
                    <a:pt x="6" y="39"/>
                    <a:pt x="6" y="39"/>
                    <a:pt x="6" y="39"/>
                  </a:cubicBezTo>
                  <a:cubicBezTo>
                    <a:pt x="6" y="41"/>
                    <a:pt x="8" y="43"/>
                    <a:pt x="10" y="43"/>
                  </a:cubicBezTo>
                  <a:cubicBezTo>
                    <a:pt x="12" y="43"/>
                    <a:pt x="14" y="41"/>
                    <a:pt x="14" y="39"/>
                  </a:cubicBezTo>
                  <a:cubicBezTo>
                    <a:pt x="16" y="22"/>
                    <a:pt x="16" y="22"/>
                    <a:pt x="16" y="22"/>
                  </a:cubicBezTo>
                  <a:cubicBezTo>
                    <a:pt x="16" y="22"/>
                    <a:pt x="17" y="22"/>
                    <a:pt x="17" y="22"/>
                  </a:cubicBezTo>
                  <a:cubicBezTo>
                    <a:pt x="19" y="22"/>
                    <a:pt x="20" y="21"/>
                    <a:pt x="20" y="20"/>
                  </a:cubicBezTo>
                  <a:cubicBezTo>
                    <a:pt x="20" y="3"/>
                    <a:pt x="20" y="3"/>
                    <a:pt x="20" y="3"/>
                  </a:cubicBezTo>
                  <a:cubicBezTo>
                    <a:pt x="20" y="1"/>
                    <a:pt x="19" y="0"/>
                    <a:pt x="17" y="0"/>
                  </a:cubicBezTo>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102" name="Oval 1014"/>
            <p:cNvSpPr>
              <a:spLocks noChangeArrowheads="1"/>
            </p:cNvSpPr>
            <p:nvPr/>
          </p:nvSpPr>
          <p:spPr bwMode="auto">
            <a:xfrm>
              <a:off x="5384" y="2116"/>
              <a:ext cx="17" cy="17"/>
            </a:xfrm>
            <a:prstGeom prst="ellipse">
              <a:avLst/>
            </a:pr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103" name="Freeform 1015"/>
            <p:cNvSpPr>
              <a:spLocks/>
            </p:cNvSpPr>
            <p:nvPr/>
          </p:nvSpPr>
          <p:spPr bwMode="auto">
            <a:xfrm>
              <a:off x="5512" y="2009"/>
              <a:ext cx="29" cy="67"/>
            </a:xfrm>
            <a:custGeom>
              <a:avLst/>
              <a:gdLst>
                <a:gd name="T0" fmla="*/ 17 w 19"/>
                <a:gd name="T1" fmla="*/ 0 h 43"/>
                <a:gd name="T2" fmla="*/ 2 w 19"/>
                <a:gd name="T3" fmla="*/ 0 h 43"/>
                <a:gd name="T4" fmla="*/ 0 w 19"/>
                <a:gd name="T5" fmla="*/ 3 h 43"/>
                <a:gd name="T6" fmla="*/ 0 w 19"/>
                <a:gd name="T7" fmla="*/ 19 h 43"/>
                <a:gd name="T8" fmla="*/ 2 w 19"/>
                <a:gd name="T9" fmla="*/ 22 h 43"/>
                <a:gd name="T10" fmla="*/ 4 w 19"/>
                <a:gd name="T11" fmla="*/ 22 h 43"/>
                <a:gd name="T12" fmla="*/ 5 w 19"/>
                <a:gd name="T13" fmla="*/ 39 h 43"/>
                <a:gd name="T14" fmla="*/ 10 w 19"/>
                <a:gd name="T15" fmla="*/ 43 h 43"/>
                <a:gd name="T16" fmla="*/ 14 w 19"/>
                <a:gd name="T17" fmla="*/ 39 h 43"/>
                <a:gd name="T18" fmla="*/ 16 w 19"/>
                <a:gd name="T19" fmla="*/ 22 h 43"/>
                <a:gd name="T20" fmla="*/ 17 w 19"/>
                <a:gd name="T21" fmla="*/ 22 h 43"/>
                <a:gd name="T22" fmla="*/ 19 w 19"/>
                <a:gd name="T23" fmla="*/ 19 h 43"/>
                <a:gd name="T24" fmla="*/ 19 w 19"/>
                <a:gd name="T25" fmla="*/ 3 h 43"/>
                <a:gd name="T26" fmla="*/ 17 w 19"/>
                <a:gd name="T27"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43">
                  <a:moveTo>
                    <a:pt x="17" y="0"/>
                  </a:moveTo>
                  <a:cubicBezTo>
                    <a:pt x="2" y="0"/>
                    <a:pt x="2" y="0"/>
                    <a:pt x="2" y="0"/>
                  </a:cubicBezTo>
                  <a:cubicBezTo>
                    <a:pt x="1" y="0"/>
                    <a:pt x="0" y="1"/>
                    <a:pt x="0" y="3"/>
                  </a:cubicBezTo>
                  <a:cubicBezTo>
                    <a:pt x="0" y="19"/>
                    <a:pt x="0" y="19"/>
                    <a:pt x="0" y="19"/>
                  </a:cubicBezTo>
                  <a:cubicBezTo>
                    <a:pt x="0" y="21"/>
                    <a:pt x="1" y="22"/>
                    <a:pt x="2" y="22"/>
                  </a:cubicBezTo>
                  <a:cubicBezTo>
                    <a:pt x="3" y="22"/>
                    <a:pt x="3" y="22"/>
                    <a:pt x="4" y="22"/>
                  </a:cubicBezTo>
                  <a:cubicBezTo>
                    <a:pt x="5" y="39"/>
                    <a:pt x="5" y="39"/>
                    <a:pt x="5" y="39"/>
                  </a:cubicBezTo>
                  <a:cubicBezTo>
                    <a:pt x="5" y="41"/>
                    <a:pt x="7" y="43"/>
                    <a:pt x="10" y="43"/>
                  </a:cubicBezTo>
                  <a:cubicBezTo>
                    <a:pt x="12" y="43"/>
                    <a:pt x="14" y="41"/>
                    <a:pt x="14" y="39"/>
                  </a:cubicBezTo>
                  <a:cubicBezTo>
                    <a:pt x="16" y="22"/>
                    <a:pt x="16" y="22"/>
                    <a:pt x="16" y="22"/>
                  </a:cubicBezTo>
                  <a:cubicBezTo>
                    <a:pt x="16" y="22"/>
                    <a:pt x="16" y="22"/>
                    <a:pt x="17" y="22"/>
                  </a:cubicBezTo>
                  <a:cubicBezTo>
                    <a:pt x="18" y="22"/>
                    <a:pt x="19" y="21"/>
                    <a:pt x="19" y="19"/>
                  </a:cubicBezTo>
                  <a:cubicBezTo>
                    <a:pt x="19" y="3"/>
                    <a:pt x="19" y="3"/>
                    <a:pt x="19" y="3"/>
                  </a:cubicBezTo>
                  <a:cubicBezTo>
                    <a:pt x="19" y="1"/>
                    <a:pt x="18" y="0"/>
                    <a:pt x="17" y="0"/>
                  </a:cubicBezTo>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104" name="Oval 1016"/>
            <p:cNvSpPr>
              <a:spLocks noChangeArrowheads="1"/>
            </p:cNvSpPr>
            <p:nvPr/>
          </p:nvSpPr>
          <p:spPr bwMode="auto">
            <a:xfrm>
              <a:off x="5518" y="1988"/>
              <a:ext cx="17" cy="17"/>
            </a:xfrm>
            <a:prstGeom prst="ellipse">
              <a:avLst/>
            </a:pr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105" name="Freeform 1017"/>
            <p:cNvSpPr>
              <a:spLocks/>
            </p:cNvSpPr>
            <p:nvPr/>
          </p:nvSpPr>
          <p:spPr bwMode="auto">
            <a:xfrm>
              <a:off x="5376" y="2009"/>
              <a:ext cx="31" cy="67"/>
            </a:xfrm>
            <a:custGeom>
              <a:avLst/>
              <a:gdLst>
                <a:gd name="T0" fmla="*/ 17 w 20"/>
                <a:gd name="T1" fmla="*/ 0 h 43"/>
                <a:gd name="T2" fmla="*/ 3 w 20"/>
                <a:gd name="T3" fmla="*/ 0 h 43"/>
                <a:gd name="T4" fmla="*/ 0 w 20"/>
                <a:gd name="T5" fmla="*/ 3 h 43"/>
                <a:gd name="T6" fmla="*/ 0 w 20"/>
                <a:gd name="T7" fmla="*/ 19 h 43"/>
                <a:gd name="T8" fmla="*/ 3 w 20"/>
                <a:gd name="T9" fmla="*/ 22 h 43"/>
                <a:gd name="T10" fmla="*/ 4 w 20"/>
                <a:gd name="T11" fmla="*/ 22 h 43"/>
                <a:gd name="T12" fmla="*/ 6 w 20"/>
                <a:gd name="T13" fmla="*/ 39 h 43"/>
                <a:gd name="T14" fmla="*/ 10 w 20"/>
                <a:gd name="T15" fmla="*/ 43 h 43"/>
                <a:gd name="T16" fmla="*/ 14 w 20"/>
                <a:gd name="T17" fmla="*/ 39 h 43"/>
                <a:gd name="T18" fmla="*/ 16 w 20"/>
                <a:gd name="T19" fmla="*/ 22 h 43"/>
                <a:gd name="T20" fmla="*/ 17 w 20"/>
                <a:gd name="T21" fmla="*/ 22 h 43"/>
                <a:gd name="T22" fmla="*/ 20 w 20"/>
                <a:gd name="T23" fmla="*/ 19 h 43"/>
                <a:gd name="T24" fmla="*/ 20 w 20"/>
                <a:gd name="T25" fmla="*/ 3 h 43"/>
                <a:gd name="T26" fmla="*/ 17 w 20"/>
                <a:gd name="T27"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 h="43">
                  <a:moveTo>
                    <a:pt x="17" y="0"/>
                  </a:moveTo>
                  <a:cubicBezTo>
                    <a:pt x="3" y="0"/>
                    <a:pt x="3" y="0"/>
                    <a:pt x="3" y="0"/>
                  </a:cubicBezTo>
                  <a:cubicBezTo>
                    <a:pt x="2" y="0"/>
                    <a:pt x="0" y="1"/>
                    <a:pt x="0" y="3"/>
                  </a:cubicBezTo>
                  <a:cubicBezTo>
                    <a:pt x="0" y="19"/>
                    <a:pt x="0" y="19"/>
                    <a:pt x="0" y="19"/>
                  </a:cubicBezTo>
                  <a:cubicBezTo>
                    <a:pt x="0" y="21"/>
                    <a:pt x="2" y="22"/>
                    <a:pt x="3" y="22"/>
                  </a:cubicBezTo>
                  <a:cubicBezTo>
                    <a:pt x="3" y="22"/>
                    <a:pt x="4" y="22"/>
                    <a:pt x="4" y="22"/>
                  </a:cubicBezTo>
                  <a:cubicBezTo>
                    <a:pt x="6" y="39"/>
                    <a:pt x="6" y="39"/>
                    <a:pt x="6" y="39"/>
                  </a:cubicBezTo>
                  <a:cubicBezTo>
                    <a:pt x="6" y="41"/>
                    <a:pt x="8" y="43"/>
                    <a:pt x="10" y="43"/>
                  </a:cubicBezTo>
                  <a:cubicBezTo>
                    <a:pt x="12" y="43"/>
                    <a:pt x="14" y="41"/>
                    <a:pt x="14" y="39"/>
                  </a:cubicBezTo>
                  <a:cubicBezTo>
                    <a:pt x="16" y="22"/>
                    <a:pt x="16" y="22"/>
                    <a:pt x="16" y="22"/>
                  </a:cubicBezTo>
                  <a:cubicBezTo>
                    <a:pt x="16" y="22"/>
                    <a:pt x="17" y="22"/>
                    <a:pt x="17" y="22"/>
                  </a:cubicBezTo>
                  <a:cubicBezTo>
                    <a:pt x="19" y="22"/>
                    <a:pt x="20" y="21"/>
                    <a:pt x="20" y="19"/>
                  </a:cubicBezTo>
                  <a:cubicBezTo>
                    <a:pt x="20" y="3"/>
                    <a:pt x="20" y="3"/>
                    <a:pt x="20" y="3"/>
                  </a:cubicBezTo>
                  <a:cubicBezTo>
                    <a:pt x="20" y="1"/>
                    <a:pt x="19" y="0"/>
                    <a:pt x="17" y="0"/>
                  </a:cubicBezTo>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106" name="Oval 1018"/>
            <p:cNvSpPr>
              <a:spLocks noChangeArrowheads="1"/>
            </p:cNvSpPr>
            <p:nvPr/>
          </p:nvSpPr>
          <p:spPr bwMode="auto">
            <a:xfrm>
              <a:off x="5384" y="1988"/>
              <a:ext cx="17" cy="17"/>
            </a:xfrm>
            <a:prstGeom prst="ellipse">
              <a:avLst/>
            </a:pr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107" name="Freeform 1019"/>
            <p:cNvSpPr>
              <a:spLocks/>
            </p:cNvSpPr>
            <p:nvPr/>
          </p:nvSpPr>
          <p:spPr bwMode="auto">
            <a:xfrm>
              <a:off x="5405" y="2181"/>
              <a:ext cx="34" cy="72"/>
            </a:xfrm>
            <a:custGeom>
              <a:avLst/>
              <a:gdLst>
                <a:gd name="T0" fmla="*/ 19 w 22"/>
                <a:gd name="T1" fmla="*/ 0 h 47"/>
                <a:gd name="T2" fmla="*/ 3 w 22"/>
                <a:gd name="T3" fmla="*/ 0 h 47"/>
                <a:gd name="T4" fmla="*/ 0 w 22"/>
                <a:gd name="T5" fmla="*/ 3 h 47"/>
                <a:gd name="T6" fmla="*/ 0 w 22"/>
                <a:gd name="T7" fmla="*/ 21 h 47"/>
                <a:gd name="T8" fmla="*/ 3 w 22"/>
                <a:gd name="T9" fmla="*/ 24 h 47"/>
                <a:gd name="T10" fmla="*/ 5 w 22"/>
                <a:gd name="T11" fmla="*/ 24 h 47"/>
                <a:gd name="T12" fmla="*/ 7 w 22"/>
                <a:gd name="T13" fmla="*/ 42 h 47"/>
                <a:gd name="T14" fmla="*/ 11 w 22"/>
                <a:gd name="T15" fmla="*/ 47 h 47"/>
                <a:gd name="T16" fmla="*/ 16 w 22"/>
                <a:gd name="T17" fmla="*/ 42 h 47"/>
                <a:gd name="T18" fmla="*/ 18 w 22"/>
                <a:gd name="T19" fmla="*/ 24 h 47"/>
                <a:gd name="T20" fmla="*/ 19 w 22"/>
                <a:gd name="T21" fmla="*/ 24 h 47"/>
                <a:gd name="T22" fmla="*/ 22 w 22"/>
                <a:gd name="T23" fmla="*/ 21 h 47"/>
                <a:gd name="T24" fmla="*/ 22 w 22"/>
                <a:gd name="T25" fmla="*/ 3 h 47"/>
                <a:gd name="T26" fmla="*/ 19 w 22"/>
                <a:gd name="T2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47">
                  <a:moveTo>
                    <a:pt x="19" y="0"/>
                  </a:moveTo>
                  <a:cubicBezTo>
                    <a:pt x="3" y="0"/>
                    <a:pt x="3" y="0"/>
                    <a:pt x="3" y="0"/>
                  </a:cubicBezTo>
                  <a:cubicBezTo>
                    <a:pt x="2" y="0"/>
                    <a:pt x="0" y="1"/>
                    <a:pt x="0" y="3"/>
                  </a:cubicBezTo>
                  <a:cubicBezTo>
                    <a:pt x="0" y="21"/>
                    <a:pt x="0" y="21"/>
                    <a:pt x="0" y="21"/>
                  </a:cubicBezTo>
                  <a:cubicBezTo>
                    <a:pt x="0" y="23"/>
                    <a:pt x="2" y="24"/>
                    <a:pt x="3" y="24"/>
                  </a:cubicBezTo>
                  <a:cubicBezTo>
                    <a:pt x="4" y="24"/>
                    <a:pt x="4" y="24"/>
                    <a:pt x="5" y="24"/>
                  </a:cubicBezTo>
                  <a:cubicBezTo>
                    <a:pt x="7" y="42"/>
                    <a:pt x="7" y="42"/>
                    <a:pt x="7" y="42"/>
                  </a:cubicBezTo>
                  <a:cubicBezTo>
                    <a:pt x="7" y="45"/>
                    <a:pt x="9" y="47"/>
                    <a:pt x="11" y="47"/>
                  </a:cubicBezTo>
                  <a:cubicBezTo>
                    <a:pt x="14" y="47"/>
                    <a:pt x="16" y="45"/>
                    <a:pt x="16" y="42"/>
                  </a:cubicBezTo>
                  <a:cubicBezTo>
                    <a:pt x="18" y="24"/>
                    <a:pt x="18" y="24"/>
                    <a:pt x="18" y="24"/>
                  </a:cubicBezTo>
                  <a:cubicBezTo>
                    <a:pt x="18" y="24"/>
                    <a:pt x="19" y="24"/>
                    <a:pt x="19" y="24"/>
                  </a:cubicBezTo>
                  <a:cubicBezTo>
                    <a:pt x="21" y="24"/>
                    <a:pt x="22" y="23"/>
                    <a:pt x="22" y="21"/>
                  </a:cubicBezTo>
                  <a:cubicBezTo>
                    <a:pt x="22" y="3"/>
                    <a:pt x="22" y="3"/>
                    <a:pt x="22" y="3"/>
                  </a:cubicBezTo>
                  <a:cubicBezTo>
                    <a:pt x="22" y="1"/>
                    <a:pt x="21" y="0"/>
                    <a:pt x="19" y="0"/>
                  </a:cubicBezTo>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108" name="Oval 1020"/>
            <p:cNvSpPr>
              <a:spLocks noChangeArrowheads="1"/>
            </p:cNvSpPr>
            <p:nvPr/>
          </p:nvSpPr>
          <p:spPr bwMode="auto">
            <a:xfrm>
              <a:off x="5413" y="2156"/>
              <a:ext cx="19" cy="20"/>
            </a:xfrm>
            <a:prstGeom prst="ellipse">
              <a:avLst/>
            </a:pr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109" name="Freeform 1021"/>
            <p:cNvSpPr>
              <a:spLocks/>
            </p:cNvSpPr>
            <p:nvPr/>
          </p:nvSpPr>
          <p:spPr bwMode="auto">
            <a:xfrm>
              <a:off x="5444" y="2025"/>
              <a:ext cx="31" cy="65"/>
            </a:xfrm>
            <a:custGeom>
              <a:avLst/>
              <a:gdLst>
                <a:gd name="T0" fmla="*/ 17 w 20"/>
                <a:gd name="T1" fmla="*/ 0 h 42"/>
                <a:gd name="T2" fmla="*/ 3 w 20"/>
                <a:gd name="T3" fmla="*/ 0 h 42"/>
                <a:gd name="T4" fmla="*/ 0 w 20"/>
                <a:gd name="T5" fmla="*/ 2 h 42"/>
                <a:gd name="T6" fmla="*/ 0 w 20"/>
                <a:gd name="T7" fmla="*/ 19 h 42"/>
                <a:gd name="T8" fmla="*/ 3 w 20"/>
                <a:gd name="T9" fmla="*/ 21 h 42"/>
                <a:gd name="T10" fmla="*/ 4 w 20"/>
                <a:gd name="T11" fmla="*/ 21 h 42"/>
                <a:gd name="T12" fmla="*/ 6 w 20"/>
                <a:gd name="T13" fmla="*/ 38 h 42"/>
                <a:gd name="T14" fmla="*/ 10 w 20"/>
                <a:gd name="T15" fmla="*/ 42 h 42"/>
                <a:gd name="T16" fmla="*/ 14 w 20"/>
                <a:gd name="T17" fmla="*/ 38 h 42"/>
                <a:gd name="T18" fmla="*/ 16 w 20"/>
                <a:gd name="T19" fmla="*/ 21 h 42"/>
                <a:gd name="T20" fmla="*/ 17 w 20"/>
                <a:gd name="T21" fmla="*/ 21 h 42"/>
                <a:gd name="T22" fmla="*/ 20 w 20"/>
                <a:gd name="T23" fmla="*/ 19 h 42"/>
                <a:gd name="T24" fmla="*/ 20 w 20"/>
                <a:gd name="T25" fmla="*/ 2 h 42"/>
                <a:gd name="T26" fmla="*/ 17 w 20"/>
                <a:gd name="T27"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 h="42">
                  <a:moveTo>
                    <a:pt x="17" y="0"/>
                  </a:moveTo>
                  <a:cubicBezTo>
                    <a:pt x="3" y="0"/>
                    <a:pt x="3" y="0"/>
                    <a:pt x="3" y="0"/>
                  </a:cubicBezTo>
                  <a:cubicBezTo>
                    <a:pt x="1" y="0"/>
                    <a:pt x="0" y="1"/>
                    <a:pt x="0" y="2"/>
                  </a:cubicBezTo>
                  <a:cubicBezTo>
                    <a:pt x="0" y="19"/>
                    <a:pt x="0" y="19"/>
                    <a:pt x="0" y="19"/>
                  </a:cubicBezTo>
                  <a:cubicBezTo>
                    <a:pt x="0" y="20"/>
                    <a:pt x="1" y="21"/>
                    <a:pt x="3" y="21"/>
                  </a:cubicBezTo>
                  <a:cubicBezTo>
                    <a:pt x="3" y="21"/>
                    <a:pt x="4" y="21"/>
                    <a:pt x="4" y="21"/>
                  </a:cubicBezTo>
                  <a:cubicBezTo>
                    <a:pt x="6" y="38"/>
                    <a:pt x="6" y="38"/>
                    <a:pt x="6" y="38"/>
                  </a:cubicBezTo>
                  <a:cubicBezTo>
                    <a:pt x="6" y="40"/>
                    <a:pt x="8" y="42"/>
                    <a:pt x="10" y="42"/>
                  </a:cubicBezTo>
                  <a:cubicBezTo>
                    <a:pt x="12" y="42"/>
                    <a:pt x="14" y="40"/>
                    <a:pt x="14" y="38"/>
                  </a:cubicBezTo>
                  <a:cubicBezTo>
                    <a:pt x="16" y="21"/>
                    <a:pt x="16" y="21"/>
                    <a:pt x="16" y="21"/>
                  </a:cubicBezTo>
                  <a:cubicBezTo>
                    <a:pt x="16" y="21"/>
                    <a:pt x="17" y="21"/>
                    <a:pt x="17" y="21"/>
                  </a:cubicBezTo>
                  <a:cubicBezTo>
                    <a:pt x="19" y="21"/>
                    <a:pt x="20" y="20"/>
                    <a:pt x="20" y="19"/>
                  </a:cubicBezTo>
                  <a:cubicBezTo>
                    <a:pt x="20" y="2"/>
                    <a:pt x="20" y="2"/>
                    <a:pt x="20" y="2"/>
                  </a:cubicBezTo>
                  <a:cubicBezTo>
                    <a:pt x="20" y="1"/>
                    <a:pt x="19" y="0"/>
                    <a:pt x="17" y="0"/>
                  </a:cubicBezTo>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110" name="Oval 1022"/>
            <p:cNvSpPr>
              <a:spLocks noChangeArrowheads="1"/>
            </p:cNvSpPr>
            <p:nvPr/>
          </p:nvSpPr>
          <p:spPr bwMode="auto">
            <a:xfrm>
              <a:off x="5450" y="2002"/>
              <a:ext cx="17" cy="17"/>
            </a:xfrm>
            <a:prstGeom prst="ellipse">
              <a:avLst/>
            </a:pr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111" name="Freeform 1023"/>
            <p:cNvSpPr>
              <a:spLocks/>
            </p:cNvSpPr>
            <p:nvPr/>
          </p:nvSpPr>
          <p:spPr bwMode="auto">
            <a:xfrm>
              <a:off x="5479" y="2067"/>
              <a:ext cx="34" cy="72"/>
            </a:xfrm>
            <a:custGeom>
              <a:avLst/>
              <a:gdLst>
                <a:gd name="T0" fmla="*/ 19 w 22"/>
                <a:gd name="T1" fmla="*/ 0 h 47"/>
                <a:gd name="T2" fmla="*/ 3 w 22"/>
                <a:gd name="T3" fmla="*/ 0 h 47"/>
                <a:gd name="T4" fmla="*/ 0 w 22"/>
                <a:gd name="T5" fmla="*/ 3 h 47"/>
                <a:gd name="T6" fmla="*/ 0 w 22"/>
                <a:gd name="T7" fmla="*/ 21 h 47"/>
                <a:gd name="T8" fmla="*/ 3 w 22"/>
                <a:gd name="T9" fmla="*/ 24 h 47"/>
                <a:gd name="T10" fmla="*/ 5 w 22"/>
                <a:gd name="T11" fmla="*/ 24 h 47"/>
                <a:gd name="T12" fmla="*/ 6 w 22"/>
                <a:gd name="T13" fmla="*/ 42 h 47"/>
                <a:gd name="T14" fmla="*/ 11 w 22"/>
                <a:gd name="T15" fmla="*/ 47 h 47"/>
                <a:gd name="T16" fmla="*/ 16 w 22"/>
                <a:gd name="T17" fmla="*/ 42 h 47"/>
                <a:gd name="T18" fmla="*/ 17 w 22"/>
                <a:gd name="T19" fmla="*/ 24 h 47"/>
                <a:gd name="T20" fmla="*/ 19 w 22"/>
                <a:gd name="T21" fmla="*/ 24 h 47"/>
                <a:gd name="T22" fmla="*/ 22 w 22"/>
                <a:gd name="T23" fmla="*/ 21 h 47"/>
                <a:gd name="T24" fmla="*/ 22 w 22"/>
                <a:gd name="T25" fmla="*/ 3 h 47"/>
                <a:gd name="T26" fmla="*/ 19 w 22"/>
                <a:gd name="T2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47">
                  <a:moveTo>
                    <a:pt x="19" y="0"/>
                  </a:moveTo>
                  <a:cubicBezTo>
                    <a:pt x="3" y="0"/>
                    <a:pt x="3" y="0"/>
                    <a:pt x="3" y="0"/>
                  </a:cubicBezTo>
                  <a:cubicBezTo>
                    <a:pt x="2" y="0"/>
                    <a:pt x="0" y="2"/>
                    <a:pt x="0" y="3"/>
                  </a:cubicBezTo>
                  <a:cubicBezTo>
                    <a:pt x="0" y="21"/>
                    <a:pt x="0" y="21"/>
                    <a:pt x="0" y="21"/>
                  </a:cubicBezTo>
                  <a:cubicBezTo>
                    <a:pt x="0" y="23"/>
                    <a:pt x="2" y="24"/>
                    <a:pt x="3" y="24"/>
                  </a:cubicBezTo>
                  <a:cubicBezTo>
                    <a:pt x="4" y="24"/>
                    <a:pt x="4" y="24"/>
                    <a:pt x="5" y="24"/>
                  </a:cubicBezTo>
                  <a:cubicBezTo>
                    <a:pt x="6" y="42"/>
                    <a:pt x="6" y="42"/>
                    <a:pt x="6" y="42"/>
                  </a:cubicBezTo>
                  <a:cubicBezTo>
                    <a:pt x="6" y="45"/>
                    <a:pt x="8" y="47"/>
                    <a:pt x="11" y="47"/>
                  </a:cubicBezTo>
                  <a:cubicBezTo>
                    <a:pt x="14" y="47"/>
                    <a:pt x="16" y="45"/>
                    <a:pt x="16" y="42"/>
                  </a:cubicBezTo>
                  <a:cubicBezTo>
                    <a:pt x="17" y="24"/>
                    <a:pt x="17" y="24"/>
                    <a:pt x="17" y="24"/>
                  </a:cubicBezTo>
                  <a:cubicBezTo>
                    <a:pt x="18" y="24"/>
                    <a:pt x="18" y="24"/>
                    <a:pt x="19" y="24"/>
                  </a:cubicBezTo>
                  <a:cubicBezTo>
                    <a:pt x="20" y="24"/>
                    <a:pt x="22" y="23"/>
                    <a:pt x="22" y="21"/>
                  </a:cubicBezTo>
                  <a:cubicBezTo>
                    <a:pt x="22" y="3"/>
                    <a:pt x="22" y="3"/>
                    <a:pt x="22" y="3"/>
                  </a:cubicBezTo>
                  <a:cubicBezTo>
                    <a:pt x="22" y="2"/>
                    <a:pt x="20" y="0"/>
                    <a:pt x="19" y="0"/>
                  </a:cubicBezTo>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112" name="Oval 1024"/>
            <p:cNvSpPr>
              <a:spLocks noChangeArrowheads="1"/>
            </p:cNvSpPr>
            <p:nvPr/>
          </p:nvSpPr>
          <p:spPr bwMode="auto">
            <a:xfrm>
              <a:off x="5487" y="2043"/>
              <a:ext cx="19" cy="19"/>
            </a:xfrm>
            <a:prstGeom prst="ellipse">
              <a:avLst/>
            </a:pr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113" name="Freeform 1025"/>
            <p:cNvSpPr>
              <a:spLocks/>
            </p:cNvSpPr>
            <p:nvPr/>
          </p:nvSpPr>
          <p:spPr bwMode="auto">
            <a:xfrm>
              <a:off x="5405" y="2067"/>
              <a:ext cx="34" cy="72"/>
            </a:xfrm>
            <a:custGeom>
              <a:avLst/>
              <a:gdLst>
                <a:gd name="T0" fmla="*/ 19 w 22"/>
                <a:gd name="T1" fmla="*/ 0 h 47"/>
                <a:gd name="T2" fmla="*/ 3 w 22"/>
                <a:gd name="T3" fmla="*/ 0 h 47"/>
                <a:gd name="T4" fmla="*/ 0 w 22"/>
                <a:gd name="T5" fmla="*/ 3 h 47"/>
                <a:gd name="T6" fmla="*/ 0 w 22"/>
                <a:gd name="T7" fmla="*/ 21 h 47"/>
                <a:gd name="T8" fmla="*/ 3 w 22"/>
                <a:gd name="T9" fmla="*/ 24 h 47"/>
                <a:gd name="T10" fmla="*/ 5 w 22"/>
                <a:gd name="T11" fmla="*/ 24 h 47"/>
                <a:gd name="T12" fmla="*/ 7 w 22"/>
                <a:gd name="T13" fmla="*/ 42 h 47"/>
                <a:gd name="T14" fmla="*/ 11 w 22"/>
                <a:gd name="T15" fmla="*/ 47 h 47"/>
                <a:gd name="T16" fmla="*/ 16 w 22"/>
                <a:gd name="T17" fmla="*/ 42 h 47"/>
                <a:gd name="T18" fmla="*/ 18 w 22"/>
                <a:gd name="T19" fmla="*/ 24 h 47"/>
                <a:gd name="T20" fmla="*/ 19 w 22"/>
                <a:gd name="T21" fmla="*/ 24 h 47"/>
                <a:gd name="T22" fmla="*/ 22 w 22"/>
                <a:gd name="T23" fmla="*/ 21 h 47"/>
                <a:gd name="T24" fmla="*/ 22 w 22"/>
                <a:gd name="T25" fmla="*/ 3 h 47"/>
                <a:gd name="T26" fmla="*/ 19 w 22"/>
                <a:gd name="T2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47">
                  <a:moveTo>
                    <a:pt x="19" y="0"/>
                  </a:moveTo>
                  <a:cubicBezTo>
                    <a:pt x="3" y="0"/>
                    <a:pt x="3" y="0"/>
                    <a:pt x="3" y="0"/>
                  </a:cubicBezTo>
                  <a:cubicBezTo>
                    <a:pt x="2" y="0"/>
                    <a:pt x="0" y="2"/>
                    <a:pt x="0" y="3"/>
                  </a:cubicBezTo>
                  <a:cubicBezTo>
                    <a:pt x="0" y="21"/>
                    <a:pt x="0" y="21"/>
                    <a:pt x="0" y="21"/>
                  </a:cubicBezTo>
                  <a:cubicBezTo>
                    <a:pt x="0" y="23"/>
                    <a:pt x="2" y="24"/>
                    <a:pt x="3" y="24"/>
                  </a:cubicBezTo>
                  <a:cubicBezTo>
                    <a:pt x="4" y="24"/>
                    <a:pt x="4" y="24"/>
                    <a:pt x="5" y="24"/>
                  </a:cubicBezTo>
                  <a:cubicBezTo>
                    <a:pt x="7" y="42"/>
                    <a:pt x="7" y="42"/>
                    <a:pt x="7" y="42"/>
                  </a:cubicBezTo>
                  <a:cubicBezTo>
                    <a:pt x="7" y="45"/>
                    <a:pt x="9" y="47"/>
                    <a:pt x="11" y="47"/>
                  </a:cubicBezTo>
                  <a:cubicBezTo>
                    <a:pt x="14" y="47"/>
                    <a:pt x="16" y="45"/>
                    <a:pt x="16" y="42"/>
                  </a:cubicBezTo>
                  <a:cubicBezTo>
                    <a:pt x="18" y="24"/>
                    <a:pt x="18" y="24"/>
                    <a:pt x="18" y="24"/>
                  </a:cubicBezTo>
                  <a:cubicBezTo>
                    <a:pt x="18" y="24"/>
                    <a:pt x="19" y="24"/>
                    <a:pt x="19" y="24"/>
                  </a:cubicBezTo>
                  <a:cubicBezTo>
                    <a:pt x="21" y="24"/>
                    <a:pt x="22" y="23"/>
                    <a:pt x="22" y="21"/>
                  </a:cubicBezTo>
                  <a:cubicBezTo>
                    <a:pt x="22" y="3"/>
                    <a:pt x="22" y="3"/>
                    <a:pt x="22" y="3"/>
                  </a:cubicBezTo>
                  <a:cubicBezTo>
                    <a:pt x="22" y="2"/>
                    <a:pt x="21" y="0"/>
                    <a:pt x="19" y="0"/>
                  </a:cubicBezTo>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114" name="Oval 1026"/>
            <p:cNvSpPr>
              <a:spLocks noChangeArrowheads="1"/>
            </p:cNvSpPr>
            <p:nvPr/>
          </p:nvSpPr>
          <p:spPr bwMode="auto">
            <a:xfrm>
              <a:off x="5413" y="2043"/>
              <a:ext cx="19" cy="19"/>
            </a:xfrm>
            <a:prstGeom prst="ellipse">
              <a:avLst/>
            </a:pr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115" name="Freeform 1027"/>
            <p:cNvSpPr>
              <a:spLocks/>
            </p:cNvSpPr>
            <p:nvPr/>
          </p:nvSpPr>
          <p:spPr bwMode="auto">
            <a:xfrm>
              <a:off x="5444" y="2238"/>
              <a:ext cx="32" cy="73"/>
            </a:xfrm>
            <a:custGeom>
              <a:avLst/>
              <a:gdLst>
                <a:gd name="T0" fmla="*/ 18 w 21"/>
                <a:gd name="T1" fmla="*/ 0 h 47"/>
                <a:gd name="T2" fmla="*/ 3 w 21"/>
                <a:gd name="T3" fmla="*/ 0 h 47"/>
                <a:gd name="T4" fmla="*/ 0 w 21"/>
                <a:gd name="T5" fmla="*/ 3 h 47"/>
                <a:gd name="T6" fmla="*/ 0 w 21"/>
                <a:gd name="T7" fmla="*/ 21 h 47"/>
                <a:gd name="T8" fmla="*/ 3 w 21"/>
                <a:gd name="T9" fmla="*/ 24 h 47"/>
                <a:gd name="T10" fmla="*/ 4 w 21"/>
                <a:gd name="T11" fmla="*/ 24 h 47"/>
                <a:gd name="T12" fmla="*/ 6 w 21"/>
                <a:gd name="T13" fmla="*/ 42 h 47"/>
                <a:gd name="T14" fmla="*/ 11 w 21"/>
                <a:gd name="T15" fmla="*/ 47 h 47"/>
                <a:gd name="T16" fmla="*/ 15 w 21"/>
                <a:gd name="T17" fmla="*/ 42 h 47"/>
                <a:gd name="T18" fmla="*/ 17 w 21"/>
                <a:gd name="T19" fmla="*/ 24 h 47"/>
                <a:gd name="T20" fmla="*/ 18 w 21"/>
                <a:gd name="T21" fmla="*/ 24 h 47"/>
                <a:gd name="T22" fmla="*/ 21 w 21"/>
                <a:gd name="T23" fmla="*/ 21 h 47"/>
                <a:gd name="T24" fmla="*/ 21 w 21"/>
                <a:gd name="T25" fmla="*/ 3 h 47"/>
                <a:gd name="T26" fmla="*/ 18 w 21"/>
                <a:gd name="T2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 h="47">
                  <a:moveTo>
                    <a:pt x="18" y="0"/>
                  </a:moveTo>
                  <a:cubicBezTo>
                    <a:pt x="3" y="0"/>
                    <a:pt x="3" y="0"/>
                    <a:pt x="3" y="0"/>
                  </a:cubicBezTo>
                  <a:cubicBezTo>
                    <a:pt x="1" y="0"/>
                    <a:pt x="0" y="2"/>
                    <a:pt x="0" y="3"/>
                  </a:cubicBezTo>
                  <a:cubicBezTo>
                    <a:pt x="0" y="21"/>
                    <a:pt x="0" y="21"/>
                    <a:pt x="0" y="21"/>
                  </a:cubicBezTo>
                  <a:cubicBezTo>
                    <a:pt x="0" y="23"/>
                    <a:pt x="1" y="24"/>
                    <a:pt x="3" y="24"/>
                  </a:cubicBezTo>
                  <a:cubicBezTo>
                    <a:pt x="3" y="24"/>
                    <a:pt x="4" y="24"/>
                    <a:pt x="4" y="24"/>
                  </a:cubicBezTo>
                  <a:cubicBezTo>
                    <a:pt x="6" y="42"/>
                    <a:pt x="6" y="42"/>
                    <a:pt x="6" y="42"/>
                  </a:cubicBezTo>
                  <a:cubicBezTo>
                    <a:pt x="6" y="45"/>
                    <a:pt x="8" y="47"/>
                    <a:pt x="11" y="47"/>
                  </a:cubicBezTo>
                  <a:cubicBezTo>
                    <a:pt x="13" y="47"/>
                    <a:pt x="15" y="45"/>
                    <a:pt x="15" y="42"/>
                  </a:cubicBezTo>
                  <a:cubicBezTo>
                    <a:pt x="17" y="24"/>
                    <a:pt x="17" y="24"/>
                    <a:pt x="17" y="24"/>
                  </a:cubicBezTo>
                  <a:cubicBezTo>
                    <a:pt x="18" y="24"/>
                    <a:pt x="18" y="24"/>
                    <a:pt x="18" y="24"/>
                  </a:cubicBezTo>
                  <a:cubicBezTo>
                    <a:pt x="20" y="24"/>
                    <a:pt x="21" y="23"/>
                    <a:pt x="21" y="21"/>
                  </a:cubicBezTo>
                  <a:cubicBezTo>
                    <a:pt x="21" y="3"/>
                    <a:pt x="21" y="3"/>
                    <a:pt x="21" y="3"/>
                  </a:cubicBezTo>
                  <a:cubicBezTo>
                    <a:pt x="21" y="2"/>
                    <a:pt x="20" y="0"/>
                    <a:pt x="18" y="0"/>
                  </a:cubicBezTo>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116" name="Oval 1028"/>
            <p:cNvSpPr>
              <a:spLocks noChangeArrowheads="1"/>
            </p:cNvSpPr>
            <p:nvPr/>
          </p:nvSpPr>
          <p:spPr bwMode="auto">
            <a:xfrm>
              <a:off x="5452" y="2213"/>
              <a:ext cx="18" cy="20"/>
            </a:xfrm>
            <a:prstGeom prst="ellipse">
              <a:avLst/>
            </a:pr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117" name="Freeform 1029"/>
            <p:cNvSpPr>
              <a:spLocks/>
            </p:cNvSpPr>
            <p:nvPr/>
          </p:nvSpPr>
          <p:spPr bwMode="auto">
            <a:xfrm>
              <a:off x="5481" y="2295"/>
              <a:ext cx="34" cy="73"/>
            </a:xfrm>
            <a:custGeom>
              <a:avLst/>
              <a:gdLst>
                <a:gd name="T0" fmla="*/ 19 w 22"/>
                <a:gd name="T1" fmla="*/ 0 h 47"/>
                <a:gd name="T2" fmla="*/ 3 w 22"/>
                <a:gd name="T3" fmla="*/ 0 h 47"/>
                <a:gd name="T4" fmla="*/ 0 w 22"/>
                <a:gd name="T5" fmla="*/ 3 h 47"/>
                <a:gd name="T6" fmla="*/ 0 w 22"/>
                <a:gd name="T7" fmla="*/ 21 h 47"/>
                <a:gd name="T8" fmla="*/ 3 w 22"/>
                <a:gd name="T9" fmla="*/ 24 h 47"/>
                <a:gd name="T10" fmla="*/ 5 w 22"/>
                <a:gd name="T11" fmla="*/ 24 h 47"/>
                <a:gd name="T12" fmla="*/ 7 w 22"/>
                <a:gd name="T13" fmla="*/ 42 h 47"/>
                <a:gd name="T14" fmla="*/ 11 w 22"/>
                <a:gd name="T15" fmla="*/ 47 h 47"/>
                <a:gd name="T16" fmla="*/ 16 w 22"/>
                <a:gd name="T17" fmla="*/ 42 h 47"/>
                <a:gd name="T18" fmla="*/ 18 w 22"/>
                <a:gd name="T19" fmla="*/ 24 h 47"/>
                <a:gd name="T20" fmla="*/ 19 w 22"/>
                <a:gd name="T21" fmla="*/ 24 h 47"/>
                <a:gd name="T22" fmla="*/ 22 w 22"/>
                <a:gd name="T23" fmla="*/ 21 h 47"/>
                <a:gd name="T24" fmla="*/ 22 w 22"/>
                <a:gd name="T25" fmla="*/ 3 h 47"/>
                <a:gd name="T26" fmla="*/ 19 w 22"/>
                <a:gd name="T2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47">
                  <a:moveTo>
                    <a:pt x="19" y="0"/>
                  </a:moveTo>
                  <a:cubicBezTo>
                    <a:pt x="3" y="0"/>
                    <a:pt x="3" y="0"/>
                    <a:pt x="3" y="0"/>
                  </a:cubicBezTo>
                  <a:cubicBezTo>
                    <a:pt x="2" y="0"/>
                    <a:pt x="0" y="2"/>
                    <a:pt x="0" y="3"/>
                  </a:cubicBezTo>
                  <a:cubicBezTo>
                    <a:pt x="0" y="21"/>
                    <a:pt x="0" y="21"/>
                    <a:pt x="0" y="21"/>
                  </a:cubicBezTo>
                  <a:cubicBezTo>
                    <a:pt x="0" y="23"/>
                    <a:pt x="2" y="24"/>
                    <a:pt x="3" y="24"/>
                  </a:cubicBezTo>
                  <a:cubicBezTo>
                    <a:pt x="4" y="24"/>
                    <a:pt x="4" y="24"/>
                    <a:pt x="5" y="24"/>
                  </a:cubicBezTo>
                  <a:cubicBezTo>
                    <a:pt x="7" y="42"/>
                    <a:pt x="7" y="42"/>
                    <a:pt x="7" y="42"/>
                  </a:cubicBezTo>
                  <a:cubicBezTo>
                    <a:pt x="7" y="45"/>
                    <a:pt x="9" y="47"/>
                    <a:pt x="11" y="47"/>
                  </a:cubicBezTo>
                  <a:cubicBezTo>
                    <a:pt x="14" y="47"/>
                    <a:pt x="16" y="45"/>
                    <a:pt x="16" y="42"/>
                  </a:cubicBezTo>
                  <a:cubicBezTo>
                    <a:pt x="18" y="24"/>
                    <a:pt x="18" y="24"/>
                    <a:pt x="18" y="24"/>
                  </a:cubicBezTo>
                  <a:cubicBezTo>
                    <a:pt x="18" y="24"/>
                    <a:pt x="18" y="24"/>
                    <a:pt x="19" y="24"/>
                  </a:cubicBezTo>
                  <a:cubicBezTo>
                    <a:pt x="21" y="24"/>
                    <a:pt x="22" y="23"/>
                    <a:pt x="22" y="21"/>
                  </a:cubicBezTo>
                  <a:cubicBezTo>
                    <a:pt x="22" y="3"/>
                    <a:pt x="22" y="3"/>
                    <a:pt x="22" y="3"/>
                  </a:cubicBezTo>
                  <a:cubicBezTo>
                    <a:pt x="22" y="2"/>
                    <a:pt x="21" y="0"/>
                    <a:pt x="19" y="0"/>
                  </a:cubicBezTo>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118" name="Oval 1030"/>
            <p:cNvSpPr>
              <a:spLocks noChangeArrowheads="1"/>
            </p:cNvSpPr>
            <p:nvPr/>
          </p:nvSpPr>
          <p:spPr bwMode="auto">
            <a:xfrm>
              <a:off x="5489" y="2272"/>
              <a:ext cx="18" cy="18"/>
            </a:xfrm>
            <a:prstGeom prst="ellipse">
              <a:avLst/>
            </a:pr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119" name="Freeform 1031"/>
            <p:cNvSpPr>
              <a:spLocks/>
            </p:cNvSpPr>
            <p:nvPr/>
          </p:nvSpPr>
          <p:spPr bwMode="auto">
            <a:xfrm>
              <a:off x="5520" y="2354"/>
              <a:ext cx="32" cy="71"/>
            </a:xfrm>
            <a:custGeom>
              <a:avLst/>
              <a:gdLst>
                <a:gd name="T0" fmla="*/ 18 w 21"/>
                <a:gd name="T1" fmla="*/ 0 h 46"/>
                <a:gd name="T2" fmla="*/ 3 w 21"/>
                <a:gd name="T3" fmla="*/ 0 h 46"/>
                <a:gd name="T4" fmla="*/ 0 w 21"/>
                <a:gd name="T5" fmla="*/ 2 h 46"/>
                <a:gd name="T6" fmla="*/ 0 w 21"/>
                <a:gd name="T7" fmla="*/ 21 h 46"/>
                <a:gd name="T8" fmla="*/ 3 w 21"/>
                <a:gd name="T9" fmla="*/ 24 h 46"/>
                <a:gd name="T10" fmla="*/ 4 w 21"/>
                <a:gd name="T11" fmla="*/ 23 h 46"/>
                <a:gd name="T12" fmla="*/ 6 w 21"/>
                <a:gd name="T13" fmla="*/ 42 h 46"/>
                <a:gd name="T14" fmla="*/ 11 w 21"/>
                <a:gd name="T15" fmla="*/ 46 h 46"/>
                <a:gd name="T16" fmla="*/ 15 w 21"/>
                <a:gd name="T17" fmla="*/ 42 h 46"/>
                <a:gd name="T18" fmla="*/ 17 w 21"/>
                <a:gd name="T19" fmla="*/ 23 h 46"/>
                <a:gd name="T20" fmla="*/ 18 w 21"/>
                <a:gd name="T21" fmla="*/ 24 h 46"/>
                <a:gd name="T22" fmla="*/ 21 w 21"/>
                <a:gd name="T23" fmla="*/ 21 h 46"/>
                <a:gd name="T24" fmla="*/ 21 w 21"/>
                <a:gd name="T25" fmla="*/ 2 h 46"/>
                <a:gd name="T26" fmla="*/ 18 w 21"/>
                <a:gd name="T2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 h="46">
                  <a:moveTo>
                    <a:pt x="18" y="0"/>
                  </a:moveTo>
                  <a:cubicBezTo>
                    <a:pt x="3" y="0"/>
                    <a:pt x="3" y="0"/>
                    <a:pt x="3" y="0"/>
                  </a:cubicBezTo>
                  <a:cubicBezTo>
                    <a:pt x="1" y="0"/>
                    <a:pt x="0" y="1"/>
                    <a:pt x="0" y="2"/>
                  </a:cubicBezTo>
                  <a:cubicBezTo>
                    <a:pt x="0" y="21"/>
                    <a:pt x="0" y="21"/>
                    <a:pt x="0" y="21"/>
                  </a:cubicBezTo>
                  <a:cubicBezTo>
                    <a:pt x="0" y="22"/>
                    <a:pt x="1" y="24"/>
                    <a:pt x="3" y="24"/>
                  </a:cubicBezTo>
                  <a:cubicBezTo>
                    <a:pt x="3" y="24"/>
                    <a:pt x="4" y="23"/>
                    <a:pt x="4" y="23"/>
                  </a:cubicBezTo>
                  <a:cubicBezTo>
                    <a:pt x="6" y="42"/>
                    <a:pt x="6" y="42"/>
                    <a:pt x="6" y="42"/>
                  </a:cubicBezTo>
                  <a:cubicBezTo>
                    <a:pt x="6" y="44"/>
                    <a:pt x="8" y="46"/>
                    <a:pt x="11" y="46"/>
                  </a:cubicBezTo>
                  <a:cubicBezTo>
                    <a:pt x="13" y="46"/>
                    <a:pt x="15" y="44"/>
                    <a:pt x="15" y="42"/>
                  </a:cubicBezTo>
                  <a:cubicBezTo>
                    <a:pt x="17" y="23"/>
                    <a:pt x="17" y="23"/>
                    <a:pt x="17" y="23"/>
                  </a:cubicBezTo>
                  <a:cubicBezTo>
                    <a:pt x="17" y="23"/>
                    <a:pt x="18" y="24"/>
                    <a:pt x="18" y="24"/>
                  </a:cubicBezTo>
                  <a:cubicBezTo>
                    <a:pt x="20" y="24"/>
                    <a:pt x="21" y="22"/>
                    <a:pt x="21" y="21"/>
                  </a:cubicBezTo>
                  <a:cubicBezTo>
                    <a:pt x="21" y="2"/>
                    <a:pt x="21" y="2"/>
                    <a:pt x="21" y="2"/>
                  </a:cubicBezTo>
                  <a:cubicBezTo>
                    <a:pt x="21" y="1"/>
                    <a:pt x="20" y="0"/>
                    <a:pt x="18" y="0"/>
                  </a:cubicBezTo>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120" name="Oval 1032"/>
            <p:cNvSpPr>
              <a:spLocks noChangeArrowheads="1"/>
            </p:cNvSpPr>
            <p:nvPr/>
          </p:nvSpPr>
          <p:spPr bwMode="auto">
            <a:xfrm>
              <a:off x="5526" y="2329"/>
              <a:ext cx="20" cy="19"/>
            </a:xfrm>
            <a:prstGeom prst="ellipse">
              <a:avLst/>
            </a:pr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121" name="Freeform 1033"/>
            <p:cNvSpPr>
              <a:spLocks/>
            </p:cNvSpPr>
            <p:nvPr/>
          </p:nvSpPr>
          <p:spPr bwMode="auto">
            <a:xfrm>
              <a:off x="5557" y="2411"/>
              <a:ext cx="33" cy="71"/>
            </a:xfrm>
            <a:custGeom>
              <a:avLst/>
              <a:gdLst>
                <a:gd name="T0" fmla="*/ 19 w 22"/>
                <a:gd name="T1" fmla="*/ 0 h 46"/>
                <a:gd name="T2" fmla="*/ 3 w 22"/>
                <a:gd name="T3" fmla="*/ 0 h 46"/>
                <a:gd name="T4" fmla="*/ 0 w 22"/>
                <a:gd name="T5" fmla="*/ 3 h 46"/>
                <a:gd name="T6" fmla="*/ 0 w 22"/>
                <a:gd name="T7" fmla="*/ 21 h 46"/>
                <a:gd name="T8" fmla="*/ 3 w 22"/>
                <a:gd name="T9" fmla="*/ 24 h 46"/>
                <a:gd name="T10" fmla="*/ 5 w 22"/>
                <a:gd name="T11" fmla="*/ 23 h 46"/>
                <a:gd name="T12" fmla="*/ 6 w 22"/>
                <a:gd name="T13" fmla="*/ 42 h 46"/>
                <a:gd name="T14" fmla="*/ 11 w 22"/>
                <a:gd name="T15" fmla="*/ 46 h 46"/>
                <a:gd name="T16" fmla="*/ 16 w 22"/>
                <a:gd name="T17" fmla="*/ 42 h 46"/>
                <a:gd name="T18" fmla="*/ 18 w 22"/>
                <a:gd name="T19" fmla="*/ 23 h 46"/>
                <a:gd name="T20" fmla="*/ 19 w 22"/>
                <a:gd name="T21" fmla="*/ 24 h 46"/>
                <a:gd name="T22" fmla="*/ 22 w 22"/>
                <a:gd name="T23" fmla="*/ 21 h 46"/>
                <a:gd name="T24" fmla="*/ 22 w 22"/>
                <a:gd name="T25" fmla="*/ 3 h 46"/>
                <a:gd name="T26" fmla="*/ 19 w 22"/>
                <a:gd name="T2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46">
                  <a:moveTo>
                    <a:pt x="19" y="0"/>
                  </a:moveTo>
                  <a:cubicBezTo>
                    <a:pt x="3" y="0"/>
                    <a:pt x="3" y="0"/>
                    <a:pt x="3" y="0"/>
                  </a:cubicBezTo>
                  <a:cubicBezTo>
                    <a:pt x="2" y="0"/>
                    <a:pt x="0" y="1"/>
                    <a:pt x="0" y="3"/>
                  </a:cubicBezTo>
                  <a:cubicBezTo>
                    <a:pt x="0" y="21"/>
                    <a:pt x="0" y="21"/>
                    <a:pt x="0" y="21"/>
                  </a:cubicBezTo>
                  <a:cubicBezTo>
                    <a:pt x="0" y="22"/>
                    <a:pt x="2" y="24"/>
                    <a:pt x="3" y="24"/>
                  </a:cubicBezTo>
                  <a:cubicBezTo>
                    <a:pt x="4" y="24"/>
                    <a:pt x="4" y="23"/>
                    <a:pt x="5" y="23"/>
                  </a:cubicBezTo>
                  <a:cubicBezTo>
                    <a:pt x="6" y="42"/>
                    <a:pt x="6" y="42"/>
                    <a:pt x="6" y="42"/>
                  </a:cubicBezTo>
                  <a:cubicBezTo>
                    <a:pt x="6" y="44"/>
                    <a:pt x="8" y="46"/>
                    <a:pt x="11" y="46"/>
                  </a:cubicBezTo>
                  <a:cubicBezTo>
                    <a:pt x="14" y="46"/>
                    <a:pt x="16" y="44"/>
                    <a:pt x="16" y="42"/>
                  </a:cubicBezTo>
                  <a:cubicBezTo>
                    <a:pt x="18" y="23"/>
                    <a:pt x="18" y="23"/>
                    <a:pt x="18" y="23"/>
                  </a:cubicBezTo>
                  <a:cubicBezTo>
                    <a:pt x="18" y="23"/>
                    <a:pt x="18" y="24"/>
                    <a:pt x="19" y="24"/>
                  </a:cubicBezTo>
                  <a:cubicBezTo>
                    <a:pt x="20" y="24"/>
                    <a:pt x="22" y="22"/>
                    <a:pt x="22" y="21"/>
                  </a:cubicBezTo>
                  <a:cubicBezTo>
                    <a:pt x="22" y="3"/>
                    <a:pt x="22" y="3"/>
                    <a:pt x="22" y="3"/>
                  </a:cubicBezTo>
                  <a:cubicBezTo>
                    <a:pt x="22" y="1"/>
                    <a:pt x="20" y="0"/>
                    <a:pt x="19" y="0"/>
                  </a:cubicBezTo>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122" name="Oval 1034"/>
            <p:cNvSpPr>
              <a:spLocks noChangeArrowheads="1"/>
            </p:cNvSpPr>
            <p:nvPr/>
          </p:nvSpPr>
          <p:spPr bwMode="auto">
            <a:xfrm>
              <a:off x="5564" y="2386"/>
              <a:ext cx="19" cy="19"/>
            </a:xfrm>
            <a:prstGeom prst="ellipse">
              <a:avLst/>
            </a:pr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123" name="Freeform 1035"/>
            <p:cNvSpPr>
              <a:spLocks/>
            </p:cNvSpPr>
            <p:nvPr/>
          </p:nvSpPr>
          <p:spPr bwMode="auto">
            <a:xfrm>
              <a:off x="5595" y="2468"/>
              <a:ext cx="33" cy="71"/>
            </a:xfrm>
            <a:custGeom>
              <a:avLst/>
              <a:gdLst>
                <a:gd name="T0" fmla="*/ 18 w 21"/>
                <a:gd name="T1" fmla="*/ 0 h 46"/>
                <a:gd name="T2" fmla="*/ 3 w 21"/>
                <a:gd name="T3" fmla="*/ 0 h 46"/>
                <a:gd name="T4" fmla="*/ 0 w 21"/>
                <a:gd name="T5" fmla="*/ 3 h 46"/>
                <a:gd name="T6" fmla="*/ 0 w 21"/>
                <a:gd name="T7" fmla="*/ 21 h 46"/>
                <a:gd name="T8" fmla="*/ 3 w 21"/>
                <a:gd name="T9" fmla="*/ 24 h 46"/>
                <a:gd name="T10" fmla="*/ 4 w 21"/>
                <a:gd name="T11" fmla="*/ 23 h 46"/>
                <a:gd name="T12" fmla="*/ 6 w 21"/>
                <a:gd name="T13" fmla="*/ 42 h 46"/>
                <a:gd name="T14" fmla="*/ 10 w 21"/>
                <a:gd name="T15" fmla="*/ 46 h 46"/>
                <a:gd name="T16" fmla="*/ 15 w 21"/>
                <a:gd name="T17" fmla="*/ 42 h 46"/>
                <a:gd name="T18" fmla="*/ 17 w 21"/>
                <a:gd name="T19" fmla="*/ 23 h 46"/>
                <a:gd name="T20" fmla="*/ 18 w 21"/>
                <a:gd name="T21" fmla="*/ 24 h 46"/>
                <a:gd name="T22" fmla="*/ 21 w 21"/>
                <a:gd name="T23" fmla="*/ 21 h 46"/>
                <a:gd name="T24" fmla="*/ 21 w 21"/>
                <a:gd name="T25" fmla="*/ 3 h 46"/>
                <a:gd name="T26" fmla="*/ 18 w 21"/>
                <a:gd name="T2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 h="46">
                  <a:moveTo>
                    <a:pt x="18" y="0"/>
                  </a:moveTo>
                  <a:cubicBezTo>
                    <a:pt x="3" y="0"/>
                    <a:pt x="3" y="0"/>
                    <a:pt x="3" y="0"/>
                  </a:cubicBezTo>
                  <a:cubicBezTo>
                    <a:pt x="1" y="0"/>
                    <a:pt x="0" y="1"/>
                    <a:pt x="0" y="3"/>
                  </a:cubicBezTo>
                  <a:cubicBezTo>
                    <a:pt x="0" y="21"/>
                    <a:pt x="0" y="21"/>
                    <a:pt x="0" y="21"/>
                  </a:cubicBezTo>
                  <a:cubicBezTo>
                    <a:pt x="0" y="22"/>
                    <a:pt x="1" y="24"/>
                    <a:pt x="3" y="24"/>
                  </a:cubicBezTo>
                  <a:cubicBezTo>
                    <a:pt x="3" y="24"/>
                    <a:pt x="4" y="24"/>
                    <a:pt x="4" y="23"/>
                  </a:cubicBezTo>
                  <a:cubicBezTo>
                    <a:pt x="6" y="42"/>
                    <a:pt x="6" y="42"/>
                    <a:pt x="6" y="42"/>
                  </a:cubicBezTo>
                  <a:cubicBezTo>
                    <a:pt x="6" y="44"/>
                    <a:pt x="8" y="46"/>
                    <a:pt x="10" y="46"/>
                  </a:cubicBezTo>
                  <a:cubicBezTo>
                    <a:pt x="13" y="46"/>
                    <a:pt x="15" y="44"/>
                    <a:pt x="15" y="42"/>
                  </a:cubicBezTo>
                  <a:cubicBezTo>
                    <a:pt x="17" y="23"/>
                    <a:pt x="17" y="23"/>
                    <a:pt x="17" y="23"/>
                  </a:cubicBezTo>
                  <a:cubicBezTo>
                    <a:pt x="17" y="24"/>
                    <a:pt x="18" y="24"/>
                    <a:pt x="18" y="24"/>
                  </a:cubicBezTo>
                  <a:cubicBezTo>
                    <a:pt x="20" y="24"/>
                    <a:pt x="21" y="22"/>
                    <a:pt x="21" y="21"/>
                  </a:cubicBezTo>
                  <a:cubicBezTo>
                    <a:pt x="21" y="3"/>
                    <a:pt x="21" y="3"/>
                    <a:pt x="21" y="3"/>
                  </a:cubicBezTo>
                  <a:cubicBezTo>
                    <a:pt x="21" y="1"/>
                    <a:pt x="20" y="0"/>
                    <a:pt x="18" y="0"/>
                  </a:cubicBezTo>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124" name="Oval 1036"/>
            <p:cNvSpPr>
              <a:spLocks noChangeArrowheads="1"/>
            </p:cNvSpPr>
            <p:nvPr/>
          </p:nvSpPr>
          <p:spPr bwMode="auto">
            <a:xfrm>
              <a:off x="5601" y="2443"/>
              <a:ext cx="20" cy="19"/>
            </a:xfrm>
            <a:prstGeom prst="ellipse">
              <a:avLst/>
            </a:pr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125" name="Freeform 1037"/>
            <p:cNvSpPr>
              <a:spLocks/>
            </p:cNvSpPr>
            <p:nvPr/>
          </p:nvSpPr>
          <p:spPr bwMode="auto">
            <a:xfrm>
              <a:off x="5632" y="2525"/>
              <a:ext cx="34" cy="73"/>
            </a:xfrm>
            <a:custGeom>
              <a:avLst/>
              <a:gdLst>
                <a:gd name="T0" fmla="*/ 19 w 22"/>
                <a:gd name="T1" fmla="*/ 0 h 47"/>
                <a:gd name="T2" fmla="*/ 3 w 22"/>
                <a:gd name="T3" fmla="*/ 0 h 47"/>
                <a:gd name="T4" fmla="*/ 0 w 22"/>
                <a:gd name="T5" fmla="*/ 3 h 47"/>
                <a:gd name="T6" fmla="*/ 0 w 22"/>
                <a:gd name="T7" fmla="*/ 21 h 47"/>
                <a:gd name="T8" fmla="*/ 3 w 22"/>
                <a:gd name="T9" fmla="*/ 24 h 47"/>
                <a:gd name="T10" fmla="*/ 4 w 22"/>
                <a:gd name="T11" fmla="*/ 24 h 47"/>
                <a:gd name="T12" fmla="*/ 6 w 22"/>
                <a:gd name="T13" fmla="*/ 42 h 47"/>
                <a:gd name="T14" fmla="*/ 11 w 22"/>
                <a:gd name="T15" fmla="*/ 47 h 47"/>
                <a:gd name="T16" fmla="*/ 16 w 22"/>
                <a:gd name="T17" fmla="*/ 42 h 47"/>
                <a:gd name="T18" fmla="*/ 17 w 22"/>
                <a:gd name="T19" fmla="*/ 24 h 47"/>
                <a:gd name="T20" fmla="*/ 19 w 22"/>
                <a:gd name="T21" fmla="*/ 24 h 47"/>
                <a:gd name="T22" fmla="*/ 22 w 22"/>
                <a:gd name="T23" fmla="*/ 21 h 47"/>
                <a:gd name="T24" fmla="*/ 22 w 22"/>
                <a:gd name="T25" fmla="*/ 3 h 47"/>
                <a:gd name="T26" fmla="*/ 19 w 22"/>
                <a:gd name="T2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47">
                  <a:moveTo>
                    <a:pt x="19" y="0"/>
                  </a:moveTo>
                  <a:cubicBezTo>
                    <a:pt x="3" y="0"/>
                    <a:pt x="3" y="0"/>
                    <a:pt x="3" y="0"/>
                  </a:cubicBezTo>
                  <a:cubicBezTo>
                    <a:pt x="2" y="0"/>
                    <a:pt x="0" y="1"/>
                    <a:pt x="0" y="3"/>
                  </a:cubicBezTo>
                  <a:cubicBezTo>
                    <a:pt x="0" y="21"/>
                    <a:pt x="0" y="21"/>
                    <a:pt x="0" y="21"/>
                  </a:cubicBezTo>
                  <a:cubicBezTo>
                    <a:pt x="0" y="23"/>
                    <a:pt x="2" y="24"/>
                    <a:pt x="3" y="24"/>
                  </a:cubicBezTo>
                  <a:cubicBezTo>
                    <a:pt x="4" y="24"/>
                    <a:pt x="4" y="24"/>
                    <a:pt x="4" y="24"/>
                  </a:cubicBezTo>
                  <a:cubicBezTo>
                    <a:pt x="6" y="42"/>
                    <a:pt x="6" y="42"/>
                    <a:pt x="6" y="42"/>
                  </a:cubicBezTo>
                  <a:cubicBezTo>
                    <a:pt x="6" y="45"/>
                    <a:pt x="8" y="47"/>
                    <a:pt x="11" y="47"/>
                  </a:cubicBezTo>
                  <a:cubicBezTo>
                    <a:pt x="13" y="47"/>
                    <a:pt x="16" y="45"/>
                    <a:pt x="16" y="42"/>
                  </a:cubicBezTo>
                  <a:cubicBezTo>
                    <a:pt x="17" y="24"/>
                    <a:pt x="17" y="24"/>
                    <a:pt x="17" y="24"/>
                  </a:cubicBezTo>
                  <a:cubicBezTo>
                    <a:pt x="18" y="24"/>
                    <a:pt x="18" y="24"/>
                    <a:pt x="19" y="24"/>
                  </a:cubicBezTo>
                  <a:cubicBezTo>
                    <a:pt x="20" y="24"/>
                    <a:pt x="22" y="23"/>
                    <a:pt x="22" y="21"/>
                  </a:cubicBezTo>
                  <a:cubicBezTo>
                    <a:pt x="22" y="3"/>
                    <a:pt x="22" y="3"/>
                    <a:pt x="22" y="3"/>
                  </a:cubicBezTo>
                  <a:cubicBezTo>
                    <a:pt x="22" y="1"/>
                    <a:pt x="20" y="0"/>
                    <a:pt x="19" y="0"/>
                  </a:cubicBezTo>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126" name="Oval 1038"/>
            <p:cNvSpPr>
              <a:spLocks noChangeArrowheads="1"/>
            </p:cNvSpPr>
            <p:nvPr/>
          </p:nvSpPr>
          <p:spPr bwMode="auto">
            <a:xfrm>
              <a:off x="5640" y="2500"/>
              <a:ext cx="18" cy="19"/>
            </a:xfrm>
            <a:prstGeom prst="ellipse">
              <a:avLst/>
            </a:pr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127" name="Freeform 1039"/>
            <p:cNvSpPr>
              <a:spLocks/>
            </p:cNvSpPr>
            <p:nvPr/>
          </p:nvSpPr>
          <p:spPr bwMode="auto">
            <a:xfrm>
              <a:off x="5333" y="2181"/>
              <a:ext cx="32" cy="72"/>
            </a:xfrm>
            <a:custGeom>
              <a:avLst/>
              <a:gdLst>
                <a:gd name="T0" fmla="*/ 18 w 21"/>
                <a:gd name="T1" fmla="*/ 0 h 47"/>
                <a:gd name="T2" fmla="*/ 3 w 21"/>
                <a:gd name="T3" fmla="*/ 0 h 47"/>
                <a:gd name="T4" fmla="*/ 0 w 21"/>
                <a:gd name="T5" fmla="*/ 3 h 47"/>
                <a:gd name="T6" fmla="*/ 0 w 21"/>
                <a:gd name="T7" fmla="*/ 21 h 47"/>
                <a:gd name="T8" fmla="*/ 3 w 21"/>
                <a:gd name="T9" fmla="*/ 24 h 47"/>
                <a:gd name="T10" fmla="*/ 4 w 21"/>
                <a:gd name="T11" fmla="*/ 24 h 47"/>
                <a:gd name="T12" fmla="*/ 6 w 21"/>
                <a:gd name="T13" fmla="*/ 42 h 47"/>
                <a:gd name="T14" fmla="*/ 10 w 21"/>
                <a:gd name="T15" fmla="*/ 47 h 47"/>
                <a:gd name="T16" fmla="*/ 15 w 21"/>
                <a:gd name="T17" fmla="*/ 42 h 47"/>
                <a:gd name="T18" fmla="*/ 17 w 21"/>
                <a:gd name="T19" fmla="*/ 24 h 47"/>
                <a:gd name="T20" fmla="*/ 18 w 21"/>
                <a:gd name="T21" fmla="*/ 24 h 47"/>
                <a:gd name="T22" fmla="*/ 21 w 21"/>
                <a:gd name="T23" fmla="*/ 21 h 47"/>
                <a:gd name="T24" fmla="*/ 21 w 21"/>
                <a:gd name="T25" fmla="*/ 3 h 47"/>
                <a:gd name="T26" fmla="*/ 18 w 21"/>
                <a:gd name="T2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 h="47">
                  <a:moveTo>
                    <a:pt x="18" y="0"/>
                  </a:moveTo>
                  <a:cubicBezTo>
                    <a:pt x="3" y="0"/>
                    <a:pt x="3" y="0"/>
                    <a:pt x="3" y="0"/>
                  </a:cubicBezTo>
                  <a:cubicBezTo>
                    <a:pt x="1" y="0"/>
                    <a:pt x="0" y="1"/>
                    <a:pt x="0" y="3"/>
                  </a:cubicBezTo>
                  <a:cubicBezTo>
                    <a:pt x="0" y="21"/>
                    <a:pt x="0" y="21"/>
                    <a:pt x="0" y="21"/>
                  </a:cubicBezTo>
                  <a:cubicBezTo>
                    <a:pt x="0" y="23"/>
                    <a:pt x="1" y="24"/>
                    <a:pt x="3" y="24"/>
                  </a:cubicBezTo>
                  <a:cubicBezTo>
                    <a:pt x="3" y="24"/>
                    <a:pt x="3" y="24"/>
                    <a:pt x="4" y="24"/>
                  </a:cubicBezTo>
                  <a:cubicBezTo>
                    <a:pt x="6" y="42"/>
                    <a:pt x="6" y="42"/>
                    <a:pt x="6" y="42"/>
                  </a:cubicBezTo>
                  <a:cubicBezTo>
                    <a:pt x="6" y="45"/>
                    <a:pt x="8" y="47"/>
                    <a:pt x="10" y="47"/>
                  </a:cubicBezTo>
                  <a:cubicBezTo>
                    <a:pt x="13" y="47"/>
                    <a:pt x="15" y="45"/>
                    <a:pt x="15" y="42"/>
                  </a:cubicBezTo>
                  <a:cubicBezTo>
                    <a:pt x="17" y="24"/>
                    <a:pt x="17" y="24"/>
                    <a:pt x="17" y="24"/>
                  </a:cubicBezTo>
                  <a:cubicBezTo>
                    <a:pt x="17" y="24"/>
                    <a:pt x="18" y="24"/>
                    <a:pt x="18" y="24"/>
                  </a:cubicBezTo>
                  <a:cubicBezTo>
                    <a:pt x="20" y="24"/>
                    <a:pt x="21" y="23"/>
                    <a:pt x="21" y="21"/>
                  </a:cubicBezTo>
                  <a:cubicBezTo>
                    <a:pt x="21" y="3"/>
                    <a:pt x="21" y="3"/>
                    <a:pt x="21" y="3"/>
                  </a:cubicBezTo>
                  <a:cubicBezTo>
                    <a:pt x="21" y="1"/>
                    <a:pt x="20" y="0"/>
                    <a:pt x="18" y="0"/>
                  </a:cubicBezTo>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128" name="Oval 1040"/>
            <p:cNvSpPr>
              <a:spLocks noChangeArrowheads="1"/>
            </p:cNvSpPr>
            <p:nvPr/>
          </p:nvSpPr>
          <p:spPr bwMode="auto">
            <a:xfrm>
              <a:off x="5339" y="2156"/>
              <a:ext cx="18" cy="20"/>
            </a:xfrm>
            <a:prstGeom prst="ellipse">
              <a:avLst/>
            </a:pr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129" name="Freeform 1041"/>
            <p:cNvSpPr>
              <a:spLocks/>
            </p:cNvSpPr>
            <p:nvPr/>
          </p:nvSpPr>
          <p:spPr bwMode="auto">
            <a:xfrm>
              <a:off x="5553" y="2067"/>
              <a:ext cx="34" cy="72"/>
            </a:xfrm>
            <a:custGeom>
              <a:avLst/>
              <a:gdLst>
                <a:gd name="T0" fmla="*/ 19 w 22"/>
                <a:gd name="T1" fmla="*/ 0 h 47"/>
                <a:gd name="T2" fmla="*/ 3 w 22"/>
                <a:gd name="T3" fmla="*/ 0 h 47"/>
                <a:gd name="T4" fmla="*/ 0 w 22"/>
                <a:gd name="T5" fmla="*/ 3 h 47"/>
                <a:gd name="T6" fmla="*/ 0 w 22"/>
                <a:gd name="T7" fmla="*/ 21 h 47"/>
                <a:gd name="T8" fmla="*/ 3 w 22"/>
                <a:gd name="T9" fmla="*/ 24 h 47"/>
                <a:gd name="T10" fmla="*/ 4 w 22"/>
                <a:gd name="T11" fmla="*/ 24 h 47"/>
                <a:gd name="T12" fmla="*/ 6 w 22"/>
                <a:gd name="T13" fmla="*/ 42 h 47"/>
                <a:gd name="T14" fmla="*/ 11 w 22"/>
                <a:gd name="T15" fmla="*/ 47 h 47"/>
                <a:gd name="T16" fmla="*/ 15 w 22"/>
                <a:gd name="T17" fmla="*/ 42 h 47"/>
                <a:gd name="T18" fmla="*/ 17 w 22"/>
                <a:gd name="T19" fmla="*/ 24 h 47"/>
                <a:gd name="T20" fmla="*/ 19 w 22"/>
                <a:gd name="T21" fmla="*/ 24 h 47"/>
                <a:gd name="T22" fmla="*/ 22 w 22"/>
                <a:gd name="T23" fmla="*/ 21 h 47"/>
                <a:gd name="T24" fmla="*/ 22 w 22"/>
                <a:gd name="T25" fmla="*/ 3 h 47"/>
                <a:gd name="T26" fmla="*/ 19 w 22"/>
                <a:gd name="T2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47">
                  <a:moveTo>
                    <a:pt x="19" y="0"/>
                  </a:moveTo>
                  <a:cubicBezTo>
                    <a:pt x="3" y="0"/>
                    <a:pt x="3" y="0"/>
                    <a:pt x="3" y="0"/>
                  </a:cubicBezTo>
                  <a:cubicBezTo>
                    <a:pt x="1" y="0"/>
                    <a:pt x="0" y="2"/>
                    <a:pt x="0" y="3"/>
                  </a:cubicBezTo>
                  <a:cubicBezTo>
                    <a:pt x="0" y="21"/>
                    <a:pt x="0" y="21"/>
                    <a:pt x="0" y="21"/>
                  </a:cubicBezTo>
                  <a:cubicBezTo>
                    <a:pt x="0" y="23"/>
                    <a:pt x="1" y="24"/>
                    <a:pt x="3" y="24"/>
                  </a:cubicBezTo>
                  <a:cubicBezTo>
                    <a:pt x="4" y="24"/>
                    <a:pt x="4" y="24"/>
                    <a:pt x="4" y="24"/>
                  </a:cubicBezTo>
                  <a:cubicBezTo>
                    <a:pt x="6" y="42"/>
                    <a:pt x="6" y="42"/>
                    <a:pt x="6" y="42"/>
                  </a:cubicBezTo>
                  <a:cubicBezTo>
                    <a:pt x="6" y="45"/>
                    <a:pt x="8" y="47"/>
                    <a:pt x="11" y="47"/>
                  </a:cubicBezTo>
                  <a:cubicBezTo>
                    <a:pt x="13" y="47"/>
                    <a:pt x="15" y="45"/>
                    <a:pt x="15" y="42"/>
                  </a:cubicBezTo>
                  <a:cubicBezTo>
                    <a:pt x="17" y="24"/>
                    <a:pt x="17" y="24"/>
                    <a:pt x="17" y="24"/>
                  </a:cubicBezTo>
                  <a:cubicBezTo>
                    <a:pt x="18" y="24"/>
                    <a:pt x="18" y="24"/>
                    <a:pt x="19" y="24"/>
                  </a:cubicBezTo>
                  <a:cubicBezTo>
                    <a:pt x="20" y="24"/>
                    <a:pt x="22" y="23"/>
                    <a:pt x="22" y="21"/>
                  </a:cubicBezTo>
                  <a:cubicBezTo>
                    <a:pt x="22" y="3"/>
                    <a:pt x="22" y="3"/>
                    <a:pt x="22" y="3"/>
                  </a:cubicBezTo>
                  <a:cubicBezTo>
                    <a:pt x="22" y="2"/>
                    <a:pt x="20" y="0"/>
                    <a:pt x="19" y="0"/>
                  </a:cubicBezTo>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130" name="Oval 1042"/>
            <p:cNvSpPr>
              <a:spLocks noChangeArrowheads="1"/>
            </p:cNvSpPr>
            <p:nvPr/>
          </p:nvSpPr>
          <p:spPr bwMode="auto">
            <a:xfrm>
              <a:off x="5561" y="2043"/>
              <a:ext cx="19" cy="19"/>
            </a:xfrm>
            <a:prstGeom prst="ellipse">
              <a:avLst/>
            </a:pr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131" name="Freeform 1043"/>
            <p:cNvSpPr>
              <a:spLocks/>
            </p:cNvSpPr>
            <p:nvPr/>
          </p:nvSpPr>
          <p:spPr bwMode="auto">
            <a:xfrm>
              <a:off x="5333" y="2067"/>
              <a:ext cx="32" cy="72"/>
            </a:xfrm>
            <a:custGeom>
              <a:avLst/>
              <a:gdLst>
                <a:gd name="T0" fmla="*/ 18 w 21"/>
                <a:gd name="T1" fmla="*/ 0 h 47"/>
                <a:gd name="T2" fmla="*/ 3 w 21"/>
                <a:gd name="T3" fmla="*/ 0 h 47"/>
                <a:gd name="T4" fmla="*/ 0 w 21"/>
                <a:gd name="T5" fmla="*/ 3 h 47"/>
                <a:gd name="T6" fmla="*/ 0 w 21"/>
                <a:gd name="T7" fmla="*/ 21 h 47"/>
                <a:gd name="T8" fmla="*/ 3 w 21"/>
                <a:gd name="T9" fmla="*/ 24 h 47"/>
                <a:gd name="T10" fmla="*/ 4 w 21"/>
                <a:gd name="T11" fmla="*/ 24 h 47"/>
                <a:gd name="T12" fmla="*/ 6 w 21"/>
                <a:gd name="T13" fmla="*/ 42 h 47"/>
                <a:gd name="T14" fmla="*/ 10 w 21"/>
                <a:gd name="T15" fmla="*/ 47 h 47"/>
                <a:gd name="T16" fmla="*/ 15 w 21"/>
                <a:gd name="T17" fmla="*/ 42 h 47"/>
                <a:gd name="T18" fmla="*/ 17 w 21"/>
                <a:gd name="T19" fmla="*/ 24 h 47"/>
                <a:gd name="T20" fmla="*/ 18 w 21"/>
                <a:gd name="T21" fmla="*/ 24 h 47"/>
                <a:gd name="T22" fmla="*/ 21 w 21"/>
                <a:gd name="T23" fmla="*/ 21 h 47"/>
                <a:gd name="T24" fmla="*/ 21 w 21"/>
                <a:gd name="T25" fmla="*/ 3 h 47"/>
                <a:gd name="T26" fmla="*/ 18 w 21"/>
                <a:gd name="T2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 h="47">
                  <a:moveTo>
                    <a:pt x="18" y="0"/>
                  </a:moveTo>
                  <a:cubicBezTo>
                    <a:pt x="3" y="0"/>
                    <a:pt x="3" y="0"/>
                    <a:pt x="3" y="0"/>
                  </a:cubicBezTo>
                  <a:cubicBezTo>
                    <a:pt x="1" y="0"/>
                    <a:pt x="0" y="2"/>
                    <a:pt x="0" y="3"/>
                  </a:cubicBezTo>
                  <a:cubicBezTo>
                    <a:pt x="0" y="21"/>
                    <a:pt x="0" y="21"/>
                    <a:pt x="0" y="21"/>
                  </a:cubicBezTo>
                  <a:cubicBezTo>
                    <a:pt x="0" y="23"/>
                    <a:pt x="1" y="24"/>
                    <a:pt x="3" y="24"/>
                  </a:cubicBezTo>
                  <a:cubicBezTo>
                    <a:pt x="3" y="24"/>
                    <a:pt x="3" y="24"/>
                    <a:pt x="4" y="24"/>
                  </a:cubicBezTo>
                  <a:cubicBezTo>
                    <a:pt x="6" y="42"/>
                    <a:pt x="6" y="42"/>
                    <a:pt x="6" y="42"/>
                  </a:cubicBezTo>
                  <a:cubicBezTo>
                    <a:pt x="6" y="45"/>
                    <a:pt x="8" y="47"/>
                    <a:pt x="10" y="47"/>
                  </a:cubicBezTo>
                  <a:cubicBezTo>
                    <a:pt x="13" y="47"/>
                    <a:pt x="15" y="45"/>
                    <a:pt x="15" y="42"/>
                  </a:cubicBezTo>
                  <a:cubicBezTo>
                    <a:pt x="17" y="24"/>
                    <a:pt x="17" y="24"/>
                    <a:pt x="17" y="24"/>
                  </a:cubicBezTo>
                  <a:cubicBezTo>
                    <a:pt x="17" y="24"/>
                    <a:pt x="18" y="24"/>
                    <a:pt x="18" y="24"/>
                  </a:cubicBezTo>
                  <a:cubicBezTo>
                    <a:pt x="20" y="24"/>
                    <a:pt x="21" y="23"/>
                    <a:pt x="21" y="21"/>
                  </a:cubicBezTo>
                  <a:cubicBezTo>
                    <a:pt x="21" y="3"/>
                    <a:pt x="21" y="3"/>
                    <a:pt x="21" y="3"/>
                  </a:cubicBezTo>
                  <a:cubicBezTo>
                    <a:pt x="21" y="2"/>
                    <a:pt x="20" y="0"/>
                    <a:pt x="18" y="0"/>
                  </a:cubicBezTo>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132" name="Oval 1044"/>
            <p:cNvSpPr>
              <a:spLocks noChangeArrowheads="1"/>
            </p:cNvSpPr>
            <p:nvPr/>
          </p:nvSpPr>
          <p:spPr bwMode="auto">
            <a:xfrm>
              <a:off x="5339" y="2043"/>
              <a:ext cx="18" cy="19"/>
            </a:xfrm>
            <a:prstGeom prst="ellipse">
              <a:avLst/>
            </a:pr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133" name="Freeform 1045"/>
            <p:cNvSpPr>
              <a:spLocks/>
            </p:cNvSpPr>
            <p:nvPr/>
          </p:nvSpPr>
          <p:spPr bwMode="auto">
            <a:xfrm>
              <a:off x="5370" y="2238"/>
              <a:ext cx="34" cy="73"/>
            </a:xfrm>
            <a:custGeom>
              <a:avLst/>
              <a:gdLst>
                <a:gd name="T0" fmla="*/ 19 w 22"/>
                <a:gd name="T1" fmla="*/ 0 h 47"/>
                <a:gd name="T2" fmla="*/ 3 w 22"/>
                <a:gd name="T3" fmla="*/ 0 h 47"/>
                <a:gd name="T4" fmla="*/ 0 w 22"/>
                <a:gd name="T5" fmla="*/ 3 h 47"/>
                <a:gd name="T6" fmla="*/ 0 w 22"/>
                <a:gd name="T7" fmla="*/ 21 h 47"/>
                <a:gd name="T8" fmla="*/ 3 w 22"/>
                <a:gd name="T9" fmla="*/ 24 h 47"/>
                <a:gd name="T10" fmla="*/ 4 w 22"/>
                <a:gd name="T11" fmla="*/ 24 h 47"/>
                <a:gd name="T12" fmla="*/ 6 w 22"/>
                <a:gd name="T13" fmla="*/ 42 h 47"/>
                <a:gd name="T14" fmla="*/ 11 w 22"/>
                <a:gd name="T15" fmla="*/ 47 h 47"/>
                <a:gd name="T16" fmla="*/ 15 w 22"/>
                <a:gd name="T17" fmla="*/ 42 h 47"/>
                <a:gd name="T18" fmla="*/ 17 w 22"/>
                <a:gd name="T19" fmla="*/ 24 h 47"/>
                <a:gd name="T20" fmla="*/ 19 w 22"/>
                <a:gd name="T21" fmla="*/ 24 h 47"/>
                <a:gd name="T22" fmla="*/ 22 w 22"/>
                <a:gd name="T23" fmla="*/ 21 h 47"/>
                <a:gd name="T24" fmla="*/ 22 w 22"/>
                <a:gd name="T25" fmla="*/ 3 h 47"/>
                <a:gd name="T26" fmla="*/ 19 w 22"/>
                <a:gd name="T2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47">
                  <a:moveTo>
                    <a:pt x="19" y="0"/>
                  </a:moveTo>
                  <a:cubicBezTo>
                    <a:pt x="3" y="0"/>
                    <a:pt x="3" y="0"/>
                    <a:pt x="3" y="0"/>
                  </a:cubicBezTo>
                  <a:cubicBezTo>
                    <a:pt x="1" y="0"/>
                    <a:pt x="0" y="2"/>
                    <a:pt x="0" y="3"/>
                  </a:cubicBezTo>
                  <a:cubicBezTo>
                    <a:pt x="0" y="21"/>
                    <a:pt x="0" y="21"/>
                    <a:pt x="0" y="21"/>
                  </a:cubicBezTo>
                  <a:cubicBezTo>
                    <a:pt x="0" y="23"/>
                    <a:pt x="1" y="24"/>
                    <a:pt x="3" y="24"/>
                  </a:cubicBezTo>
                  <a:cubicBezTo>
                    <a:pt x="3" y="24"/>
                    <a:pt x="4" y="24"/>
                    <a:pt x="4" y="24"/>
                  </a:cubicBezTo>
                  <a:cubicBezTo>
                    <a:pt x="6" y="42"/>
                    <a:pt x="6" y="42"/>
                    <a:pt x="6" y="42"/>
                  </a:cubicBezTo>
                  <a:cubicBezTo>
                    <a:pt x="6" y="45"/>
                    <a:pt x="8" y="47"/>
                    <a:pt x="11" y="47"/>
                  </a:cubicBezTo>
                  <a:cubicBezTo>
                    <a:pt x="13" y="47"/>
                    <a:pt x="15" y="45"/>
                    <a:pt x="15" y="42"/>
                  </a:cubicBezTo>
                  <a:cubicBezTo>
                    <a:pt x="17" y="24"/>
                    <a:pt x="17" y="24"/>
                    <a:pt x="17" y="24"/>
                  </a:cubicBezTo>
                  <a:cubicBezTo>
                    <a:pt x="18" y="24"/>
                    <a:pt x="18" y="24"/>
                    <a:pt x="19" y="24"/>
                  </a:cubicBezTo>
                  <a:cubicBezTo>
                    <a:pt x="20" y="24"/>
                    <a:pt x="22" y="23"/>
                    <a:pt x="22" y="21"/>
                  </a:cubicBezTo>
                  <a:cubicBezTo>
                    <a:pt x="22" y="3"/>
                    <a:pt x="22" y="3"/>
                    <a:pt x="22" y="3"/>
                  </a:cubicBezTo>
                  <a:cubicBezTo>
                    <a:pt x="22" y="2"/>
                    <a:pt x="20" y="0"/>
                    <a:pt x="19" y="0"/>
                  </a:cubicBezTo>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134" name="Oval 1046"/>
            <p:cNvSpPr>
              <a:spLocks noChangeArrowheads="1"/>
            </p:cNvSpPr>
            <p:nvPr/>
          </p:nvSpPr>
          <p:spPr bwMode="auto">
            <a:xfrm>
              <a:off x="5378" y="2213"/>
              <a:ext cx="18" cy="20"/>
            </a:xfrm>
            <a:prstGeom prst="ellipse">
              <a:avLst/>
            </a:pr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135" name="Freeform 1047"/>
            <p:cNvSpPr>
              <a:spLocks/>
            </p:cNvSpPr>
            <p:nvPr/>
          </p:nvSpPr>
          <p:spPr bwMode="auto">
            <a:xfrm>
              <a:off x="5408" y="2295"/>
              <a:ext cx="33" cy="73"/>
            </a:xfrm>
            <a:custGeom>
              <a:avLst/>
              <a:gdLst>
                <a:gd name="T0" fmla="*/ 18 w 21"/>
                <a:gd name="T1" fmla="*/ 0 h 47"/>
                <a:gd name="T2" fmla="*/ 2 w 21"/>
                <a:gd name="T3" fmla="*/ 0 h 47"/>
                <a:gd name="T4" fmla="*/ 0 w 21"/>
                <a:gd name="T5" fmla="*/ 3 h 47"/>
                <a:gd name="T6" fmla="*/ 0 w 21"/>
                <a:gd name="T7" fmla="*/ 21 h 47"/>
                <a:gd name="T8" fmla="*/ 2 w 21"/>
                <a:gd name="T9" fmla="*/ 24 h 47"/>
                <a:gd name="T10" fmla="*/ 4 w 21"/>
                <a:gd name="T11" fmla="*/ 24 h 47"/>
                <a:gd name="T12" fmla="*/ 6 w 21"/>
                <a:gd name="T13" fmla="*/ 42 h 47"/>
                <a:gd name="T14" fmla="*/ 10 w 21"/>
                <a:gd name="T15" fmla="*/ 47 h 47"/>
                <a:gd name="T16" fmla="*/ 15 w 21"/>
                <a:gd name="T17" fmla="*/ 42 h 47"/>
                <a:gd name="T18" fmla="*/ 17 w 21"/>
                <a:gd name="T19" fmla="*/ 24 h 47"/>
                <a:gd name="T20" fmla="*/ 18 w 21"/>
                <a:gd name="T21" fmla="*/ 24 h 47"/>
                <a:gd name="T22" fmla="*/ 21 w 21"/>
                <a:gd name="T23" fmla="*/ 21 h 47"/>
                <a:gd name="T24" fmla="*/ 21 w 21"/>
                <a:gd name="T25" fmla="*/ 3 h 47"/>
                <a:gd name="T26" fmla="*/ 18 w 21"/>
                <a:gd name="T2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 h="47">
                  <a:moveTo>
                    <a:pt x="18" y="0"/>
                  </a:moveTo>
                  <a:cubicBezTo>
                    <a:pt x="2" y="0"/>
                    <a:pt x="2" y="0"/>
                    <a:pt x="2" y="0"/>
                  </a:cubicBezTo>
                  <a:cubicBezTo>
                    <a:pt x="1" y="0"/>
                    <a:pt x="0" y="2"/>
                    <a:pt x="0" y="3"/>
                  </a:cubicBezTo>
                  <a:cubicBezTo>
                    <a:pt x="0" y="21"/>
                    <a:pt x="0" y="21"/>
                    <a:pt x="0" y="21"/>
                  </a:cubicBezTo>
                  <a:cubicBezTo>
                    <a:pt x="0" y="23"/>
                    <a:pt x="1" y="24"/>
                    <a:pt x="2" y="24"/>
                  </a:cubicBezTo>
                  <a:cubicBezTo>
                    <a:pt x="3" y="24"/>
                    <a:pt x="3" y="24"/>
                    <a:pt x="4" y="24"/>
                  </a:cubicBezTo>
                  <a:cubicBezTo>
                    <a:pt x="6" y="42"/>
                    <a:pt x="6" y="42"/>
                    <a:pt x="6" y="42"/>
                  </a:cubicBezTo>
                  <a:cubicBezTo>
                    <a:pt x="6" y="45"/>
                    <a:pt x="8" y="47"/>
                    <a:pt x="10" y="47"/>
                  </a:cubicBezTo>
                  <a:cubicBezTo>
                    <a:pt x="13" y="47"/>
                    <a:pt x="15" y="45"/>
                    <a:pt x="15" y="42"/>
                  </a:cubicBezTo>
                  <a:cubicBezTo>
                    <a:pt x="17" y="24"/>
                    <a:pt x="17" y="24"/>
                    <a:pt x="17" y="24"/>
                  </a:cubicBezTo>
                  <a:cubicBezTo>
                    <a:pt x="17" y="24"/>
                    <a:pt x="18" y="24"/>
                    <a:pt x="18" y="24"/>
                  </a:cubicBezTo>
                  <a:cubicBezTo>
                    <a:pt x="20" y="24"/>
                    <a:pt x="21" y="23"/>
                    <a:pt x="21" y="21"/>
                  </a:cubicBezTo>
                  <a:cubicBezTo>
                    <a:pt x="21" y="3"/>
                    <a:pt x="21" y="3"/>
                    <a:pt x="21" y="3"/>
                  </a:cubicBezTo>
                  <a:cubicBezTo>
                    <a:pt x="21" y="2"/>
                    <a:pt x="20" y="0"/>
                    <a:pt x="18" y="0"/>
                  </a:cubicBezTo>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136" name="Oval 1048"/>
            <p:cNvSpPr>
              <a:spLocks noChangeArrowheads="1"/>
            </p:cNvSpPr>
            <p:nvPr/>
          </p:nvSpPr>
          <p:spPr bwMode="auto">
            <a:xfrm>
              <a:off x="5415" y="2272"/>
              <a:ext cx="18" cy="18"/>
            </a:xfrm>
            <a:prstGeom prst="ellipse">
              <a:avLst/>
            </a:pr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137" name="Freeform 1049"/>
            <p:cNvSpPr>
              <a:spLocks/>
            </p:cNvSpPr>
            <p:nvPr/>
          </p:nvSpPr>
          <p:spPr bwMode="auto">
            <a:xfrm>
              <a:off x="5445" y="2354"/>
              <a:ext cx="33" cy="71"/>
            </a:xfrm>
            <a:custGeom>
              <a:avLst/>
              <a:gdLst>
                <a:gd name="T0" fmla="*/ 19 w 21"/>
                <a:gd name="T1" fmla="*/ 0 h 46"/>
                <a:gd name="T2" fmla="*/ 3 w 21"/>
                <a:gd name="T3" fmla="*/ 0 h 46"/>
                <a:gd name="T4" fmla="*/ 0 w 21"/>
                <a:gd name="T5" fmla="*/ 2 h 46"/>
                <a:gd name="T6" fmla="*/ 0 w 21"/>
                <a:gd name="T7" fmla="*/ 21 h 46"/>
                <a:gd name="T8" fmla="*/ 3 w 21"/>
                <a:gd name="T9" fmla="*/ 24 h 46"/>
                <a:gd name="T10" fmla="*/ 4 w 21"/>
                <a:gd name="T11" fmla="*/ 23 h 46"/>
                <a:gd name="T12" fmla="*/ 6 w 21"/>
                <a:gd name="T13" fmla="*/ 42 h 46"/>
                <a:gd name="T14" fmla="*/ 11 w 21"/>
                <a:gd name="T15" fmla="*/ 46 h 46"/>
                <a:gd name="T16" fmla="*/ 15 w 21"/>
                <a:gd name="T17" fmla="*/ 42 h 46"/>
                <a:gd name="T18" fmla="*/ 17 w 21"/>
                <a:gd name="T19" fmla="*/ 23 h 46"/>
                <a:gd name="T20" fmla="*/ 19 w 21"/>
                <a:gd name="T21" fmla="*/ 24 h 46"/>
                <a:gd name="T22" fmla="*/ 21 w 21"/>
                <a:gd name="T23" fmla="*/ 21 h 46"/>
                <a:gd name="T24" fmla="*/ 21 w 21"/>
                <a:gd name="T25" fmla="*/ 2 h 46"/>
                <a:gd name="T26" fmla="*/ 19 w 21"/>
                <a:gd name="T2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 h="46">
                  <a:moveTo>
                    <a:pt x="19" y="0"/>
                  </a:moveTo>
                  <a:cubicBezTo>
                    <a:pt x="3" y="0"/>
                    <a:pt x="3" y="0"/>
                    <a:pt x="3" y="0"/>
                  </a:cubicBezTo>
                  <a:cubicBezTo>
                    <a:pt x="1" y="0"/>
                    <a:pt x="0" y="1"/>
                    <a:pt x="0" y="2"/>
                  </a:cubicBezTo>
                  <a:cubicBezTo>
                    <a:pt x="0" y="21"/>
                    <a:pt x="0" y="21"/>
                    <a:pt x="0" y="21"/>
                  </a:cubicBezTo>
                  <a:cubicBezTo>
                    <a:pt x="0" y="22"/>
                    <a:pt x="1" y="24"/>
                    <a:pt x="3" y="24"/>
                  </a:cubicBezTo>
                  <a:cubicBezTo>
                    <a:pt x="3" y="24"/>
                    <a:pt x="4" y="23"/>
                    <a:pt x="4" y="23"/>
                  </a:cubicBezTo>
                  <a:cubicBezTo>
                    <a:pt x="6" y="42"/>
                    <a:pt x="6" y="42"/>
                    <a:pt x="6" y="42"/>
                  </a:cubicBezTo>
                  <a:cubicBezTo>
                    <a:pt x="6" y="44"/>
                    <a:pt x="8" y="46"/>
                    <a:pt x="11" y="46"/>
                  </a:cubicBezTo>
                  <a:cubicBezTo>
                    <a:pt x="13" y="46"/>
                    <a:pt x="15" y="44"/>
                    <a:pt x="15" y="42"/>
                  </a:cubicBezTo>
                  <a:cubicBezTo>
                    <a:pt x="17" y="23"/>
                    <a:pt x="17" y="23"/>
                    <a:pt x="17" y="23"/>
                  </a:cubicBezTo>
                  <a:cubicBezTo>
                    <a:pt x="18" y="23"/>
                    <a:pt x="18" y="24"/>
                    <a:pt x="19" y="24"/>
                  </a:cubicBezTo>
                  <a:cubicBezTo>
                    <a:pt x="20" y="24"/>
                    <a:pt x="21" y="22"/>
                    <a:pt x="21" y="21"/>
                  </a:cubicBezTo>
                  <a:cubicBezTo>
                    <a:pt x="21" y="2"/>
                    <a:pt x="21" y="2"/>
                    <a:pt x="21" y="2"/>
                  </a:cubicBezTo>
                  <a:cubicBezTo>
                    <a:pt x="21" y="1"/>
                    <a:pt x="20" y="0"/>
                    <a:pt x="19" y="0"/>
                  </a:cubicBezTo>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138" name="Oval 1050"/>
            <p:cNvSpPr>
              <a:spLocks noChangeArrowheads="1"/>
            </p:cNvSpPr>
            <p:nvPr/>
          </p:nvSpPr>
          <p:spPr bwMode="auto">
            <a:xfrm>
              <a:off x="5453" y="2329"/>
              <a:ext cx="19" cy="19"/>
            </a:xfrm>
            <a:prstGeom prst="ellipse">
              <a:avLst/>
            </a:pr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139" name="Freeform 1051"/>
            <p:cNvSpPr>
              <a:spLocks/>
            </p:cNvSpPr>
            <p:nvPr/>
          </p:nvSpPr>
          <p:spPr bwMode="auto">
            <a:xfrm>
              <a:off x="5482" y="2411"/>
              <a:ext cx="34" cy="71"/>
            </a:xfrm>
            <a:custGeom>
              <a:avLst/>
              <a:gdLst>
                <a:gd name="T0" fmla="*/ 19 w 22"/>
                <a:gd name="T1" fmla="*/ 0 h 46"/>
                <a:gd name="T2" fmla="*/ 3 w 22"/>
                <a:gd name="T3" fmla="*/ 0 h 46"/>
                <a:gd name="T4" fmla="*/ 0 w 22"/>
                <a:gd name="T5" fmla="*/ 3 h 46"/>
                <a:gd name="T6" fmla="*/ 0 w 22"/>
                <a:gd name="T7" fmla="*/ 21 h 46"/>
                <a:gd name="T8" fmla="*/ 3 w 22"/>
                <a:gd name="T9" fmla="*/ 24 h 46"/>
                <a:gd name="T10" fmla="*/ 5 w 22"/>
                <a:gd name="T11" fmla="*/ 23 h 46"/>
                <a:gd name="T12" fmla="*/ 7 w 22"/>
                <a:gd name="T13" fmla="*/ 42 h 46"/>
                <a:gd name="T14" fmla="*/ 11 w 22"/>
                <a:gd name="T15" fmla="*/ 46 h 46"/>
                <a:gd name="T16" fmla="*/ 16 w 22"/>
                <a:gd name="T17" fmla="*/ 42 h 46"/>
                <a:gd name="T18" fmla="*/ 18 w 22"/>
                <a:gd name="T19" fmla="*/ 23 h 46"/>
                <a:gd name="T20" fmla="*/ 19 w 22"/>
                <a:gd name="T21" fmla="*/ 24 h 46"/>
                <a:gd name="T22" fmla="*/ 22 w 22"/>
                <a:gd name="T23" fmla="*/ 21 h 46"/>
                <a:gd name="T24" fmla="*/ 22 w 22"/>
                <a:gd name="T25" fmla="*/ 3 h 46"/>
                <a:gd name="T26" fmla="*/ 19 w 22"/>
                <a:gd name="T2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46">
                  <a:moveTo>
                    <a:pt x="19" y="0"/>
                  </a:moveTo>
                  <a:cubicBezTo>
                    <a:pt x="3" y="0"/>
                    <a:pt x="3" y="0"/>
                    <a:pt x="3" y="0"/>
                  </a:cubicBezTo>
                  <a:cubicBezTo>
                    <a:pt x="2" y="0"/>
                    <a:pt x="0" y="1"/>
                    <a:pt x="0" y="3"/>
                  </a:cubicBezTo>
                  <a:cubicBezTo>
                    <a:pt x="0" y="21"/>
                    <a:pt x="0" y="21"/>
                    <a:pt x="0" y="21"/>
                  </a:cubicBezTo>
                  <a:cubicBezTo>
                    <a:pt x="0" y="22"/>
                    <a:pt x="2" y="24"/>
                    <a:pt x="3" y="24"/>
                  </a:cubicBezTo>
                  <a:cubicBezTo>
                    <a:pt x="4" y="24"/>
                    <a:pt x="4" y="23"/>
                    <a:pt x="5" y="23"/>
                  </a:cubicBezTo>
                  <a:cubicBezTo>
                    <a:pt x="7" y="42"/>
                    <a:pt x="7" y="42"/>
                    <a:pt x="7" y="42"/>
                  </a:cubicBezTo>
                  <a:cubicBezTo>
                    <a:pt x="7" y="44"/>
                    <a:pt x="9" y="46"/>
                    <a:pt x="11" y="46"/>
                  </a:cubicBezTo>
                  <a:cubicBezTo>
                    <a:pt x="14" y="46"/>
                    <a:pt x="16" y="44"/>
                    <a:pt x="16" y="42"/>
                  </a:cubicBezTo>
                  <a:cubicBezTo>
                    <a:pt x="18" y="23"/>
                    <a:pt x="18" y="23"/>
                    <a:pt x="18" y="23"/>
                  </a:cubicBezTo>
                  <a:cubicBezTo>
                    <a:pt x="18" y="23"/>
                    <a:pt x="19" y="24"/>
                    <a:pt x="19" y="24"/>
                  </a:cubicBezTo>
                  <a:cubicBezTo>
                    <a:pt x="21" y="24"/>
                    <a:pt x="22" y="22"/>
                    <a:pt x="22" y="21"/>
                  </a:cubicBezTo>
                  <a:cubicBezTo>
                    <a:pt x="22" y="3"/>
                    <a:pt x="22" y="3"/>
                    <a:pt x="22" y="3"/>
                  </a:cubicBezTo>
                  <a:cubicBezTo>
                    <a:pt x="22" y="1"/>
                    <a:pt x="21" y="0"/>
                    <a:pt x="19" y="0"/>
                  </a:cubicBezTo>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140" name="Oval 1052"/>
            <p:cNvSpPr>
              <a:spLocks noChangeArrowheads="1"/>
            </p:cNvSpPr>
            <p:nvPr/>
          </p:nvSpPr>
          <p:spPr bwMode="auto">
            <a:xfrm>
              <a:off x="5490" y="2386"/>
              <a:ext cx="19" cy="19"/>
            </a:xfrm>
            <a:prstGeom prst="ellipse">
              <a:avLst/>
            </a:pr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141" name="Freeform 1053"/>
            <p:cNvSpPr>
              <a:spLocks/>
            </p:cNvSpPr>
            <p:nvPr/>
          </p:nvSpPr>
          <p:spPr bwMode="auto">
            <a:xfrm>
              <a:off x="5521" y="2468"/>
              <a:ext cx="32" cy="71"/>
            </a:xfrm>
            <a:custGeom>
              <a:avLst/>
              <a:gdLst>
                <a:gd name="T0" fmla="*/ 18 w 21"/>
                <a:gd name="T1" fmla="*/ 0 h 46"/>
                <a:gd name="T2" fmla="*/ 3 w 21"/>
                <a:gd name="T3" fmla="*/ 0 h 46"/>
                <a:gd name="T4" fmla="*/ 0 w 21"/>
                <a:gd name="T5" fmla="*/ 3 h 46"/>
                <a:gd name="T6" fmla="*/ 0 w 21"/>
                <a:gd name="T7" fmla="*/ 21 h 46"/>
                <a:gd name="T8" fmla="*/ 3 w 21"/>
                <a:gd name="T9" fmla="*/ 24 h 46"/>
                <a:gd name="T10" fmla="*/ 4 w 21"/>
                <a:gd name="T11" fmla="*/ 23 h 46"/>
                <a:gd name="T12" fmla="*/ 6 w 21"/>
                <a:gd name="T13" fmla="*/ 42 h 46"/>
                <a:gd name="T14" fmla="*/ 11 w 21"/>
                <a:gd name="T15" fmla="*/ 46 h 46"/>
                <a:gd name="T16" fmla="*/ 15 w 21"/>
                <a:gd name="T17" fmla="*/ 42 h 46"/>
                <a:gd name="T18" fmla="*/ 17 w 21"/>
                <a:gd name="T19" fmla="*/ 23 h 46"/>
                <a:gd name="T20" fmla="*/ 18 w 21"/>
                <a:gd name="T21" fmla="*/ 24 h 46"/>
                <a:gd name="T22" fmla="*/ 21 w 21"/>
                <a:gd name="T23" fmla="*/ 21 h 46"/>
                <a:gd name="T24" fmla="*/ 21 w 21"/>
                <a:gd name="T25" fmla="*/ 3 h 46"/>
                <a:gd name="T26" fmla="*/ 18 w 21"/>
                <a:gd name="T2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 h="46">
                  <a:moveTo>
                    <a:pt x="18" y="0"/>
                  </a:moveTo>
                  <a:cubicBezTo>
                    <a:pt x="3" y="0"/>
                    <a:pt x="3" y="0"/>
                    <a:pt x="3" y="0"/>
                  </a:cubicBezTo>
                  <a:cubicBezTo>
                    <a:pt x="1" y="0"/>
                    <a:pt x="0" y="1"/>
                    <a:pt x="0" y="3"/>
                  </a:cubicBezTo>
                  <a:cubicBezTo>
                    <a:pt x="0" y="21"/>
                    <a:pt x="0" y="21"/>
                    <a:pt x="0" y="21"/>
                  </a:cubicBezTo>
                  <a:cubicBezTo>
                    <a:pt x="0" y="22"/>
                    <a:pt x="1" y="24"/>
                    <a:pt x="3" y="24"/>
                  </a:cubicBezTo>
                  <a:cubicBezTo>
                    <a:pt x="3" y="24"/>
                    <a:pt x="4" y="24"/>
                    <a:pt x="4" y="23"/>
                  </a:cubicBezTo>
                  <a:cubicBezTo>
                    <a:pt x="6" y="42"/>
                    <a:pt x="6" y="42"/>
                    <a:pt x="6" y="42"/>
                  </a:cubicBezTo>
                  <a:cubicBezTo>
                    <a:pt x="6" y="44"/>
                    <a:pt x="8" y="46"/>
                    <a:pt x="11" y="46"/>
                  </a:cubicBezTo>
                  <a:cubicBezTo>
                    <a:pt x="13" y="46"/>
                    <a:pt x="15" y="44"/>
                    <a:pt x="15" y="42"/>
                  </a:cubicBezTo>
                  <a:cubicBezTo>
                    <a:pt x="17" y="23"/>
                    <a:pt x="17" y="23"/>
                    <a:pt x="17" y="23"/>
                  </a:cubicBezTo>
                  <a:cubicBezTo>
                    <a:pt x="18" y="24"/>
                    <a:pt x="18" y="24"/>
                    <a:pt x="18" y="24"/>
                  </a:cubicBezTo>
                  <a:cubicBezTo>
                    <a:pt x="20" y="24"/>
                    <a:pt x="21" y="22"/>
                    <a:pt x="21" y="21"/>
                  </a:cubicBezTo>
                  <a:cubicBezTo>
                    <a:pt x="21" y="3"/>
                    <a:pt x="21" y="3"/>
                    <a:pt x="21" y="3"/>
                  </a:cubicBezTo>
                  <a:cubicBezTo>
                    <a:pt x="21" y="1"/>
                    <a:pt x="20" y="0"/>
                    <a:pt x="18" y="0"/>
                  </a:cubicBezTo>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142" name="Oval 1054"/>
            <p:cNvSpPr>
              <a:spLocks noChangeArrowheads="1"/>
            </p:cNvSpPr>
            <p:nvPr/>
          </p:nvSpPr>
          <p:spPr bwMode="auto">
            <a:xfrm>
              <a:off x="5529" y="2443"/>
              <a:ext cx="18" cy="19"/>
            </a:xfrm>
            <a:prstGeom prst="ellipse">
              <a:avLst/>
            </a:pr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143" name="Freeform 1055"/>
            <p:cNvSpPr>
              <a:spLocks/>
            </p:cNvSpPr>
            <p:nvPr/>
          </p:nvSpPr>
          <p:spPr bwMode="auto">
            <a:xfrm>
              <a:off x="5558" y="2525"/>
              <a:ext cx="34" cy="73"/>
            </a:xfrm>
            <a:custGeom>
              <a:avLst/>
              <a:gdLst>
                <a:gd name="T0" fmla="*/ 19 w 22"/>
                <a:gd name="T1" fmla="*/ 0 h 47"/>
                <a:gd name="T2" fmla="*/ 3 w 22"/>
                <a:gd name="T3" fmla="*/ 0 h 47"/>
                <a:gd name="T4" fmla="*/ 0 w 22"/>
                <a:gd name="T5" fmla="*/ 3 h 47"/>
                <a:gd name="T6" fmla="*/ 0 w 22"/>
                <a:gd name="T7" fmla="*/ 21 h 47"/>
                <a:gd name="T8" fmla="*/ 3 w 22"/>
                <a:gd name="T9" fmla="*/ 24 h 47"/>
                <a:gd name="T10" fmla="*/ 5 w 22"/>
                <a:gd name="T11" fmla="*/ 24 h 47"/>
                <a:gd name="T12" fmla="*/ 7 w 22"/>
                <a:gd name="T13" fmla="*/ 42 h 47"/>
                <a:gd name="T14" fmla="*/ 11 w 22"/>
                <a:gd name="T15" fmla="*/ 47 h 47"/>
                <a:gd name="T16" fmla="*/ 16 w 22"/>
                <a:gd name="T17" fmla="*/ 42 h 47"/>
                <a:gd name="T18" fmla="*/ 18 w 22"/>
                <a:gd name="T19" fmla="*/ 24 h 47"/>
                <a:gd name="T20" fmla="*/ 19 w 22"/>
                <a:gd name="T21" fmla="*/ 24 h 47"/>
                <a:gd name="T22" fmla="*/ 22 w 22"/>
                <a:gd name="T23" fmla="*/ 21 h 47"/>
                <a:gd name="T24" fmla="*/ 22 w 22"/>
                <a:gd name="T25" fmla="*/ 3 h 47"/>
                <a:gd name="T26" fmla="*/ 19 w 22"/>
                <a:gd name="T2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47">
                  <a:moveTo>
                    <a:pt x="19" y="0"/>
                  </a:moveTo>
                  <a:cubicBezTo>
                    <a:pt x="3" y="0"/>
                    <a:pt x="3" y="0"/>
                    <a:pt x="3" y="0"/>
                  </a:cubicBezTo>
                  <a:cubicBezTo>
                    <a:pt x="2" y="0"/>
                    <a:pt x="0" y="1"/>
                    <a:pt x="0" y="3"/>
                  </a:cubicBezTo>
                  <a:cubicBezTo>
                    <a:pt x="0" y="21"/>
                    <a:pt x="0" y="21"/>
                    <a:pt x="0" y="21"/>
                  </a:cubicBezTo>
                  <a:cubicBezTo>
                    <a:pt x="0" y="23"/>
                    <a:pt x="2" y="24"/>
                    <a:pt x="3" y="24"/>
                  </a:cubicBezTo>
                  <a:cubicBezTo>
                    <a:pt x="4" y="24"/>
                    <a:pt x="4" y="24"/>
                    <a:pt x="5" y="24"/>
                  </a:cubicBezTo>
                  <a:cubicBezTo>
                    <a:pt x="7" y="42"/>
                    <a:pt x="7" y="42"/>
                    <a:pt x="7" y="42"/>
                  </a:cubicBezTo>
                  <a:cubicBezTo>
                    <a:pt x="7" y="45"/>
                    <a:pt x="9" y="47"/>
                    <a:pt x="11" y="47"/>
                  </a:cubicBezTo>
                  <a:cubicBezTo>
                    <a:pt x="14" y="47"/>
                    <a:pt x="16" y="45"/>
                    <a:pt x="16" y="42"/>
                  </a:cubicBezTo>
                  <a:cubicBezTo>
                    <a:pt x="18" y="24"/>
                    <a:pt x="18" y="24"/>
                    <a:pt x="18" y="24"/>
                  </a:cubicBezTo>
                  <a:cubicBezTo>
                    <a:pt x="18" y="24"/>
                    <a:pt x="18" y="24"/>
                    <a:pt x="19" y="24"/>
                  </a:cubicBezTo>
                  <a:cubicBezTo>
                    <a:pt x="21" y="24"/>
                    <a:pt x="22" y="23"/>
                    <a:pt x="22" y="21"/>
                  </a:cubicBezTo>
                  <a:cubicBezTo>
                    <a:pt x="22" y="3"/>
                    <a:pt x="22" y="3"/>
                    <a:pt x="22" y="3"/>
                  </a:cubicBezTo>
                  <a:cubicBezTo>
                    <a:pt x="22" y="1"/>
                    <a:pt x="21" y="0"/>
                    <a:pt x="19" y="0"/>
                  </a:cubicBezTo>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144" name="Oval 1056"/>
            <p:cNvSpPr>
              <a:spLocks noChangeArrowheads="1"/>
            </p:cNvSpPr>
            <p:nvPr/>
          </p:nvSpPr>
          <p:spPr bwMode="auto">
            <a:xfrm>
              <a:off x="5566" y="2500"/>
              <a:ext cx="18" cy="19"/>
            </a:xfrm>
            <a:prstGeom prst="ellipse">
              <a:avLst/>
            </a:pr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145" name="Freeform 1057"/>
            <p:cNvSpPr>
              <a:spLocks/>
            </p:cNvSpPr>
            <p:nvPr/>
          </p:nvSpPr>
          <p:spPr bwMode="auto">
            <a:xfrm>
              <a:off x="5296" y="2238"/>
              <a:ext cx="34" cy="73"/>
            </a:xfrm>
            <a:custGeom>
              <a:avLst/>
              <a:gdLst>
                <a:gd name="T0" fmla="*/ 19 w 22"/>
                <a:gd name="T1" fmla="*/ 0 h 47"/>
                <a:gd name="T2" fmla="*/ 3 w 22"/>
                <a:gd name="T3" fmla="*/ 0 h 47"/>
                <a:gd name="T4" fmla="*/ 0 w 22"/>
                <a:gd name="T5" fmla="*/ 3 h 47"/>
                <a:gd name="T6" fmla="*/ 0 w 22"/>
                <a:gd name="T7" fmla="*/ 21 h 47"/>
                <a:gd name="T8" fmla="*/ 3 w 22"/>
                <a:gd name="T9" fmla="*/ 24 h 47"/>
                <a:gd name="T10" fmla="*/ 5 w 22"/>
                <a:gd name="T11" fmla="*/ 24 h 47"/>
                <a:gd name="T12" fmla="*/ 6 w 22"/>
                <a:gd name="T13" fmla="*/ 42 h 47"/>
                <a:gd name="T14" fmla="*/ 11 w 22"/>
                <a:gd name="T15" fmla="*/ 47 h 47"/>
                <a:gd name="T16" fmla="*/ 16 w 22"/>
                <a:gd name="T17" fmla="*/ 42 h 47"/>
                <a:gd name="T18" fmla="*/ 17 w 22"/>
                <a:gd name="T19" fmla="*/ 24 h 47"/>
                <a:gd name="T20" fmla="*/ 19 w 22"/>
                <a:gd name="T21" fmla="*/ 24 h 47"/>
                <a:gd name="T22" fmla="*/ 22 w 22"/>
                <a:gd name="T23" fmla="*/ 21 h 47"/>
                <a:gd name="T24" fmla="*/ 22 w 22"/>
                <a:gd name="T25" fmla="*/ 3 h 47"/>
                <a:gd name="T26" fmla="*/ 19 w 22"/>
                <a:gd name="T2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47">
                  <a:moveTo>
                    <a:pt x="19" y="0"/>
                  </a:moveTo>
                  <a:cubicBezTo>
                    <a:pt x="3" y="0"/>
                    <a:pt x="3" y="0"/>
                    <a:pt x="3" y="0"/>
                  </a:cubicBezTo>
                  <a:cubicBezTo>
                    <a:pt x="2" y="0"/>
                    <a:pt x="0" y="2"/>
                    <a:pt x="0" y="3"/>
                  </a:cubicBezTo>
                  <a:cubicBezTo>
                    <a:pt x="0" y="21"/>
                    <a:pt x="0" y="21"/>
                    <a:pt x="0" y="21"/>
                  </a:cubicBezTo>
                  <a:cubicBezTo>
                    <a:pt x="0" y="23"/>
                    <a:pt x="2" y="24"/>
                    <a:pt x="3" y="24"/>
                  </a:cubicBezTo>
                  <a:cubicBezTo>
                    <a:pt x="4" y="24"/>
                    <a:pt x="4" y="24"/>
                    <a:pt x="5" y="24"/>
                  </a:cubicBezTo>
                  <a:cubicBezTo>
                    <a:pt x="6" y="42"/>
                    <a:pt x="6" y="42"/>
                    <a:pt x="6" y="42"/>
                  </a:cubicBezTo>
                  <a:cubicBezTo>
                    <a:pt x="6" y="45"/>
                    <a:pt x="8" y="47"/>
                    <a:pt x="11" y="47"/>
                  </a:cubicBezTo>
                  <a:cubicBezTo>
                    <a:pt x="14" y="47"/>
                    <a:pt x="16" y="45"/>
                    <a:pt x="16" y="42"/>
                  </a:cubicBezTo>
                  <a:cubicBezTo>
                    <a:pt x="17" y="24"/>
                    <a:pt x="17" y="24"/>
                    <a:pt x="17" y="24"/>
                  </a:cubicBezTo>
                  <a:cubicBezTo>
                    <a:pt x="18" y="24"/>
                    <a:pt x="18" y="24"/>
                    <a:pt x="19" y="24"/>
                  </a:cubicBezTo>
                  <a:cubicBezTo>
                    <a:pt x="20" y="24"/>
                    <a:pt x="22" y="23"/>
                    <a:pt x="22" y="21"/>
                  </a:cubicBezTo>
                  <a:cubicBezTo>
                    <a:pt x="22" y="3"/>
                    <a:pt x="22" y="3"/>
                    <a:pt x="22" y="3"/>
                  </a:cubicBezTo>
                  <a:cubicBezTo>
                    <a:pt x="22" y="2"/>
                    <a:pt x="20" y="0"/>
                    <a:pt x="19" y="0"/>
                  </a:cubicBezTo>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146" name="Oval 1058"/>
            <p:cNvSpPr>
              <a:spLocks noChangeArrowheads="1"/>
            </p:cNvSpPr>
            <p:nvPr/>
          </p:nvSpPr>
          <p:spPr bwMode="auto">
            <a:xfrm>
              <a:off x="5303" y="2213"/>
              <a:ext cx="19" cy="20"/>
            </a:xfrm>
            <a:prstGeom prst="ellipse">
              <a:avLst/>
            </a:pr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147" name="Freeform 1059"/>
            <p:cNvSpPr>
              <a:spLocks/>
            </p:cNvSpPr>
            <p:nvPr/>
          </p:nvSpPr>
          <p:spPr bwMode="auto">
            <a:xfrm>
              <a:off x="5334" y="2295"/>
              <a:ext cx="33" cy="73"/>
            </a:xfrm>
            <a:custGeom>
              <a:avLst/>
              <a:gdLst>
                <a:gd name="T0" fmla="*/ 18 w 21"/>
                <a:gd name="T1" fmla="*/ 0 h 47"/>
                <a:gd name="T2" fmla="*/ 3 w 21"/>
                <a:gd name="T3" fmla="*/ 0 h 47"/>
                <a:gd name="T4" fmla="*/ 0 w 21"/>
                <a:gd name="T5" fmla="*/ 3 h 47"/>
                <a:gd name="T6" fmla="*/ 0 w 21"/>
                <a:gd name="T7" fmla="*/ 21 h 47"/>
                <a:gd name="T8" fmla="*/ 3 w 21"/>
                <a:gd name="T9" fmla="*/ 24 h 47"/>
                <a:gd name="T10" fmla="*/ 4 w 21"/>
                <a:gd name="T11" fmla="*/ 24 h 47"/>
                <a:gd name="T12" fmla="*/ 6 w 21"/>
                <a:gd name="T13" fmla="*/ 42 h 47"/>
                <a:gd name="T14" fmla="*/ 10 w 21"/>
                <a:gd name="T15" fmla="*/ 47 h 47"/>
                <a:gd name="T16" fmla="*/ 15 w 21"/>
                <a:gd name="T17" fmla="*/ 42 h 47"/>
                <a:gd name="T18" fmla="*/ 17 w 21"/>
                <a:gd name="T19" fmla="*/ 24 h 47"/>
                <a:gd name="T20" fmla="*/ 18 w 21"/>
                <a:gd name="T21" fmla="*/ 24 h 47"/>
                <a:gd name="T22" fmla="*/ 21 w 21"/>
                <a:gd name="T23" fmla="*/ 21 h 47"/>
                <a:gd name="T24" fmla="*/ 21 w 21"/>
                <a:gd name="T25" fmla="*/ 3 h 47"/>
                <a:gd name="T26" fmla="*/ 18 w 21"/>
                <a:gd name="T2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 h="47">
                  <a:moveTo>
                    <a:pt x="18" y="0"/>
                  </a:moveTo>
                  <a:cubicBezTo>
                    <a:pt x="3" y="0"/>
                    <a:pt x="3" y="0"/>
                    <a:pt x="3" y="0"/>
                  </a:cubicBezTo>
                  <a:cubicBezTo>
                    <a:pt x="1" y="0"/>
                    <a:pt x="0" y="2"/>
                    <a:pt x="0" y="3"/>
                  </a:cubicBezTo>
                  <a:cubicBezTo>
                    <a:pt x="0" y="21"/>
                    <a:pt x="0" y="21"/>
                    <a:pt x="0" y="21"/>
                  </a:cubicBezTo>
                  <a:cubicBezTo>
                    <a:pt x="0" y="23"/>
                    <a:pt x="1" y="24"/>
                    <a:pt x="3" y="24"/>
                  </a:cubicBezTo>
                  <a:cubicBezTo>
                    <a:pt x="3" y="24"/>
                    <a:pt x="4" y="24"/>
                    <a:pt x="4" y="24"/>
                  </a:cubicBezTo>
                  <a:cubicBezTo>
                    <a:pt x="6" y="42"/>
                    <a:pt x="6" y="42"/>
                    <a:pt x="6" y="42"/>
                  </a:cubicBezTo>
                  <a:cubicBezTo>
                    <a:pt x="6" y="45"/>
                    <a:pt x="8" y="47"/>
                    <a:pt x="10" y="47"/>
                  </a:cubicBezTo>
                  <a:cubicBezTo>
                    <a:pt x="13" y="47"/>
                    <a:pt x="15" y="45"/>
                    <a:pt x="15" y="42"/>
                  </a:cubicBezTo>
                  <a:cubicBezTo>
                    <a:pt x="17" y="24"/>
                    <a:pt x="17" y="24"/>
                    <a:pt x="17" y="24"/>
                  </a:cubicBezTo>
                  <a:cubicBezTo>
                    <a:pt x="17" y="24"/>
                    <a:pt x="18" y="24"/>
                    <a:pt x="18" y="24"/>
                  </a:cubicBezTo>
                  <a:cubicBezTo>
                    <a:pt x="20" y="24"/>
                    <a:pt x="21" y="23"/>
                    <a:pt x="21" y="21"/>
                  </a:cubicBezTo>
                  <a:cubicBezTo>
                    <a:pt x="21" y="3"/>
                    <a:pt x="21" y="3"/>
                    <a:pt x="21" y="3"/>
                  </a:cubicBezTo>
                  <a:cubicBezTo>
                    <a:pt x="21" y="2"/>
                    <a:pt x="20" y="0"/>
                    <a:pt x="18" y="0"/>
                  </a:cubicBezTo>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148" name="Oval 1060"/>
            <p:cNvSpPr>
              <a:spLocks noChangeArrowheads="1"/>
            </p:cNvSpPr>
            <p:nvPr/>
          </p:nvSpPr>
          <p:spPr bwMode="auto">
            <a:xfrm>
              <a:off x="5341" y="2272"/>
              <a:ext cx="20" cy="18"/>
            </a:xfrm>
            <a:prstGeom prst="ellipse">
              <a:avLst/>
            </a:pr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149" name="Freeform 1061"/>
            <p:cNvSpPr>
              <a:spLocks/>
            </p:cNvSpPr>
            <p:nvPr/>
          </p:nvSpPr>
          <p:spPr bwMode="auto">
            <a:xfrm>
              <a:off x="5371" y="2354"/>
              <a:ext cx="34" cy="71"/>
            </a:xfrm>
            <a:custGeom>
              <a:avLst/>
              <a:gdLst>
                <a:gd name="T0" fmla="*/ 19 w 22"/>
                <a:gd name="T1" fmla="*/ 0 h 46"/>
                <a:gd name="T2" fmla="*/ 3 w 22"/>
                <a:gd name="T3" fmla="*/ 0 h 46"/>
                <a:gd name="T4" fmla="*/ 0 w 22"/>
                <a:gd name="T5" fmla="*/ 2 h 46"/>
                <a:gd name="T6" fmla="*/ 0 w 22"/>
                <a:gd name="T7" fmla="*/ 21 h 46"/>
                <a:gd name="T8" fmla="*/ 3 w 22"/>
                <a:gd name="T9" fmla="*/ 24 h 46"/>
                <a:gd name="T10" fmla="*/ 4 w 22"/>
                <a:gd name="T11" fmla="*/ 23 h 46"/>
                <a:gd name="T12" fmla="*/ 6 w 22"/>
                <a:gd name="T13" fmla="*/ 42 h 46"/>
                <a:gd name="T14" fmla="*/ 11 w 22"/>
                <a:gd name="T15" fmla="*/ 46 h 46"/>
                <a:gd name="T16" fmla="*/ 16 w 22"/>
                <a:gd name="T17" fmla="*/ 42 h 46"/>
                <a:gd name="T18" fmla="*/ 17 w 22"/>
                <a:gd name="T19" fmla="*/ 23 h 46"/>
                <a:gd name="T20" fmla="*/ 19 w 22"/>
                <a:gd name="T21" fmla="*/ 24 h 46"/>
                <a:gd name="T22" fmla="*/ 22 w 22"/>
                <a:gd name="T23" fmla="*/ 21 h 46"/>
                <a:gd name="T24" fmla="*/ 22 w 22"/>
                <a:gd name="T25" fmla="*/ 2 h 46"/>
                <a:gd name="T26" fmla="*/ 19 w 22"/>
                <a:gd name="T2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46">
                  <a:moveTo>
                    <a:pt x="19" y="0"/>
                  </a:moveTo>
                  <a:cubicBezTo>
                    <a:pt x="3" y="0"/>
                    <a:pt x="3" y="0"/>
                    <a:pt x="3" y="0"/>
                  </a:cubicBezTo>
                  <a:cubicBezTo>
                    <a:pt x="1" y="0"/>
                    <a:pt x="0" y="1"/>
                    <a:pt x="0" y="2"/>
                  </a:cubicBezTo>
                  <a:cubicBezTo>
                    <a:pt x="0" y="21"/>
                    <a:pt x="0" y="21"/>
                    <a:pt x="0" y="21"/>
                  </a:cubicBezTo>
                  <a:cubicBezTo>
                    <a:pt x="0" y="22"/>
                    <a:pt x="1" y="24"/>
                    <a:pt x="3" y="24"/>
                  </a:cubicBezTo>
                  <a:cubicBezTo>
                    <a:pt x="4" y="24"/>
                    <a:pt x="4" y="23"/>
                    <a:pt x="4" y="23"/>
                  </a:cubicBezTo>
                  <a:cubicBezTo>
                    <a:pt x="6" y="42"/>
                    <a:pt x="6" y="42"/>
                    <a:pt x="6" y="42"/>
                  </a:cubicBezTo>
                  <a:cubicBezTo>
                    <a:pt x="6" y="44"/>
                    <a:pt x="8" y="46"/>
                    <a:pt x="11" y="46"/>
                  </a:cubicBezTo>
                  <a:cubicBezTo>
                    <a:pt x="13" y="46"/>
                    <a:pt x="16" y="44"/>
                    <a:pt x="16" y="42"/>
                  </a:cubicBezTo>
                  <a:cubicBezTo>
                    <a:pt x="17" y="23"/>
                    <a:pt x="17" y="23"/>
                    <a:pt x="17" y="23"/>
                  </a:cubicBezTo>
                  <a:cubicBezTo>
                    <a:pt x="18" y="23"/>
                    <a:pt x="18" y="24"/>
                    <a:pt x="19" y="24"/>
                  </a:cubicBezTo>
                  <a:cubicBezTo>
                    <a:pt x="20" y="24"/>
                    <a:pt x="22" y="22"/>
                    <a:pt x="22" y="21"/>
                  </a:cubicBezTo>
                  <a:cubicBezTo>
                    <a:pt x="22" y="2"/>
                    <a:pt x="22" y="2"/>
                    <a:pt x="22" y="2"/>
                  </a:cubicBezTo>
                  <a:cubicBezTo>
                    <a:pt x="22" y="1"/>
                    <a:pt x="20" y="0"/>
                    <a:pt x="19" y="0"/>
                  </a:cubicBezTo>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150" name="Oval 1062"/>
            <p:cNvSpPr>
              <a:spLocks noChangeArrowheads="1"/>
            </p:cNvSpPr>
            <p:nvPr/>
          </p:nvSpPr>
          <p:spPr bwMode="auto">
            <a:xfrm>
              <a:off x="5379" y="2329"/>
              <a:ext cx="19" cy="19"/>
            </a:xfrm>
            <a:prstGeom prst="ellipse">
              <a:avLst/>
            </a:pr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151" name="Freeform 1063"/>
            <p:cNvSpPr>
              <a:spLocks/>
            </p:cNvSpPr>
            <p:nvPr/>
          </p:nvSpPr>
          <p:spPr bwMode="auto">
            <a:xfrm>
              <a:off x="5410" y="2411"/>
              <a:ext cx="32" cy="71"/>
            </a:xfrm>
            <a:custGeom>
              <a:avLst/>
              <a:gdLst>
                <a:gd name="T0" fmla="*/ 18 w 21"/>
                <a:gd name="T1" fmla="*/ 0 h 46"/>
                <a:gd name="T2" fmla="*/ 3 w 21"/>
                <a:gd name="T3" fmla="*/ 0 h 46"/>
                <a:gd name="T4" fmla="*/ 0 w 21"/>
                <a:gd name="T5" fmla="*/ 3 h 46"/>
                <a:gd name="T6" fmla="*/ 0 w 21"/>
                <a:gd name="T7" fmla="*/ 21 h 46"/>
                <a:gd name="T8" fmla="*/ 3 w 21"/>
                <a:gd name="T9" fmla="*/ 24 h 46"/>
                <a:gd name="T10" fmla="*/ 4 w 21"/>
                <a:gd name="T11" fmla="*/ 23 h 46"/>
                <a:gd name="T12" fmla="*/ 6 w 21"/>
                <a:gd name="T13" fmla="*/ 42 h 46"/>
                <a:gd name="T14" fmla="*/ 10 w 21"/>
                <a:gd name="T15" fmla="*/ 46 h 46"/>
                <a:gd name="T16" fmla="*/ 15 w 21"/>
                <a:gd name="T17" fmla="*/ 42 h 46"/>
                <a:gd name="T18" fmla="*/ 17 w 21"/>
                <a:gd name="T19" fmla="*/ 23 h 46"/>
                <a:gd name="T20" fmla="*/ 18 w 21"/>
                <a:gd name="T21" fmla="*/ 24 h 46"/>
                <a:gd name="T22" fmla="*/ 21 w 21"/>
                <a:gd name="T23" fmla="*/ 21 h 46"/>
                <a:gd name="T24" fmla="*/ 21 w 21"/>
                <a:gd name="T25" fmla="*/ 3 h 46"/>
                <a:gd name="T26" fmla="*/ 18 w 21"/>
                <a:gd name="T2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 h="46">
                  <a:moveTo>
                    <a:pt x="18" y="0"/>
                  </a:moveTo>
                  <a:cubicBezTo>
                    <a:pt x="3" y="0"/>
                    <a:pt x="3" y="0"/>
                    <a:pt x="3" y="0"/>
                  </a:cubicBezTo>
                  <a:cubicBezTo>
                    <a:pt x="1" y="0"/>
                    <a:pt x="0" y="1"/>
                    <a:pt x="0" y="3"/>
                  </a:cubicBezTo>
                  <a:cubicBezTo>
                    <a:pt x="0" y="21"/>
                    <a:pt x="0" y="21"/>
                    <a:pt x="0" y="21"/>
                  </a:cubicBezTo>
                  <a:cubicBezTo>
                    <a:pt x="0" y="22"/>
                    <a:pt x="1" y="24"/>
                    <a:pt x="3" y="24"/>
                  </a:cubicBezTo>
                  <a:cubicBezTo>
                    <a:pt x="3" y="24"/>
                    <a:pt x="3" y="23"/>
                    <a:pt x="4" y="23"/>
                  </a:cubicBezTo>
                  <a:cubicBezTo>
                    <a:pt x="6" y="42"/>
                    <a:pt x="6" y="42"/>
                    <a:pt x="6" y="42"/>
                  </a:cubicBezTo>
                  <a:cubicBezTo>
                    <a:pt x="6" y="44"/>
                    <a:pt x="8" y="46"/>
                    <a:pt x="10" y="46"/>
                  </a:cubicBezTo>
                  <a:cubicBezTo>
                    <a:pt x="13" y="46"/>
                    <a:pt x="15" y="44"/>
                    <a:pt x="15" y="42"/>
                  </a:cubicBezTo>
                  <a:cubicBezTo>
                    <a:pt x="17" y="23"/>
                    <a:pt x="17" y="23"/>
                    <a:pt x="17" y="23"/>
                  </a:cubicBezTo>
                  <a:cubicBezTo>
                    <a:pt x="17" y="23"/>
                    <a:pt x="18" y="24"/>
                    <a:pt x="18" y="24"/>
                  </a:cubicBezTo>
                  <a:cubicBezTo>
                    <a:pt x="20" y="24"/>
                    <a:pt x="21" y="22"/>
                    <a:pt x="21" y="21"/>
                  </a:cubicBezTo>
                  <a:cubicBezTo>
                    <a:pt x="21" y="3"/>
                    <a:pt x="21" y="3"/>
                    <a:pt x="21" y="3"/>
                  </a:cubicBezTo>
                  <a:cubicBezTo>
                    <a:pt x="21" y="1"/>
                    <a:pt x="20" y="0"/>
                    <a:pt x="18" y="0"/>
                  </a:cubicBezTo>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152" name="Oval 1064"/>
            <p:cNvSpPr>
              <a:spLocks noChangeArrowheads="1"/>
            </p:cNvSpPr>
            <p:nvPr/>
          </p:nvSpPr>
          <p:spPr bwMode="auto">
            <a:xfrm>
              <a:off x="5416" y="2386"/>
              <a:ext cx="19" cy="19"/>
            </a:xfrm>
            <a:prstGeom prst="ellipse">
              <a:avLst/>
            </a:pr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153" name="Freeform 1065"/>
            <p:cNvSpPr>
              <a:spLocks/>
            </p:cNvSpPr>
            <p:nvPr/>
          </p:nvSpPr>
          <p:spPr bwMode="auto">
            <a:xfrm>
              <a:off x="5447" y="2468"/>
              <a:ext cx="34" cy="71"/>
            </a:xfrm>
            <a:custGeom>
              <a:avLst/>
              <a:gdLst>
                <a:gd name="T0" fmla="*/ 19 w 22"/>
                <a:gd name="T1" fmla="*/ 0 h 46"/>
                <a:gd name="T2" fmla="*/ 3 w 22"/>
                <a:gd name="T3" fmla="*/ 0 h 46"/>
                <a:gd name="T4" fmla="*/ 0 w 22"/>
                <a:gd name="T5" fmla="*/ 3 h 46"/>
                <a:gd name="T6" fmla="*/ 0 w 22"/>
                <a:gd name="T7" fmla="*/ 21 h 46"/>
                <a:gd name="T8" fmla="*/ 3 w 22"/>
                <a:gd name="T9" fmla="*/ 24 h 46"/>
                <a:gd name="T10" fmla="*/ 4 w 22"/>
                <a:gd name="T11" fmla="*/ 23 h 46"/>
                <a:gd name="T12" fmla="*/ 6 w 22"/>
                <a:gd name="T13" fmla="*/ 42 h 46"/>
                <a:gd name="T14" fmla="*/ 11 w 22"/>
                <a:gd name="T15" fmla="*/ 46 h 46"/>
                <a:gd name="T16" fmla="*/ 15 w 22"/>
                <a:gd name="T17" fmla="*/ 42 h 46"/>
                <a:gd name="T18" fmla="*/ 17 w 22"/>
                <a:gd name="T19" fmla="*/ 23 h 46"/>
                <a:gd name="T20" fmla="*/ 19 w 22"/>
                <a:gd name="T21" fmla="*/ 24 h 46"/>
                <a:gd name="T22" fmla="*/ 22 w 22"/>
                <a:gd name="T23" fmla="*/ 21 h 46"/>
                <a:gd name="T24" fmla="*/ 22 w 22"/>
                <a:gd name="T25" fmla="*/ 3 h 46"/>
                <a:gd name="T26" fmla="*/ 19 w 22"/>
                <a:gd name="T2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46">
                  <a:moveTo>
                    <a:pt x="19" y="0"/>
                  </a:moveTo>
                  <a:cubicBezTo>
                    <a:pt x="3" y="0"/>
                    <a:pt x="3" y="0"/>
                    <a:pt x="3" y="0"/>
                  </a:cubicBezTo>
                  <a:cubicBezTo>
                    <a:pt x="1" y="0"/>
                    <a:pt x="0" y="1"/>
                    <a:pt x="0" y="3"/>
                  </a:cubicBezTo>
                  <a:cubicBezTo>
                    <a:pt x="0" y="21"/>
                    <a:pt x="0" y="21"/>
                    <a:pt x="0" y="21"/>
                  </a:cubicBezTo>
                  <a:cubicBezTo>
                    <a:pt x="0" y="22"/>
                    <a:pt x="1" y="24"/>
                    <a:pt x="3" y="24"/>
                  </a:cubicBezTo>
                  <a:cubicBezTo>
                    <a:pt x="3" y="24"/>
                    <a:pt x="4" y="24"/>
                    <a:pt x="4" y="23"/>
                  </a:cubicBezTo>
                  <a:cubicBezTo>
                    <a:pt x="6" y="42"/>
                    <a:pt x="6" y="42"/>
                    <a:pt x="6" y="42"/>
                  </a:cubicBezTo>
                  <a:cubicBezTo>
                    <a:pt x="6" y="44"/>
                    <a:pt x="8" y="46"/>
                    <a:pt x="11" y="46"/>
                  </a:cubicBezTo>
                  <a:cubicBezTo>
                    <a:pt x="13" y="46"/>
                    <a:pt x="15" y="44"/>
                    <a:pt x="15" y="42"/>
                  </a:cubicBezTo>
                  <a:cubicBezTo>
                    <a:pt x="17" y="23"/>
                    <a:pt x="17" y="23"/>
                    <a:pt x="17" y="23"/>
                  </a:cubicBezTo>
                  <a:cubicBezTo>
                    <a:pt x="18" y="24"/>
                    <a:pt x="18" y="24"/>
                    <a:pt x="19" y="24"/>
                  </a:cubicBezTo>
                  <a:cubicBezTo>
                    <a:pt x="20" y="24"/>
                    <a:pt x="22" y="22"/>
                    <a:pt x="22" y="21"/>
                  </a:cubicBezTo>
                  <a:cubicBezTo>
                    <a:pt x="22" y="3"/>
                    <a:pt x="22" y="3"/>
                    <a:pt x="22" y="3"/>
                  </a:cubicBezTo>
                  <a:cubicBezTo>
                    <a:pt x="22" y="1"/>
                    <a:pt x="20" y="0"/>
                    <a:pt x="19" y="0"/>
                  </a:cubicBezTo>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154" name="Oval 1066"/>
            <p:cNvSpPr>
              <a:spLocks noChangeArrowheads="1"/>
            </p:cNvSpPr>
            <p:nvPr/>
          </p:nvSpPr>
          <p:spPr bwMode="auto">
            <a:xfrm>
              <a:off x="5455" y="2443"/>
              <a:ext cx="18" cy="19"/>
            </a:xfrm>
            <a:prstGeom prst="ellipse">
              <a:avLst/>
            </a:pr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155" name="Freeform 1067"/>
            <p:cNvSpPr>
              <a:spLocks/>
            </p:cNvSpPr>
            <p:nvPr/>
          </p:nvSpPr>
          <p:spPr bwMode="auto">
            <a:xfrm>
              <a:off x="5486" y="2525"/>
              <a:ext cx="32" cy="73"/>
            </a:xfrm>
            <a:custGeom>
              <a:avLst/>
              <a:gdLst>
                <a:gd name="T0" fmla="*/ 18 w 21"/>
                <a:gd name="T1" fmla="*/ 0 h 47"/>
                <a:gd name="T2" fmla="*/ 2 w 21"/>
                <a:gd name="T3" fmla="*/ 0 h 47"/>
                <a:gd name="T4" fmla="*/ 0 w 21"/>
                <a:gd name="T5" fmla="*/ 3 h 47"/>
                <a:gd name="T6" fmla="*/ 0 w 21"/>
                <a:gd name="T7" fmla="*/ 21 h 47"/>
                <a:gd name="T8" fmla="*/ 2 w 21"/>
                <a:gd name="T9" fmla="*/ 24 h 47"/>
                <a:gd name="T10" fmla="*/ 4 w 21"/>
                <a:gd name="T11" fmla="*/ 24 h 47"/>
                <a:gd name="T12" fmla="*/ 6 w 21"/>
                <a:gd name="T13" fmla="*/ 42 h 47"/>
                <a:gd name="T14" fmla="*/ 10 w 21"/>
                <a:gd name="T15" fmla="*/ 47 h 47"/>
                <a:gd name="T16" fmla="*/ 15 w 21"/>
                <a:gd name="T17" fmla="*/ 42 h 47"/>
                <a:gd name="T18" fmla="*/ 17 w 21"/>
                <a:gd name="T19" fmla="*/ 24 h 47"/>
                <a:gd name="T20" fmla="*/ 18 w 21"/>
                <a:gd name="T21" fmla="*/ 24 h 47"/>
                <a:gd name="T22" fmla="*/ 21 w 21"/>
                <a:gd name="T23" fmla="*/ 21 h 47"/>
                <a:gd name="T24" fmla="*/ 21 w 21"/>
                <a:gd name="T25" fmla="*/ 3 h 47"/>
                <a:gd name="T26" fmla="*/ 18 w 21"/>
                <a:gd name="T2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 h="47">
                  <a:moveTo>
                    <a:pt x="18" y="0"/>
                  </a:moveTo>
                  <a:cubicBezTo>
                    <a:pt x="2" y="0"/>
                    <a:pt x="2" y="0"/>
                    <a:pt x="2" y="0"/>
                  </a:cubicBezTo>
                  <a:cubicBezTo>
                    <a:pt x="1" y="0"/>
                    <a:pt x="0" y="1"/>
                    <a:pt x="0" y="3"/>
                  </a:cubicBezTo>
                  <a:cubicBezTo>
                    <a:pt x="0" y="21"/>
                    <a:pt x="0" y="21"/>
                    <a:pt x="0" y="21"/>
                  </a:cubicBezTo>
                  <a:cubicBezTo>
                    <a:pt x="0" y="23"/>
                    <a:pt x="1" y="24"/>
                    <a:pt x="2" y="24"/>
                  </a:cubicBezTo>
                  <a:cubicBezTo>
                    <a:pt x="3" y="24"/>
                    <a:pt x="3" y="24"/>
                    <a:pt x="4" y="24"/>
                  </a:cubicBezTo>
                  <a:cubicBezTo>
                    <a:pt x="6" y="42"/>
                    <a:pt x="6" y="42"/>
                    <a:pt x="6" y="42"/>
                  </a:cubicBezTo>
                  <a:cubicBezTo>
                    <a:pt x="6" y="45"/>
                    <a:pt x="8" y="47"/>
                    <a:pt x="10" y="47"/>
                  </a:cubicBezTo>
                  <a:cubicBezTo>
                    <a:pt x="13" y="47"/>
                    <a:pt x="15" y="45"/>
                    <a:pt x="15" y="42"/>
                  </a:cubicBezTo>
                  <a:cubicBezTo>
                    <a:pt x="17" y="24"/>
                    <a:pt x="17" y="24"/>
                    <a:pt x="17" y="24"/>
                  </a:cubicBezTo>
                  <a:cubicBezTo>
                    <a:pt x="17" y="24"/>
                    <a:pt x="18" y="24"/>
                    <a:pt x="18" y="24"/>
                  </a:cubicBezTo>
                  <a:cubicBezTo>
                    <a:pt x="20" y="24"/>
                    <a:pt x="21" y="23"/>
                    <a:pt x="21" y="21"/>
                  </a:cubicBezTo>
                  <a:cubicBezTo>
                    <a:pt x="21" y="3"/>
                    <a:pt x="21" y="3"/>
                    <a:pt x="21" y="3"/>
                  </a:cubicBezTo>
                  <a:cubicBezTo>
                    <a:pt x="21" y="1"/>
                    <a:pt x="20" y="0"/>
                    <a:pt x="18" y="0"/>
                  </a:cubicBezTo>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156" name="Oval 1068"/>
            <p:cNvSpPr>
              <a:spLocks noChangeArrowheads="1"/>
            </p:cNvSpPr>
            <p:nvPr/>
          </p:nvSpPr>
          <p:spPr bwMode="auto">
            <a:xfrm>
              <a:off x="5492" y="2500"/>
              <a:ext cx="18" cy="19"/>
            </a:xfrm>
            <a:prstGeom prst="ellipse">
              <a:avLst/>
            </a:pr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157" name="Freeform 1069"/>
            <p:cNvSpPr>
              <a:spLocks/>
            </p:cNvSpPr>
            <p:nvPr/>
          </p:nvSpPr>
          <p:spPr bwMode="auto">
            <a:xfrm>
              <a:off x="5260" y="2295"/>
              <a:ext cx="33" cy="73"/>
            </a:xfrm>
            <a:custGeom>
              <a:avLst/>
              <a:gdLst>
                <a:gd name="T0" fmla="*/ 18 w 21"/>
                <a:gd name="T1" fmla="*/ 0 h 47"/>
                <a:gd name="T2" fmla="*/ 3 w 21"/>
                <a:gd name="T3" fmla="*/ 0 h 47"/>
                <a:gd name="T4" fmla="*/ 0 w 21"/>
                <a:gd name="T5" fmla="*/ 3 h 47"/>
                <a:gd name="T6" fmla="*/ 0 w 21"/>
                <a:gd name="T7" fmla="*/ 21 h 47"/>
                <a:gd name="T8" fmla="*/ 3 w 21"/>
                <a:gd name="T9" fmla="*/ 24 h 47"/>
                <a:gd name="T10" fmla="*/ 4 w 21"/>
                <a:gd name="T11" fmla="*/ 24 h 47"/>
                <a:gd name="T12" fmla="*/ 6 w 21"/>
                <a:gd name="T13" fmla="*/ 42 h 47"/>
                <a:gd name="T14" fmla="*/ 11 w 21"/>
                <a:gd name="T15" fmla="*/ 47 h 47"/>
                <a:gd name="T16" fmla="*/ 15 w 21"/>
                <a:gd name="T17" fmla="*/ 42 h 47"/>
                <a:gd name="T18" fmla="*/ 17 w 21"/>
                <a:gd name="T19" fmla="*/ 24 h 47"/>
                <a:gd name="T20" fmla="*/ 18 w 21"/>
                <a:gd name="T21" fmla="*/ 24 h 47"/>
                <a:gd name="T22" fmla="*/ 21 w 21"/>
                <a:gd name="T23" fmla="*/ 21 h 47"/>
                <a:gd name="T24" fmla="*/ 21 w 21"/>
                <a:gd name="T25" fmla="*/ 3 h 47"/>
                <a:gd name="T26" fmla="*/ 18 w 21"/>
                <a:gd name="T2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 h="47">
                  <a:moveTo>
                    <a:pt x="18" y="0"/>
                  </a:moveTo>
                  <a:cubicBezTo>
                    <a:pt x="3" y="0"/>
                    <a:pt x="3" y="0"/>
                    <a:pt x="3" y="0"/>
                  </a:cubicBezTo>
                  <a:cubicBezTo>
                    <a:pt x="1" y="0"/>
                    <a:pt x="0" y="2"/>
                    <a:pt x="0" y="3"/>
                  </a:cubicBezTo>
                  <a:cubicBezTo>
                    <a:pt x="0" y="21"/>
                    <a:pt x="0" y="21"/>
                    <a:pt x="0" y="21"/>
                  </a:cubicBezTo>
                  <a:cubicBezTo>
                    <a:pt x="0" y="23"/>
                    <a:pt x="1" y="24"/>
                    <a:pt x="3" y="24"/>
                  </a:cubicBezTo>
                  <a:cubicBezTo>
                    <a:pt x="3" y="24"/>
                    <a:pt x="4" y="24"/>
                    <a:pt x="4" y="24"/>
                  </a:cubicBezTo>
                  <a:cubicBezTo>
                    <a:pt x="6" y="42"/>
                    <a:pt x="6" y="42"/>
                    <a:pt x="6" y="42"/>
                  </a:cubicBezTo>
                  <a:cubicBezTo>
                    <a:pt x="6" y="45"/>
                    <a:pt x="8" y="47"/>
                    <a:pt x="11" y="47"/>
                  </a:cubicBezTo>
                  <a:cubicBezTo>
                    <a:pt x="13" y="47"/>
                    <a:pt x="15" y="45"/>
                    <a:pt x="15" y="42"/>
                  </a:cubicBezTo>
                  <a:cubicBezTo>
                    <a:pt x="17" y="24"/>
                    <a:pt x="17" y="24"/>
                    <a:pt x="17" y="24"/>
                  </a:cubicBezTo>
                  <a:cubicBezTo>
                    <a:pt x="17" y="24"/>
                    <a:pt x="18" y="24"/>
                    <a:pt x="18" y="24"/>
                  </a:cubicBezTo>
                  <a:cubicBezTo>
                    <a:pt x="20" y="24"/>
                    <a:pt x="21" y="23"/>
                    <a:pt x="21" y="21"/>
                  </a:cubicBezTo>
                  <a:cubicBezTo>
                    <a:pt x="21" y="3"/>
                    <a:pt x="21" y="3"/>
                    <a:pt x="21" y="3"/>
                  </a:cubicBezTo>
                  <a:cubicBezTo>
                    <a:pt x="21" y="2"/>
                    <a:pt x="20" y="0"/>
                    <a:pt x="18" y="0"/>
                  </a:cubicBezTo>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158" name="Oval 1070"/>
            <p:cNvSpPr>
              <a:spLocks noChangeArrowheads="1"/>
            </p:cNvSpPr>
            <p:nvPr/>
          </p:nvSpPr>
          <p:spPr bwMode="auto">
            <a:xfrm>
              <a:off x="5266" y="2272"/>
              <a:ext cx="21" cy="18"/>
            </a:xfrm>
            <a:prstGeom prst="ellipse">
              <a:avLst/>
            </a:pr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159" name="Freeform 1071"/>
            <p:cNvSpPr>
              <a:spLocks/>
            </p:cNvSpPr>
            <p:nvPr/>
          </p:nvSpPr>
          <p:spPr bwMode="auto">
            <a:xfrm>
              <a:off x="5260" y="2181"/>
              <a:ext cx="33" cy="71"/>
            </a:xfrm>
            <a:custGeom>
              <a:avLst/>
              <a:gdLst>
                <a:gd name="T0" fmla="*/ 18 w 21"/>
                <a:gd name="T1" fmla="*/ 0 h 46"/>
                <a:gd name="T2" fmla="*/ 3 w 21"/>
                <a:gd name="T3" fmla="*/ 0 h 46"/>
                <a:gd name="T4" fmla="*/ 0 w 21"/>
                <a:gd name="T5" fmla="*/ 3 h 46"/>
                <a:gd name="T6" fmla="*/ 0 w 21"/>
                <a:gd name="T7" fmla="*/ 21 h 46"/>
                <a:gd name="T8" fmla="*/ 3 w 21"/>
                <a:gd name="T9" fmla="*/ 24 h 46"/>
                <a:gd name="T10" fmla="*/ 4 w 21"/>
                <a:gd name="T11" fmla="*/ 23 h 46"/>
                <a:gd name="T12" fmla="*/ 6 w 21"/>
                <a:gd name="T13" fmla="*/ 42 h 46"/>
                <a:gd name="T14" fmla="*/ 11 w 21"/>
                <a:gd name="T15" fmla="*/ 46 h 46"/>
                <a:gd name="T16" fmla="*/ 15 w 21"/>
                <a:gd name="T17" fmla="*/ 42 h 46"/>
                <a:gd name="T18" fmla="*/ 17 w 21"/>
                <a:gd name="T19" fmla="*/ 23 h 46"/>
                <a:gd name="T20" fmla="*/ 18 w 21"/>
                <a:gd name="T21" fmla="*/ 24 h 46"/>
                <a:gd name="T22" fmla="*/ 21 w 21"/>
                <a:gd name="T23" fmla="*/ 21 h 46"/>
                <a:gd name="T24" fmla="*/ 21 w 21"/>
                <a:gd name="T25" fmla="*/ 3 h 46"/>
                <a:gd name="T26" fmla="*/ 18 w 21"/>
                <a:gd name="T2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 h="46">
                  <a:moveTo>
                    <a:pt x="18" y="0"/>
                  </a:moveTo>
                  <a:cubicBezTo>
                    <a:pt x="3" y="0"/>
                    <a:pt x="3" y="0"/>
                    <a:pt x="3" y="0"/>
                  </a:cubicBezTo>
                  <a:cubicBezTo>
                    <a:pt x="1" y="0"/>
                    <a:pt x="0" y="1"/>
                    <a:pt x="0" y="3"/>
                  </a:cubicBezTo>
                  <a:cubicBezTo>
                    <a:pt x="0" y="21"/>
                    <a:pt x="0" y="21"/>
                    <a:pt x="0" y="21"/>
                  </a:cubicBezTo>
                  <a:cubicBezTo>
                    <a:pt x="0" y="22"/>
                    <a:pt x="1" y="24"/>
                    <a:pt x="3" y="24"/>
                  </a:cubicBezTo>
                  <a:cubicBezTo>
                    <a:pt x="3" y="24"/>
                    <a:pt x="4" y="23"/>
                    <a:pt x="4" y="23"/>
                  </a:cubicBezTo>
                  <a:cubicBezTo>
                    <a:pt x="6" y="42"/>
                    <a:pt x="6" y="42"/>
                    <a:pt x="6" y="42"/>
                  </a:cubicBezTo>
                  <a:cubicBezTo>
                    <a:pt x="6" y="44"/>
                    <a:pt x="8" y="46"/>
                    <a:pt x="11" y="46"/>
                  </a:cubicBezTo>
                  <a:cubicBezTo>
                    <a:pt x="13" y="46"/>
                    <a:pt x="15" y="44"/>
                    <a:pt x="15" y="42"/>
                  </a:cubicBezTo>
                  <a:cubicBezTo>
                    <a:pt x="17" y="23"/>
                    <a:pt x="17" y="23"/>
                    <a:pt x="17" y="23"/>
                  </a:cubicBezTo>
                  <a:cubicBezTo>
                    <a:pt x="17" y="23"/>
                    <a:pt x="18" y="24"/>
                    <a:pt x="18" y="24"/>
                  </a:cubicBezTo>
                  <a:cubicBezTo>
                    <a:pt x="20" y="24"/>
                    <a:pt x="21" y="22"/>
                    <a:pt x="21" y="21"/>
                  </a:cubicBezTo>
                  <a:cubicBezTo>
                    <a:pt x="21" y="3"/>
                    <a:pt x="21" y="3"/>
                    <a:pt x="21" y="3"/>
                  </a:cubicBezTo>
                  <a:cubicBezTo>
                    <a:pt x="21" y="1"/>
                    <a:pt x="20" y="0"/>
                    <a:pt x="18" y="0"/>
                  </a:cubicBezTo>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160" name="Oval 1072"/>
            <p:cNvSpPr>
              <a:spLocks noChangeArrowheads="1"/>
            </p:cNvSpPr>
            <p:nvPr/>
          </p:nvSpPr>
          <p:spPr bwMode="auto">
            <a:xfrm>
              <a:off x="5266" y="2156"/>
              <a:ext cx="21" cy="19"/>
            </a:xfrm>
            <a:prstGeom prst="ellipse">
              <a:avLst/>
            </a:pr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161" name="Freeform 1073"/>
            <p:cNvSpPr>
              <a:spLocks/>
            </p:cNvSpPr>
            <p:nvPr/>
          </p:nvSpPr>
          <p:spPr bwMode="auto">
            <a:xfrm>
              <a:off x="5297" y="2354"/>
              <a:ext cx="34" cy="71"/>
            </a:xfrm>
            <a:custGeom>
              <a:avLst/>
              <a:gdLst>
                <a:gd name="T0" fmla="*/ 19 w 22"/>
                <a:gd name="T1" fmla="*/ 0 h 46"/>
                <a:gd name="T2" fmla="*/ 3 w 22"/>
                <a:gd name="T3" fmla="*/ 0 h 46"/>
                <a:gd name="T4" fmla="*/ 0 w 22"/>
                <a:gd name="T5" fmla="*/ 2 h 46"/>
                <a:gd name="T6" fmla="*/ 0 w 22"/>
                <a:gd name="T7" fmla="*/ 21 h 46"/>
                <a:gd name="T8" fmla="*/ 3 w 22"/>
                <a:gd name="T9" fmla="*/ 24 h 46"/>
                <a:gd name="T10" fmla="*/ 5 w 22"/>
                <a:gd name="T11" fmla="*/ 23 h 46"/>
                <a:gd name="T12" fmla="*/ 6 w 22"/>
                <a:gd name="T13" fmla="*/ 42 h 46"/>
                <a:gd name="T14" fmla="*/ 11 w 22"/>
                <a:gd name="T15" fmla="*/ 46 h 46"/>
                <a:gd name="T16" fmla="*/ 16 w 22"/>
                <a:gd name="T17" fmla="*/ 42 h 46"/>
                <a:gd name="T18" fmla="*/ 18 w 22"/>
                <a:gd name="T19" fmla="*/ 23 h 46"/>
                <a:gd name="T20" fmla="*/ 19 w 22"/>
                <a:gd name="T21" fmla="*/ 24 h 46"/>
                <a:gd name="T22" fmla="*/ 22 w 22"/>
                <a:gd name="T23" fmla="*/ 21 h 46"/>
                <a:gd name="T24" fmla="*/ 22 w 22"/>
                <a:gd name="T25" fmla="*/ 2 h 46"/>
                <a:gd name="T26" fmla="*/ 19 w 22"/>
                <a:gd name="T2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46">
                  <a:moveTo>
                    <a:pt x="19" y="0"/>
                  </a:moveTo>
                  <a:cubicBezTo>
                    <a:pt x="3" y="0"/>
                    <a:pt x="3" y="0"/>
                    <a:pt x="3" y="0"/>
                  </a:cubicBezTo>
                  <a:cubicBezTo>
                    <a:pt x="2" y="0"/>
                    <a:pt x="0" y="1"/>
                    <a:pt x="0" y="2"/>
                  </a:cubicBezTo>
                  <a:cubicBezTo>
                    <a:pt x="0" y="21"/>
                    <a:pt x="0" y="21"/>
                    <a:pt x="0" y="21"/>
                  </a:cubicBezTo>
                  <a:cubicBezTo>
                    <a:pt x="0" y="22"/>
                    <a:pt x="2" y="24"/>
                    <a:pt x="3" y="24"/>
                  </a:cubicBezTo>
                  <a:cubicBezTo>
                    <a:pt x="4" y="24"/>
                    <a:pt x="4" y="23"/>
                    <a:pt x="5" y="23"/>
                  </a:cubicBezTo>
                  <a:cubicBezTo>
                    <a:pt x="6" y="42"/>
                    <a:pt x="6" y="42"/>
                    <a:pt x="6" y="42"/>
                  </a:cubicBezTo>
                  <a:cubicBezTo>
                    <a:pt x="6" y="44"/>
                    <a:pt x="9" y="46"/>
                    <a:pt x="11" y="46"/>
                  </a:cubicBezTo>
                  <a:cubicBezTo>
                    <a:pt x="14" y="46"/>
                    <a:pt x="16" y="44"/>
                    <a:pt x="16" y="42"/>
                  </a:cubicBezTo>
                  <a:cubicBezTo>
                    <a:pt x="18" y="23"/>
                    <a:pt x="18" y="23"/>
                    <a:pt x="18" y="23"/>
                  </a:cubicBezTo>
                  <a:cubicBezTo>
                    <a:pt x="18" y="23"/>
                    <a:pt x="18" y="24"/>
                    <a:pt x="19" y="24"/>
                  </a:cubicBezTo>
                  <a:cubicBezTo>
                    <a:pt x="21" y="24"/>
                    <a:pt x="22" y="22"/>
                    <a:pt x="22" y="21"/>
                  </a:cubicBezTo>
                  <a:cubicBezTo>
                    <a:pt x="22" y="2"/>
                    <a:pt x="22" y="2"/>
                    <a:pt x="22" y="2"/>
                  </a:cubicBezTo>
                  <a:cubicBezTo>
                    <a:pt x="22" y="1"/>
                    <a:pt x="21" y="0"/>
                    <a:pt x="19" y="0"/>
                  </a:cubicBezTo>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162" name="Oval 1074"/>
            <p:cNvSpPr>
              <a:spLocks noChangeArrowheads="1"/>
            </p:cNvSpPr>
            <p:nvPr/>
          </p:nvSpPr>
          <p:spPr bwMode="auto">
            <a:xfrm>
              <a:off x="5305" y="2329"/>
              <a:ext cx="19" cy="19"/>
            </a:xfrm>
            <a:prstGeom prst="ellipse">
              <a:avLst/>
            </a:pr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163" name="Freeform 1075"/>
            <p:cNvSpPr>
              <a:spLocks/>
            </p:cNvSpPr>
            <p:nvPr/>
          </p:nvSpPr>
          <p:spPr bwMode="auto">
            <a:xfrm>
              <a:off x="5336" y="2411"/>
              <a:ext cx="32" cy="71"/>
            </a:xfrm>
            <a:custGeom>
              <a:avLst/>
              <a:gdLst>
                <a:gd name="T0" fmla="*/ 18 w 21"/>
                <a:gd name="T1" fmla="*/ 0 h 46"/>
                <a:gd name="T2" fmla="*/ 3 w 21"/>
                <a:gd name="T3" fmla="*/ 0 h 46"/>
                <a:gd name="T4" fmla="*/ 0 w 21"/>
                <a:gd name="T5" fmla="*/ 3 h 46"/>
                <a:gd name="T6" fmla="*/ 0 w 21"/>
                <a:gd name="T7" fmla="*/ 21 h 46"/>
                <a:gd name="T8" fmla="*/ 3 w 21"/>
                <a:gd name="T9" fmla="*/ 24 h 46"/>
                <a:gd name="T10" fmla="*/ 4 w 21"/>
                <a:gd name="T11" fmla="*/ 23 h 46"/>
                <a:gd name="T12" fmla="*/ 6 w 21"/>
                <a:gd name="T13" fmla="*/ 42 h 46"/>
                <a:gd name="T14" fmla="*/ 11 w 21"/>
                <a:gd name="T15" fmla="*/ 46 h 46"/>
                <a:gd name="T16" fmla="*/ 15 w 21"/>
                <a:gd name="T17" fmla="*/ 42 h 46"/>
                <a:gd name="T18" fmla="*/ 17 w 21"/>
                <a:gd name="T19" fmla="*/ 23 h 46"/>
                <a:gd name="T20" fmla="*/ 18 w 21"/>
                <a:gd name="T21" fmla="*/ 24 h 46"/>
                <a:gd name="T22" fmla="*/ 21 w 21"/>
                <a:gd name="T23" fmla="*/ 21 h 46"/>
                <a:gd name="T24" fmla="*/ 21 w 21"/>
                <a:gd name="T25" fmla="*/ 3 h 46"/>
                <a:gd name="T26" fmla="*/ 18 w 21"/>
                <a:gd name="T2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 h="46">
                  <a:moveTo>
                    <a:pt x="18" y="0"/>
                  </a:moveTo>
                  <a:cubicBezTo>
                    <a:pt x="3" y="0"/>
                    <a:pt x="3" y="0"/>
                    <a:pt x="3" y="0"/>
                  </a:cubicBezTo>
                  <a:cubicBezTo>
                    <a:pt x="1" y="0"/>
                    <a:pt x="0" y="1"/>
                    <a:pt x="0" y="3"/>
                  </a:cubicBezTo>
                  <a:cubicBezTo>
                    <a:pt x="0" y="21"/>
                    <a:pt x="0" y="21"/>
                    <a:pt x="0" y="21"/>
                  </a:cubicBezTo>
                  <a:cubicBezTo>
                    <a:pt x="0" y="22"/>
                    <a:pt x="1" y="24"/>
                    <a:pt x="3" y="24"/>
                  </a:cubicBezTo>
                  <a:cubicBezTo>
                    <a:pt x="3" y="24"/>
                    <a:pt x="4" y="23"/>
                    <a:pt x="4" y="23"/>
                  </a:cubicBezTo>
                  <a:cubicBezTo>
                    <a:pt x="6" y="42"/>
                    <a:pt x="6" y="42"/>
                    <a:pt x="6" y="42"/>
                  </a:cubicBezTo>
                  <a:cubicBezTo>
                    <a:pt x="6" y="44"/>
                    <a:pt x="8" y="46"/>
                    <a:pt x="11" y="46"/>
                  </a:cubicBezTo>
                  <a:cubicBezTo>
                    <a:pt x="13" y="46"/>
                    <a:pt x="15" y="44"/>
                    <a:pt x="15" y="42"/>
                  </a:cubicBezTo>
                  <a:cubicBezTo>
                    <a:pt x="17" y="23"/>
                    <a:pt x="17" y="23"/>
                    <a:pt x="17" y="23"/>
                  </a:cubicBezTo>
                  <a:cubicBezTo>
                    <a:pt x="17" y="23"/>
                    <a:pt x="18" y="24"/>
                    <a:pt x="18" y="24"/>
                  </a:cubicBezTo>
                  <a:cubicBezTo>
                    <a:pt x="20" y="24"/>
                    <a:pt x="21" y="22"/>
                    <a:pt x="21" y="21"/>
                  </a:cubicBezTo>
                  <a:cubicBezTo>
                    <a:pt x="21" y="3"/>
                    <a:pt x="21" y="3"/>
                    <a:pt x="21" y="3"/>
                  </a:cubicBezTo>
                  <a:cubicBezTo>
                    <a:pt x="21" y="1"/>
                    <a:pt x="20" y="0"/>
                    <a:pt x="18" y="0"/>
                  </a:cubicBezTo>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164" name="Oval 1076"/>
            <p:cNvSpPr>
              <a:spLocks noChangeArrowheads="1"/>
            </p:cNvSpPr>
            <p:nvPr/>
          </p:nvSpPr>
          <p:spPr bwMode="auto">
            <a:xfrm>
              <a:off x="5342" y="2386"/>
              <a:ext cx="20" cy="19"/>
            </a:xfrm>
            <a:prstGeom prst="ellipse">
              <a:avLst/>
            </a:pr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165" name="Freeform 1077"/>
            <p:cNvSpPr>
              <a:spLocks/>
            </p:cNvSpPr>
            <p:nvPr/>
          </p:nvSpPr>
          <p:spPr bwMode="auto">
            <a:xfrm>
              <a:off x="5373" y="2468"/>
              <a:ext cx="34" cy="71"/>
            </a:xfrm>
            <a:custGeom>
              <a:avLst/>
              <a:gdLst>
                <a:gd name="T0" fmla="*/ 19 w 22"/>
                <a:gd name="T1" fmla="*/ 0 h 46"/>
                <a:gd name="T2" fmla="*/ 3 w 22"/>
                <a:gd name="T3" fmla="*/ 0 h 46"/>
                <a:gd name="T4" fmla="*/ 0 w 22"/>
                <a:gd name="T5" fmla="*/ 3 h 46"/>
                <a:gd name="T6" fmla="*/ 0 w 22"/>
                <a:gd name="T7" fmla="*/ 21 h 46"/>
                <a:gd name="T8" fmla="*/ 3 w 22"/>
                <a:gd name="T9" fmla="*/ 24 h 46"/>
                <a:gd name="T10" fmla="*/ 5 w 22"/>
                <a:gd name="T11" fmla="*/ 23 h 46"/>
                <a:gd name="T12" fmla="*/ 6 w 22"/>
                <a:gd name="T13" fmla="*/ 42 h 46"/>
                <a:gd name="T14" fmla="*/ 11 w 22"/>
                <a:gd name="T15" fmla="*/ 46 h 46"/>
                <a:gd name="T16" fmla="*/ 16 w 22"/>
                <a:gd name="T17" fmla="*/ 42 h 46"/>
                <a:gd name="T18" fmla="*/ 17 w 22"/>
                <a:gd name="T19" fmla="*/ 23 h 46"/>
                <a:gd name="T20" fmla="*/ 19 w 22"/>
                <a:gd name="T21" fmla="*/ 24 h 46"/>
                <a:gd name="T22" fmla="*/ 22 w 22"/>
                <a:gd name="T23" fmla="*/ 21 h 46"/>
                <a:gd name="T24" fmla="*/ 22 w 22"/>
                <a:gd name="T25" fmla="*/ 3 h 46"/>
                <a:gd name="T26" fmla="*/ 19 w 22"/>
                <a:gd name="T2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46">
                  <a:moveTo>
                    <a:pt x="19" y="0"/>
                  </a:moveTo>
                  <a:cubicBezTo>
                    <a:pt x="3" y="0"/>
                    <a:pt x="3" y="0"/>
                    <a:pt x="3" y="0"/>
                  </a:cubicBezTo>
                  <a:cubicBezTo>
                    <a:pt x="2" y="0"/>
                    <a:pt x="0" y="1"/>
                    <a:pt x="0" y="3"/>
                  </a:cubicBezTo>
                  <a:cubicBezTo>
                    <a:pt x="0" y="21"/>
                    <a:pt x="0" y="21"/>
                    <a:pt x="0" y="21"/>
                  </a:cubicBezTo>
                  <a:cubicBezTo>
                    <a:pt x="0" y="22"/>
                    <a:pt x="2" y="24"/>
                    <a:pt x="3" y="24"/>
                  </a:cubicBezTo>
                  <a:cubicBezTo>
                    <a:pt x="4" y="24"/>
                    <a:pt x="4" y="24"/>
                    <a:pt x="5" y="23"/>
                  </a:cubicBezTo>
                  <a:cubicBezTo>
                    <a:pt x="6" y="42"/>
                    <a:pt x="6" y="42"/>
                    <a:pt x="6" y="42"/>
                  </a:cubicBezTo>
                  <a:cubicBezTo>
                    <a:pt x="6" y="44"/>
                    <a:pt x="8" y="46"/>
                    <a:pt x="11" y="46"/>
                  </a:cubicBezTo>
                  <a:cubicBezTo>
                    <a:pt x="14" y="46"/>
                    <a:pt x="16" y="44"/>
                    <a:pt x="16" y="42"/>
                  </a:cubicBezTo>
                  <a:cubicBezTo>
                    <a:pt x="17" y="23"/>
                    <a:pt x="17" y="23"/>
                    <a:pt x="17" y="23"/>
                  </a:cubicBezTo>
                  <a:cubicBezTo>
                    <a:pt x="18" y="24"/>
                    <a:pt x="18" y="24"/>
                    <a:pt x="19" y="24"/>
                  </a:cubicBezTo>
                  <a:cubicBezTo>
                    <a:pt x="20" y="24"/>
                    <a:pt x="22" y="22"/>
                    <a:pt x="22" y="21"/>
                  </a:cubicBezTo>
                  <a:cubicBezTo>
                    <a:pt x="22" y="3"/>
                    <a:pt x="22" y="3"/>
                    <a:pt x="22" y="3"/>
                  </a:cubicBezTo>
                  <a:cubicBezTo>
                    <a:pt x="22" y="1"/>
                    <a:pt x="20" y="0"/>
                    <a:pt x="19" y="0"/>
                  </a:cubicBezTo>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166" name="Oval 1078"/>
            <p:cNvSpPr>
              <a:spLocks noChangeArrowheads="1"/>
            </p:cNvSpPr>
            <p:nvPr/>
          </p:nvSpPr>
          <p:spPr bwMode="auto">
            <a:xfrm>
              <a:off x="5381" y="2443"/>
              <a:ext cx="18" cy="19"/>
            </a:xfrm>
            <a:prstGeom prst="ellipse">
              <a:avLst/>
            </a:pr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167" name="Freeform 1079"/>
            <p:cNvSpPr>
              <a:spLocks/>
            </p:cNvSpPr>
            <p:nvPr/>
          </p:nvSpPr>
          <p:spPr bwMode="auto">
            <a:xfrm>
              <a:off x="5411" y="2525"/>
              <a:ext cx="33" cy="73"/>
            </a:xfrm>
            <a:custGeom>
              <a:avLst/>
              <a:gdLst>
                <a:gd name="T0" fmla="*/ 18 w 21"/>
                <a:gd name="T1" fmla="*/ 0 h 47"/>
                <a:gd name="T2" fmla="*/ 3 w 21"/>
                <a:gd name="T3" fmla="*/ 0 h 47"/>
                <a:gd name="T4" fmla="*/ 0 w 21"/>
                <a:gd name="T5" fmla="*/ 3 h 47"/>
                <a:gd name="T6" fmla="*/ 0 w 21"/>
                <a:gd name="T7" fmla="*/ 21 h 47"/>
                <a:gd name="T8" fmla="*/ 3 w 21"/>
                <a:gd name="T9" fmla="*/ 24 h 47"/>
                <a:gd name="T10" fmla="*/ 4 w 21"/>
                <a:gd name="T11" fmla="*/ 24 h 47"/>
                <a:gd name="T12" fmla="*/ 6 w 21"/>
                <a:gd name="T13" fmla="*/ 42 h 47"/>
                <a:gd name="T14" fmla="*/ 10 w 21"/>
                <a:gd name="T15" fmla="*/ 47 h 47"/>
                <a:gd name="T16" fmla="*/ 15 w 21"/>
                <a:gd name="T17" fmla="*/ 42 h 47"/>
                <a:gd name="T18" fmla="*/ 17 w 21"/>
                <a:gd name="T19" fmla="*/ 24 h 47"/>
                <a:gd name="T20" fmla="*/ 18 w 21"/>
                <a:gd name="T21" fmla="*/ 24 h 47"/>
                <a:gd name="T22" fmla="*/ 21 w 21"/>
                <a:gd name="T23" fmla="*/ 21 h 47"/>
                <a:gd name="T24" fmla="*/ 21 w 21"/>
                <a:gd name="T25" fmla="*/ 3 h 47"/>
                <a:gd name="T26" fmla="*/ 18 w 21"/>
                <a:gd name="T2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 h="47">
                  <a:moveTo>
                    <a:pt x="18" y="0"/>
                  </a:moveTo>
                  <a:cubicBezTo>
                    <a:pt x="3" y="0"/>
                    <a:pt x="3" y="0"/>
                    <a:pt x="3" y="0"/>
                  </a:cubicBezTo>
                  <a:cubicBezTo>
                    <a:pt x="1" y="0"/>
                    <a:pt x="0" y="1"/>
                    <a:pt x="0" y="3"/>
                  </a:cubicBezTo>
                  <a:cubicBezTo>
                    <a:pt x="0" y="21"/>
                    <a:pt x="0" y="21"/>
                    <a:pt x="0" y="21"/>
                  </a:cubicBezTo>
                  <a:cubicBezTo>
                    <a:pt x="0" y="23"/>
                    <a:pt x="1" y="24"/>
                    <a:pt x="3" y="24"/>
                  </a:cubicBezTo>
                  <a:cubicBezTo>
                    <a:pt x="3" y="24"/>
                    <a:pt x="4" y="24"/>
                    <a:pt x="4" y="24"/>
                  </a:cubicBezTo>
                  <a:cubicBezTo>
                    <a:pt x="6" y="42"/>
                    <a:pt x="6" y="42"/>
                    <a:pt x="6" y="42"/>
                  </a:cubicBezTo>
                  <a:cubicBezTo>
                    <a:pt x="6" y="45"/>
                    <a:pt x="8" y="47"/>
                    <a:pt x="10" y="47"/>
                  </a:cubicBezTo>
                  <a:cubicBezTo>
                    <a:pt x="13" y="47"/>
                    <a:pt x="15" y="45"/>
                    <a:pt x="15" y="42"/>
                  </a:cubicBezTo>
                  <a:cubicBezTo>
                    <a:pt x="17" y="24"/>
                    <a:pt x="17" y="24"/>
                    <a:pt x="17" y="24"/>
                  </a:cubicBezTo>
                  <a:cubicBezTo>
                    <a:pt x="17" y="24"/>
                    <a:pt x="18" y="24"/>
                    <a:pt x="18" y="24"/>
                  </a:cubicBezTo>
                  <a:cubicBezTo>
                    <a:pt x="20" y="24"/>
                    <a:pt x="21" y="23"/>
                    <a:pt x="21" y="21"/>
                  </a:cubicBezTo>
                  <a:cubicBezTo>
                    <a:pt x="21" y="3"/>
                    <a:pt x="21" y="3"/>
                    <a:pt x="21" y="3"/>
                  </a:cubicBezTo>
                  <a:cubicBezTo>
                    <a:pt x="21" y="1"/>
                    <a:pt x="20" y="0"/>
                    <a:pt x="18" y="0"/>
                  </a:cubicBezTo>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168" name="Oval 1080"/>
            <p:cNvSpPr>
              <a:spLocks noChangeArrowheads="1"/>
            </p:cNvSpPr>
            <p:nvPr/>
          </p:nvSpPr>
          <p:spPr bwMode="auto">
            <a:xfrm>
              <a:off x="5418" y="2500"/>
              <a:ext cx="20" cy="19"/>
            </a:xfrm>
            <a:prstGeom prst="ellipse">
              <a:avLst/>
            </a:pr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169" name="Freeform 1081"/>
            <p:cNvSpPr>
              <a:spLocks/>
            </p:cNvSpPr>
            <p:nvPr/>
          </p:nvSpPr>
          <p:spPr bwMode="auto">
            <a:xfrm>
              <a:off x="5225" y="2354"/>
              <a:ext cx="32" cy="71"/>
            </a:xfrm>
            <a:custGeom>
              <a:avLst/>
              <a:gdLst>
                <a:gd name="T0" fmla="*/ 18 w 21"/>
                <a:gd name="T1" fmla="*/ 0 h 46"/>
                <a:gd name="T2" fmla="*/ 2 w 21"/>
                <a:gd name="T3" fmla="*/ 0 h 46"/>
                <a:gd name="T4" fmla="*/ 0 w 21"/>
                <a:gd name="T5" fmla="*/ 2 h 46"/>
                <a:gd name="T6" fmla="*/ 0 w 21"/>
                <a:gd name="T7" fmla="*/ 21 h 46"/>
                <a:gd name="T8" fmla="*/ 2 w 21"/>
                <a:gd name="T9" fmla="*/ 24 h 46"/>
                <a:gd name="T10" fmla="*/ 4 w 21"/>
                <a:gd name="T11" fmla="*/ 23 h 46"/>
                <a:gd name="T12" fmla="*/ 6 w 21"/>
                <a:gd name="T13" fmla="*/ 42 h 46"/>
                <a:gd name="T14" fmla="*/ 10 w 21"/>
                <a:gd name="T15" fmla="*/ 46 h 46"/>
                <a:gd name="T16" fmla="*/ 15 w 21"/>
                <a:gd name="T17" fmla="*/ 42 h 46"/>
                <a:gd name="T18" fmla="*/ 17 w 21"/>
                <a:gd name="T19" fmla="*/ 23 h 46"/>
                <a:gd name="T20" fmla="*/ 18 w 21"/>
                <a:gd name="T21" fmla="*/ 24 h 46"/>
                <a:gd name="T22" fmla="*/ 21 w 21"/>
                <a:gd name="T23" fmla="*/ 21 h 46"/>
                <a:gd name="T24" fmla="*/ 21 w 21"/>
                <a:gd name="T25" fmla="*/ 2 h 46"/>
                <a:gd name="T26" fmla="*/ 18 w 21"/>
                <a:gd name="T2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 h="46">
                  <a:moveTo>
                    <a:pt x="18" y="0"/>
                  </a:moveTo>
                  <a:cubicBezTo>
                    <a:pt x="2" y="0"/>
                    <a:pt x="2" y="0"/>
                    <a:pt x="2" y="0"/>
                  </a:cubicBezTo>
                  <a:cubicBezTo>
                    <a:pt x="1" y="0"/>
                    <a:pt x="0" y="1"/>
                    <a:pt x="0" y="2"/>
                  </a:cubicBezTo>
                  <a:cubicBezTo>
                    <a:pt x="0" y="21"/>
                    <a:pt x="0" y="21"/>
                    <a:pt x="0" y="21"/>
                  </a:cubicBezTo>
                  <a:cubicBezTo>
                    <a:pt x="0" y="22"/>
                    <a:pt x="1" y="24"/>
                    <a:pt x="2" y="24"/>
                  </a:cubicBezTo>
                  <a:cubicBezTo>
                    <a:pt x="3" y="24"/>
                    <a:pt x="3" y="23"/>
                    <a:pt x="4" y="23"/>
                  </a:cubicBezTo>
                  <a:cubicBezTo>
                    <a:pt x="6" y="42"/>
                    <a:pt x="6" y="42"/>
                    <a:pt x="6" y="42"/>
                  </a:cubicBezTo>
                  <a:cubicBezTo>
                    <a:pt x="6" y="44"/>
                    <a:pt x="8" y="46"/>
                    <a:pt x="10" y="46"/>
                  </a:cubicBezTo>
                  <a:cubicBezTo>
                    <a:pt x="13" y="46"/>
                    <a:pt x="15" y="44"/>
                    <a:pt x="15" y="42"/>
                  </a:cubicBezTo>
                  <a:cubicBezTo>
                    <a:pt x="17" y="23"/>
                    <a:pt x="17" y="23"/>
                    <a:pt x="17" y="23"/>
                  </a:cubicBezTo>
                  <a:cubicBezTo>
                    <a:pt x="17" y="23"/>
                    <a:pt x="18" y="24"/>
                    <a:pt x="18" y="24"/>
                  </a:cubicBezTo>
                  <a:cubicBezTo>
                    <a:pt x="20" y="24"/>
                    <a:pt x="21" y="22"/>
                    <a:pt x="21" y="21"/>
                  </a:cubicBezTo>
                  <a:cubicBezTo>
                    <a:pt x="21" y="2"/>
                    <a:pt x="21" y="2"/>
                    <a:pt x="21" y="2"/>
                  </a:cubicBezTo>
                  <a:cubicBezTo>
                    <a:pt x="21" y="1"/>
                    <a:pt x="20" y="0"/>
                    <a:pt x="18" y="0"/>
                  </a:cubicBezTo>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170" name="Oval 1082"/>
            <p:cNvSpPr>
              <a:spLocks noChangeArrowheads="1"/>
            </p:cNvSpPr>
            <p:nvPr/>
          </p:nvSpPr>
          <p:spPr bwMode="auto">
            <a:xfrm>
              <a:off x="5231" y="2329"/>
              <a:ext cx="18" cy="19"/>
            </a:xfrm>
            <a:prstGeom prst="ellipse">
              <a:avLst/>
            </a:pr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171" name="Freeform 1083"/>
            <p:cNvSpPr>
              <a:spLocks/>
            </p:cNvSpPr>
            <p:nvPr/>
          </p:nvSpPr>
          <p:spPr bwMode="auto">
            <a:xfrm>
              <a:off x="5262" y="2411"/>
              <a:ext cx="32" cy="71"/>
            </a:xfrm>
            <a:custGeom>
              <a:avLst/>
              <a:gdLst>
                <a:gd name="T0" fmla="*/ 19 w 21"/>
                <a:gd name="T1" fmla="*/ 0 h 46"/>
                <a:gd name="T2" fmla="*/ 3 w 21"/>
                <a:gd name="T3" fmla="*/ 0 h 46"/>
                <a:gd name="T4" fmla="*/ 0 w 21"/>
                <a:gd name="T5" fmla="*/ 3 h 46"/>
                <a:gd name="T6" fmla="*/ 0 w 21"/>
                <a:gd name="T7" fmla="*/ 21 h 46"/>
                <a:gd name="T8" fmla="*/ 3 w 21"/>
                <a:gd name="T9" fmla="*/ 24 h 46"/>
                <a:gd name="T10" fmla="*/ 4 w 21"/>
                <a:gd name="T11" fmla="*/ 23 h 46"/>
                <a:gd name="T12" fmla="*/ 6 w 21"/>
                <a:gd name="T13" fmla="*/ 42 h 46"/>
                <a:gd name="T14" fmla="*/ 11 w 21"/>
                <a:gd name="T15" fmla="*/ 46 h 46"/>
                <a:gd name="T16" fmla="*/ 15 w 21"/>
                <a:gd name="T17" fmla="*/ 42 h 46"/>
                <a:gd name="T18" fmla="*/ 17 w 21"/>
                <a:gd name="T19" fmla="*/ 23 h 46"/>
                <a:gd name="T20" fmla="*/ 19 w 21"/>
                <a:gd name="T21" fmla="*/ 24 h 46"/>
                <a:gd name="T22" fmla="*/ 21 w 21"/>
                <a:gd name="T23" fmla="*/ 21 h 46"/>
                <a:gd name="T24" fmla="*/ 21 w 21"/>
                <a:gd name="T25" fmla="*/ 3 h 46"/>
                <a:gd name="T26" fmla="*/ 19 w 21"/>
                <a:gd name="T2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 h="46">
                  <a:moveTo>
                    <a:pt x="19" y="0"/>
                  </a:moveTo>
                  <a:cubicBezTo>
                    <a:pt x="3" y="0"/>
                    <a:pt x="3" y="0"/>
                    <a:pt x="3" y="0"/>
                  </a:cubicBezTo>
                  <a:cubicBezTo>
                    <a:pt x="1" y="0"/>
                    <a:pt x="0" y="1"/>
                    <a:pt x="0" y="3"/>
                  </a:cubicBezTo>
                  <a:cubicBezTo>
                    <a:pt x="0" y="21"/>
                    <a:pt x="0" y="21"/>
                    <a:pt x="0" y="21"/>
                  </a:cubicBezTo>
                  <a:cubicBezTo>
                    <a:pt x="0" y="22"/>
                    <a:pt x="1" y="24"/>
                    <a:pt x="3" y="24"/>
                  </a:cubicBezTo>
                  <a:cubicBezTo>
                    <a:pt x="3" y="24"/>
                    <a:pt x="4" y="23"/>
                    <a:pt x="4" y="23"/>
                  </a:cubicBezTo>
                  <a:cubicBezTo>
                    <a:pt x="6" y="42"/>
                    <a:pt x="6" y="42"/>
                    <a:pt x="6" y="42"/>
                  </a:cubicBezTo>
                  <a:cubicBezTo>
                    <a:pt x="6" y="44"/>
                    <a:pt x="8" y="46"/>
                    <a:pt x="11" y="46"/>
                  </a:cubicBezTo>
                  <a:cubicBezTo>
                    <a:pt x="13" y="46"/>
                    <a:pt x="15" y="44"/>
                    <a:pt x="15" y="42"/>
                  </a:cubicBezTo>
                  <a:cubicBezTo>
                    <a:pt x="17" y="23"/>
                    <a:pt x="17" y="23"/>
                    <a:pt x="17" y="23"/>
                  </a:cubicBezTo>
                  <a:cubicBezTo>
                    <a:pt x="18" y="23"/>
                    <a:pt x="18" y="24"/>
                    <a:pt x="19" y="24"/>
                  </a:cubicBezTo>
                  <a:cubicBezTo>
                    <a:pt x="20" y="24"/>
                    <a:pt x="21" y="22"/>
                    <a:pt x="21" y="21"/>
                  </a:cubicBezTo>
                  <a:cubicBezTo>
                    <a:pt x="21" y="3"/>
                    <a:pt x="21" y="3"/>
                    <a:pt x="21" y="3"/>
                  </a:cubicBezTo>
                  <a:cubicBezTo>
                    <a:pt x="21" y="1"/>
                    <a:pt x="20" y="0"/>
                    <a:pt x="19" y="0"/>
                  </a:cubicBezTo>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172" name="Oval 1084"/>
            <p:cNvSpPr>
              <a:spLocks noChangeArrowheads="1"/>
            </p:cNvSpPr>
            <p:nvPr/>
          </p:nvSpPr>
          <p:spPr bwMode="auto">
            <a:xfrm>
              <a:off x="5270" y="2386"/>
              <a:ext cx="18" cy="19"/>
            </a:xfrm>
            <a:prstGeom prst="ellipse">
              <a:avLst/>
            </a:pr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173" name="Freeform 1085"/>
            <p:cNvSpPr>
              <a:spLocks/>
            </p:cNvSpPr>
            <p:nvPr/>
          </p:nvSpPr>
          <p:spPr bwMode="auto">
            <a:xfrm>
              <a:off x="5299" y="2468"/>
              <a:ext cx="34" cy="71"/>
            </a:xfrm>
            <a:custGeom>
              <a:avLst/>
              <a:gdLst>
                <a:gd name="T0" fmla="*/ 19 w 22"/>
                <a:gd name="T1" fmla="*/ 0 h 46"/>
                <a:gd name="T2" fmla="*/ 3 w 22"/>
                <a:gd name="T3" fmla="*/ 0 h 46"/>
                <a:gd name="T4" fmla="*/ 0 w 22"/>
                <a:gd name="T5" fmla="*/ 3 h 46"/>
                <a:gd name="T6" fmla="*/ 0 w 22"/>
                <a:gd name="T7" fmla="*/ 21 h 46"/>
                <a:gd name="T8" fmla="*/ 3 w 22"/>
                <a:gd name="T9" fmla="*/ 24 h 46"/>
                <a:gd name="T10" fmla="*/ 5 w 22"/>
                <a:gd name="T11" fmla="*/ 23 h 46"/>
                <a:gd name="T12" fmla="*/ 7 w 22"/>
                <a:gd name="T13" fmla="*/ 42 h 46"/>
                <a:gd name="T14" fmla="*/ 11 w 22"/>
                <a:gd name="T15" fmla="*/ 46 h 46"/>
                <a:gd name="T16" fmla="*/ 16 w 22"/>
                <a:gd name="T17" fmla="*/ 42 h 46"/>
                <a:gd name="T18" fmla="*/ 18 w 22"/>
                <a:gd name="T19" fmla="*/ 23 h 46"/>
                <a:gd name="T20" fmla="*/ 19 w 22"/>
                <a:gd name="T21" fmla="*/ 24 h 46"/>
                <a:gd name="T22" fmla="*/ 22 w 22"/>
                <a:gd name="T23" fmla="*/ 21 h 46"/>
                <a:gd name="T24" fmla="*/ 22 w 22"/>
                <a:gd name="T25" fmla="*/ 3 h 46"/>
                <a:gd name="T26" fmla="*/ 19 w 22"/>
                <a:gd name="T2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46">
                  <a:moveTo>
                    <a:pt x="19" y="0"/>
                  </a:moveTo>
                  <a:cubicBezTo>
                    <a:pt x="3" y="0"/>
                    <a:pt x="3" y="0"/>
                    <a:pt x="3" y="0"/>
                  </a:cubicBezTo>
                  <a:cubicBezTo>
                    <a:pt x="2" y="0"/>
                    <a:pt x="0" y="1"/>
                    <a:pt x="0" y="3"/>
                  </a:cubicBezTo>
                  <a:cubicBezTo>
                    <a:pt x="0" y="21"/>
                    <a:pt x="0" y="21"/>
                    <a:pt x="0" y="21"/>
                  </a:cubicBezTo>
                  <a:cubicBezTo>
                    <a:pt x="0" y="22"/>
                    <a:pt x="2" y="24"/>
                    <a:pt x="3" y="24"/>
                  </a:cubicBezTo>
                  <a:cubicBezTo>
                    <a:pt x="4" y="24"/>
                    <a:pt x="4" y="24"/>
                    <a:pt x="5" y="23"/>
                  </a:cubicBezTo>
                  <a:cubicBezTo>
                    <a:pt x="7" y="42"/>
                    <a:pt x="7" y="42"/>
                    <a:pt x="7" y="42"/>
                  </a:cubicBezTo>
                  <a:cubicBezTo>
                    <a:pt x="7" y="44"/>
                    <a:pt x="9" y="46"/>
                    <a:pt x="11" y="46"/>
                  </a:cubicBezTo>
                  <a:cubicBezTo>
                    <a:pt x="14" y="46"/>
                    <a:pt x="16" y="44"/>
                    <a:pt x="16" y="42"/>
                  </a:cubicBezTo>
                  <a:cubicBezTo>
                    <a:pt x="18" y="23"/>
                    <a:pt x="18" y="23"/>
                    <a:pt x="18" y="23"/>
                  </a:cubicBezTo>
                  <a:cubicBezTo>
                    <a:pt x="18" y="24"/>
                    <a:pt x="18" y="24"/>
                    <a:pt x="19" y="24"/>
                  </a:cubicBezTo>
                  <a:cubicBezTo>
                    <a:pt x="21" y="24"/>
                    <a:pt x="22" y="22"/>
                    <a:pt x="22" y="21"/>
                  </a:cubicBezTo>
                  <a:cubicBezTo>
                    <a:pt x="22" y="3"/>
                    <a:pt x="22" y="3"/>
                    <a:pt x="22" y="3"/>
                  </a:cubicBezTo>
                  <a:cubicBezTo>
                    <a:pt x="22" y="1"/>
                    <a:pt x="21" y="0"/>
                    <a:pt x="19" y="0"/>
                  </a:cubicBezTo>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174" name="Oval 1086"/>
            <p:cNvSpPr>
              <a:spLocks noChangeArrowheads="1"/>
            </p:cNvSpPr>
            <p:nvPr/>
          </p:nvSpPr>
          <p:spPr bwMode="auto">
            <a:xfrm>
              <a:off x="5307" y="2443"/>
              <a:ext cx="18" cy="19"/>
            </a:xfrm>
            <a:prstGeom prst="ellipse">
              <a:avLst/>
            </a:pr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175" name="Freeform 1087"/>
            <p:cNvSpPr>
              <a:spLocks/>
            </p:cNvSpPr>
            <p:nvPr/>
          </p:nvSpPr>
          <p:spPr bwMode="auto">
            <a:xfrm>
              <a:off x="5337" y="2525"/>
              <a:ext cx="33" cy="73"/>
            </a:xfrm>
            <a:custGeom>
              <a:avLst/>
              <a:gdLst>
                <a:gd name="T0" fmla="*/ 18 w 21"/>
                <a:gd name="T1" fmla="*/ 0 h 47"/>
                <a:gd name="T2" fmla="*/ 3 w 21"/>
                <a:gd name="T3" fmla="*/ 0 h 47"/>
                <a:gd name="T4" fmla="*/ 0 w 21"/>
                <a:gd name="T5" fmla="*/ 3 h 47"/>
                <a:gd name="T6" fmla="*/ 0 w 21"/>
                <a:gd name="T7" fmla="*/ 21 h 47"/>
                <a:gd name="T8" fmla="*/ 3 w 21"/>
                <a:gd name="T9" fmla="*/ 24 h 47"/>
                <a:gd name="T10" fmla="*/ 4 w 21"/>
                <a:gd name="T11" fmla="*/ 24 h 47"/>
                <a:gd name="T12" fmla="*/ 6 w 21"/>
                <a:gd name="T13" fmla="*/ 42 h 47"/>
                <a:gd name="T14" fmla="*/ 11 w 21"/>
                <a:gd name="T15" fmla="*/ 47 h 47"/>
                <a:gd name="T16" fmla="*/ 15 w 21"/>
                <a:gd name="T17" fmla="*/ 42 h 47"/>
                <a:gd name="T18" fmla="*/ 17 w 21"/>
                <a:gd name="T19" fmla="*/ 24 h 47"/>
                <a:gd name="T20" fmla="*/ 18 w 21"/>
                <a:gd name="T21" fmla="*/ 24 h 47"/>
                <a:gd name="T22" fmla="*/ 21 w 21"/>
                <a:gd name="T23" fmla="*/ 21 h 47"/>
                <a:gd name="T24" fmla="*/ 21 w 21"/>
                <a:gd name="T25" fmla="*/ 3 h 47"/>
                <a:gd name="T26" fmla="*/ 18 w 21"/>
                <a:gd name="T2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 h="47">
                  <a:moveTo>
                    <a:pt x="18" y="0"/>
                  </a:moveTo>
                  <a:cubicBezTo>
                    <a:pt x="3" y="0"/>
                    <a:pt x="3" y="0"/>
                    <a:pt x="3" y="0"/>
                  </a:cubicBezTo>
                  <a:cubicBezTo>
                    <a:pt x="1" y="0"/>
                    <a:pt x="0" y="1"/>
                    <a:pt x="0" y="3"/>
                  </a:cubicBezTo>
                  <a:cubicBezTo>
                    <a:pt x="0" y="21"/>
                    <a:pt x="0" y="21"/>
                    <a:pt x="0" y="21"/>
                  </a:cubicBezTo>
                  <a:cubicBezTo>
                    <a:pt x="0" y="23"/>
                    <a:pt x="1" y="24"/>
                    <a:pt x="3" y="24"/>
                  </a:cubicBezTo>
                  <a:cubicBezTo>
                    <a:pt x="3" y="24"/>
                    <a:pt x="4" y="24"/>
                    <a:pt x="4" y="24"/>
                  </a:cubicBezTo>
                  <a:cubicBezTo>
                    <a:pt x="6" y="42"/>
                    <a:pt x="6" y="42"/>
                    <a:pt x="6" y="42"/>
                  </a:cubicBezTo>
                  <a:cubicBezTo>
                    <a:pt x="6" y="45"/>
                    <a:pt x="8" y="47"/>
                    <a:pt x="11" y="47"/>
                  </a:cubicBezTo>
                  <a:cubicBezTo>
                    <a:pt x="13" y="47"/>
                    <a:pt x="15" y="45"/>
                    <a:pt x="15" y="42"/>
                  </a:cubicBezTo>
                  <a:cubicBezTo>
                    <a:pt x="17" y="24"/>
                    <a:pt x="17" y="24"/>
                    <a:pt x="17" y="24"/>
                  </a:cubicBezTo>
                  <a:cubicBezTo>
                    <a:pt x="18" y="24"/>
                    <a:pt x="18" y="24"/>
                    <a:pt x="18" y="24"/>
                  </a:cubicBezTo>
                  <a:cubicBezTo>
                    <a:pt x="20" y="24"/>
                    <a:pt x="21" y="23"/>
                    <a:pt x="21" y="21"/>
                  </a:cubicBezTo>
                  <a:cubicBezTo>
                    <a:pt x="21" y="3"/>
                    <a:pt x="21" y="3"/>
                    <a:pt x="21" y="3"/>
                  </a:cubicBezTo>
                  <a:cubicBezTo>
                    <a:pt x="21" y="1"/>
                    <a:pt x="20" y="0"/>
                    <a:pt x="18" y="0"/>
                  </a:cubicBezTo>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176" name="Oval 1088"/>
            <p:cNvSpPr>
              <a:spLocks noChangeArrowheads="1"/>
            </p:cNvSpPr>
            <p:nvPr/>
          </p:nvSpPr>
          <p:spPr bwMode="auto">
            <a:xfrm>
              <a:off x="5345" y="2500"/>
              <a:ext cx="19" cy="19"/>
            </a:xfrm>
            <a:prstGeom prst="ellipse">
              <a:avLst/>
            </a:pr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177" name="Freeform 1089"/>
            <p:cNvSpPr>
              <a:spLocks/>
            </p:cNvSpPr>
            <p:nvPr/>
          </p:nvSpPr>
          <p:spPr bwMode="auto">
            <a:xfrm>
              <a:off x="5188" y="2411"/>
              <a:ext cx="34" cy="71"/>
            </a:xfrm>
            <a:custGeom>
              <a:avLst/>
              <a:gdLst>
                <a:gd name="T0" fmla="*/ 19 w 22"/>
                <a:gd name="T1" fmla="*/ 0 h 46"/>
                <a:gd name="T2" fmla="*/ 3 w 22"/>
                <a:gd name="T3" fmla="*/ 0 h 46"/>
                <a:gd name="T4" fmla="*/ 0 w 22"/>
                <a:gd name="T5" fmla="*/ 3 h 46"/>
                <a:gd name="T6" fmla="*/ 0 w 22"/>
                <a:gd name="T7" fmla="*/ 21 h 46"/>
                <a:gd name="T8" fmla="*/ 3 w 22"/>
                <a:gd name="T9" fmla="*/ 24 h 46"/>
                <a:gd name="T10" fmla="*/ 4 w 22"/>
                <a:gd name="T11" fmla="*/ 23 h 46"/>
                <a:gd name="T12" fmla="*/ 6 w 22"/>
                <a:gd name="T13" fmla="*/ 42 h 46"/>
                <a:gd name="T14" fmla="*/ 11 w 22"/>
                <a:gd name="T15" fmla="*/ 46 h 46"/>
                <a:gd name="T16" fmla="*/ 15 w 22"/>
                <a:gd name="T17" fmla="*/ 42 h 46"/>
                <a:gd name="T18" fmla="*/ 17 w 22"/>
                <a:gd name="T19" fmla="*/ 23 h 46"/>
                <a:gd name="T20" fmla="*/ 19 w 22"/>
                <a:gd name="T21" fmla="*/ 24 h 46"/>
                <a:gd name="T22" fmla="*/ 22 w 22"/>
                <a:gd name="T23" fmla="*/ 21 h 46"/>
                <a:gd name="T24" fmla="*/ 22 w 22"/>
                <a:gd name="T25" fmla="*/ 3 h 46"/>
                <a:gd name="T26" fmla="*/ 19 w 22"/>
                <a:gd name="T2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46">
                  <a:moveTo>
                    <a:pt x="19" y="0"/>
                  </a:moveTo>
                  <a:cubicBezTo>
                    <a:pt x="3" y="0"/>
                    <a:pt x="3" y="0"/>
                    <a:pt x="3" y="0"/>
                  </a:cubicBezTo>
                  <a:cubicBezTo>
                    <a:pt x="1" y="0"/>
                    <a:pt x="0" y="1"/>
                    <a:pt x="0" y="3"/>
                  </a:cubicBezTo>
                  <a:cubicBezTo>
                    <a:pt x="0" y="21"/>
                    <a:pt x="0" y="21"/>
                    <a:pt x="0" y="21"/>
                  </a:cubicBezTo>
                  <a:cubicBezTo>
                    <a:pt x="0" y="22"/>
                    <a:pt x="1" y="24"/>
                    <a:pt x="3" y="24"/>
                  </a:cubicBezTo>
                  <a:cubicBezTo>
                    <a:pt x="4" y="24"/>
                    <a:pt x="4" y="23"/>
                    <a:pt x="4" y="23"/>
                  </a:cubicBezTo>
                  <a:cubicBezTo>
                    <a:pt x="6" y="42"/>
                    <a:pt x="6" y="42"/>
                    <a:pt x="6" y="42"/>
                  </a:cubicBezTo>
                  <a:cubicBezTo>
                    <a:pt x="6" y="44"/>
                    <a:pt x="8" y="46"/>
                    <a:pt x="11" y="46"/>
                  </a:cubicBezTo>
                  <a:cubicBezTo>
                    <a:pt x="13" y="46"/>
                    <a:pt x="15" y="44"/>
                    <a:pt x="15" y="42"/>
                  </a:cubicBezTo>
                  <a:cubicBezTo>
                    <a:pt x="17" y="23"/>
                    <a:pt x="17" y="23"/>
                    <a:pt x="17" y="23"/>
                  </a:cubicBezTo>
                  <a:cubicBezTo>
                    <a:pt x="18" y="23"/>
                    <a:pt x="18" y="24"/>
                    <a:pt x="19" y="24"/>
                  </a:cubicBezTo>
                  <a:cubicBezTo>
                    <a:pt x="20" y="24"/>
                    <a:pt x="22" y="22"/>
                    <a:pt x="22" y="21"/>
                  </a:cubicBezTo>
                  <a:cubicBezTo>
                    <a:pt x="22" y="3"/>
                    <a:pt x="22" y="3"/>
                    <a:pt x="22" y="3"/>
                  </a:cubicBezTo>
                  <a:cubicBezTo>
                    <a:pt x="22" y="1"/>
                    <a:pt x="20" y="0"/>
                    <a:pt x="19" y="0"/>
                  </a:cubicBezTo>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178" name="Oval 1090"/>
            <p:cNvSpPr>
              <a:spLocks noChangeArrowheads="1"/>
            </p:cNvSpPr>
            <p:nvPr/>
          </p:nvSpPr>
          <p:spPr bwMode="auto">
            <a:xfrm>
              <a:off x="5195" y="2386"/>
              <a:ext cx="19" cy="19"/>
            </a:xfrm>
            <a:prstGeom prst="ellipse">
              <a:avLst/>
            </a:pr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179" name="Freeform 1091"/>
            <p:cNvSpPr>
              <a:spLocks/>
            </p:cNvSpPr>
            <p:nvPr/>
          </p:nvSpPr>
          <p:spPr bwMode="auto">
            <a:xfrm>
              <a:off x="5226" y="2468"/>
              <a:ext cx="33" cy="71"/>
            </a:xfrm>
            <a:custGeom>
              <a:avLst/>
              <a:gdLst>
                <a:gd name="T0" fmla="*/ 18 w 21"/>
                <a:gd name="T1" fmla="*/ 0 h 46"/>
                <a:gd name="T2" fmla="*/ 2 w 21"/>
                <a:gd name="T3" fmla="*/ 0 h 46"/>
                <a:gd name="T4" fmla="*/ 0 w 21"/>
                <a:gd name="T5" fmla="*/ 3 h 46"/>
                <a:gd name="T6" fmla="*/ 0 w 21"/>
                <a:gd name="T7" fmla="*/ 21 h 46"/>
                <a:gd name="T8" fmla="*/ 2 w 21"/>
                <a:gd name="T9" fmla="*/ 24 h 46"/>
                <a:gd name="T10" fmla="*/ 4 w 21"/>
                <a:gd name="T11" fmla="*/ 23 h 46"/>
                <a:gd name="T12" fmla="*/ 6 w 21"/>
                <a:gd name="T13" fmla="*/ 42 h 46"/>
                <a:gd name="T14" fmla="*/ 10 w 21"/>
                <a:gd name="T15" fmla="*/ 46 h 46"/>
                <a:gd name="T16" fmla="*/ 15 w 21"/>
                <a:gd name="T17" fmla="*/ 42 h 46"/>
                <a:gd name="T18" fmla="*/ 17 w 21"/>
                <a:gd name="T19" fmla="*/ 23 h 46"/>
                <a:gd name="T20" fmla="*/ 18 w 21"/>
                <a:gd name="T21" fmla="*/ 24 h 46"/>
                <a:gd name="T22" fmla="*/ 21 w 21"/>
                <a:gd name="T23" fmla="*/ 21 h 46"/>
                <a:gd name="T24" fmla="*/ 21 w 21"/>
                <a:gd name="T25" fmla="*/ 3 h 46"/>
                <a:gd name="T26" fmla="*/ 18 w 21"/>
                <a:gd name="T2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 h="46">
                  <a:moveTo>
                    <a:pt x="18" y="0"/>
                  </a:moveTo>
                  <a:cubicBezTo>
                    <a:pt x="2" y="0"/>
                    <a:pt x="2" y="0"/>
                    <a:pt x="2" y="0"/>
                  </a:cubicBezTo>
                  <a:cubicBezTo>
                    <a:pt x="1" y="0"/>
                    <a:pt x="0" y="1"/>
                    <a:pt x="0" y="3"/>
                  </a:cubicBezTo>
                  <a:cubicBezTo>
                    <a:pt x="0" y="21"/>
                    <a:pt x="0" y="21"/>
                    <a:pt x="0" y="21"/>
                  </a:cubicBezTo>
                  <a:cubicBezTo>
                    <a:pt x="0" y="22"/>
                    <a:pt x="1" y="24"/>
                    <a:pt x="2" y="24"/>
                  </a:cubicBezTo>
                  <a:cubicBezTo>
                    <a:pt x="3" y="24"/>
                    <a:pt x="3" y="24"/>
                    <a:pt x="4" y="23"/>
                  </a:cubicBezTo>
                  <a:cubicBezTo>
                    <a:pt x="6" y="42"/>
                    <a:pt x="6" y="42"/>
                    <a:pt x="6" y="42"/>
                  </a:cubicBezTo>
                  <a:cubicBezTo>
                    <a:pt x="6" y="44"/>
                    <a:pt x="8" y="46"/>
                    <a:pt x="10" y="46"/>
                  </a:cubicBezTo>
                  <a:cubicBezTo>
                    <a:pt x="13" y="46"/>
                    <a:pt x="15" y="44"/>
                    <a:pt x="15" y="42"/>
                  </a:cubicBezTo>
                  <a:cubicBezTo>
                    <a:pt x="17" y="23"/>
                    <a:pt x="17" y="23"/>
                    <a:pt x="17" y="23"/>
                  </a:cubicBezTo>
                  <a:cubicBezTo>
                    <a:pt x="17" y="24"/>
                    <a:pt x="18" y="24"/>
                    <a:pt x="18" y="24"/>
                  </a:cubicBezTo>
                  <a:cubicBezTo>
                    <a:pt x="20" y="24"/>
                    <a:pt x="21" y="22"/>
                    <a:pt x="21" y="21"/>
                  </a:cubicBezTo>
                  <a:cubicBezTo>
                    <a:pt x="21" y="3"/>
                    <a:pt x="21" y="3"/>
                    <a:pt x="21" y="3"/>
                  </a:cubicBezTo>
                  <a:cubicBezTo>
                    <a:pt x="21" y="1"/>
                    <a:pt x="20" y="0"/>
                    <a:pt x="18" y="0"/>
                  </a:cubicBezTo>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180" name="Oval 1092"/>
            <p:cNvSpPr>
              <a:spLocks noChangeArrowheads="1"/>
            </p:cNvSpPr>
            <p:nvPr/>
          </p:nvSpPr>
          <p:spPr bwMode="auto">
            <a:xfrm>
              <a:off x="5233" y="2443"/>
              <a:ext cx="18" cy="19"/>
            </a:xfrm>
            <a:prstGeom prst="ellipse">
              <a:avLst/>
            </a:pr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181" name="Freeform 1093"/>
            <p:cNvSpPr>
              <a:spLocks/>
            </p:cNvSpPr>
            <p:nvPr/>
          </p:nvSpPr>
          <p:spPr bwMode="auto">
            <a:xfrm>
              <a:off x="5263" y="2525"/>
              <a:ext cx="34" cy="73"/>
            </a:xfrm>
            <a:custGeom>
              <a:avLst/>
              <a:gdLst>
                <a:gd name="T0" fmla="*/ 19 w 22"/>
                <a:gd name="T1" fmla="*/ 0 h 47"/>
                <a:gd name="T2" fmla="*/ 3 w 22"/>
                <a:gd name="T3" fmla="*/ 0 h 47"/>
                <a:gd name="T4" fmla="*/ 0 w 22"/>
                <a:gd name="T5" fmla="*/ 3 h 47"/>
                <a:gd name="T6" fmla="*/ 0 w 22"/>
                <a:gd name="T7" fmla="*/ 21 h 47"/>
                <a:gd name="T8" fmla="*/ 3 w 22"/>
                <a:gd name="T9" fmla="*/ 24 h 47"/>
                <a:gd name="T10" fmla="*/ 4 w 22"/>
                <a:gd name="T11" fmla="*/ 24 h 47"/>
                <a:gd name="T12" fmla="*/ 6 w 22"/>
                <a:gd name="T13" fmla="*/ 42 h 47"/>
                <a:gd name="T14" fmla="*/ 11 w 22"/>
                <a:gd name="T15" fmla="*/ 47 h 47"/>
                <a:gd name="T16" fmla="*/ 15 w 22"/>
                <a:gd name="T17" fmla="*/ 42 h 47"/>
                <a:gd name="T18" fmla="*/ 17 w 22"/>
                <a:gd name="T19" fmla="*/ 24 h 47"/>
                <a:gd name="T20" fmla="*/ 19 w 22"/>
                <a:gd name="T21" fmla="*/ 24 h 47"/>
                <a:gd name="T22" fmla="*/ 22 w 22"/>
                <a:gd name="T23" fmla="*/ 21 h 47"/>
                <a:gd name="T24" fmla="*/ 22 w 22"/>
                <a:gd name="T25" fmla="*/ 3 h 47"/>
                <a:gd name="T26" fmla="*/ 19 w 22"/>
                <a:gd name="T2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47">
                  <a:moveTo>
                    <a:pt x="19" y="0"/>
                  </a:moveTo>
                  <a:cubicBezTo>
                    <a:pt x="3" y="0"/>
                    <a:pt x="3" y="0"/>
                    <a:pt x="3" y="0"/>
                  </a:cubicBezTo>
                  <a:cubicBezTo>
                    <a:pt x="1" y="0"/>
                    <a:pt x="0" y="1"/>
                    <a:pt x="0" y="3"/>
                  </a:cubicBezTo>
                  <a:cubicBezTo>
                    <a:pt x="0" y="21"/>
                    <a:pt x="0" y="21"/>
                    <a:pt x="0" y="21"/>
                  </a:cubicBezTo>
                  <a:cubicBezTo>
                    <a:pt x="0" y="23"/>
                    <a:pt x="1" y="24"/>
                    <a:pt x="3" y="24"/>
                  </a:cubicBezTo>
                  <a:cubicBezTo>
                    <a:pt x="3" y="24"/>
                    <a:pt x="4" y="24"/>
                    <a:pt x="4" y="24"/>
                  </a:cubicBezTo>
                  <a:cubicBezTo>
                    <a:pt x="6" y="42"/>
                    <a:pt x="6" y="42"/>
                    <a:pt x="6" y="42"/>
                  </a:cubicBezTo>
                  <a:cubicBezTo>
                    <a:pt x="6" y="45"/>
                    <a:pt x="8" y="47"/>
                    <a:pt x="11" y="47"/>
                  </a:cubicBezTo>
                  <a:cubicBezTo>
                    <a:pt x="13" y="47"/>
                    <a:pt x="15" y="45"/>
                    <a:pt x="15" y="42"/>
                  </a:cubicBezTo>
                  <a:cubicBezTo>
                    <a:pt x="17" y="24"/>
                    <a:pt x="17" y="24"/>
                    <a:pt x="17" y="24"/>
                  </a:cubicBezTo>
                  <a:cubicBezTo>
                    <a:pt x="18" y="24"/>
                    <a:pt x="18" y="24"/>
                    <a:pt x="19" y="24"/>
                  </a:cubicBezTo>
                  <a:cubicBezTo>
                    <a:pt x="20" y="24"/>
                    <a:pt x="22" y="23"/>
                    <a:pt x="22" y="21"/>
                  </a:cubicBezTo>
                  <a:cubicBezTo>
                    <a:pt x="22" y="3"/>
                    <a:pt x="22" y="3"/>
                    <a:pt x="22" y="3"/>
                  </a:cubicBezTo>
                  <a:cubicBezTo>
                    <a:pt x="22" y="1"/>
                    <a:pt x="20" y="0"/>
                    <a:pt x="19" y="0"/>
                  </a:cubicBezTo>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182" name="Oval 1094"/>
            <p:cNvSpPr>
              <a:spLocks noChangeArrowheads="1"/>
            </p:cNvSpPr>
            <p:nvPr/>
          </p:nvSpPr>
          <p:spPr bwMode="auto">
            <a:xfrm>
              <a:off x="5271" y="2500"/>
              <a:ext cx="19" cy="19"/>
            </a:xfrm>
            <a:prstGeom prst="ellipse">
              <a:avLst/>
            </a:pr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183" name="Freeform 1095"/>
            <p:cNvSpPr>
              <a:spLocks/>
            </p:cNvSpPr>
            <p:nvPr/>
          </p:nvSpPr>
          <p:spPr bwMode="auto">
            <a:xfrm>
              <a:off x="5152" y="2468"/>
              <a:ext cx="33" cy="71"/>
            </a:xfrm>
            <a:custGeom>
              <a:avLst/>
              <a:gdLst>
                <a:gd name="T0" fmla="*/ 18 w 21"/>
                <a:gd name="T1" fmla="*/ 0 h 46"/>
                <a:gd name="T2" fmla="*/ 3 w 21"/>
                <a:gd name="T3" fmla="*/ 0 h 46"/>
                <a:gd name="T4" fmla="*/ 0 w 21"/>
                <a:gd name="T5" fmla="*/ 3 h 46"/>
                <a:gd name="T6" fmla="*/ 0 w 21"/>
                <a:gd name="T7" fmla="*/ 21 h 46"/>
                <a:gd name="T8" fmla="*/ 3 w 21"/>
                <a:gd name="T9" fmla="*/ 24 h 46"/>
                <a:gd name="T10" fmla="*/ 4 w 21"/>
                <a:gd name="T11" fmla="*/ 23 h 46"/>
                <a:gd name="T12" fmla="*/ 6 w 21"/>
                <a:gd name="T13" fmla="*/ 42 h 46"/>
                <a:gd name="T14" fmla="*/ 10 w 21"/>
                <a:gd name="T15" fmla="*/ 46 h 46"/>
                <a:gd name="T16" fmla="*/ 15 w 21"/>
                <a:gd name="T17" fmla="*/ 42 h 46"/>
                <a:gd name="T18" fmla="*/ 17 w 21"/>
                <a:gd name="T19" fmla="*/ 23 h 46"/>
                <a:gd name="T20" fmla="*/ 18 w 21"/>
                <a:gd name="T21" fmla="*/ 24 h 46"/>
                <a:gd name="T22" fmla="*/ 21 w 21"/>
                <a:gd name="T23" fmla="*/ 21 h 46"/>
                <a:gd name="T24" fmla="*/ 21 w 21"/>
                <a:gd name="T25" fmla="*/ 3 h 46"/>
                <a:gd name="T26" fmla="*/ 18 w 21"/>
                <a:gd name="T2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 h="46">
                  <a:moveTo>
                    <a:pt x="18" y="0"/>
                  </a:moveTo>
                  <a:cubicBezTo>
                    <a:pt x="3" y="0"/>
                    <a:pt x="3" y="0"/>
                    <a:pt x="3" y="0"/>
                  </a:cubicBezTo>
                  <a:cubicBezTo>
                    <a:pt x="1" y="0"/>
                    <a:pt x="0" y="1"/>
                    <a:pt x="0" y="3"/>
                  </a:cubicBezTo>
                  <a:cubicBezTo>
                    <a:pt x="0" y="21"/>
                    <a:pt x="0" y="21"/>
                    <a:pt x="0" y="21"/>
                  </a:cubicBezTo>
                  <a:cubicBezTo>
                    <a:pt x="0" y="22"/>
                    <a:pt x="1" y="24"/>
                    <a:pt x="3" y="24"/>
                  </a:cubicBezTo>
                  <a:cubicBezTo>
                    <a:pt x="3" y="24"/>
                    <a:pt x="4" y="24"/>
                    <a:pt x="4" y="23"/>
                  </a:cubicBezTo>
                  <a:cubicBezTo>
                    <a:pt x="6" y="42"/>
                    <a:pt x="6" y="42"/>
                    <a:pt x="6" y="42"/>
                  </a:cubicBezTo>
                  <a:cubicBezTo>
                    <a:pt x="6" y="44"/>
                    <a:pt x="8" y="46"/>
                    <a:pt x="10" y="46"/>
                  </a:cubicBezTo>
                  <a:cubicBezTo>
                    <a:pt x="13" y="46"/>
                    <a:pt x="15" y="44"/>
                    <a:pt x="15" y="42"/>
                  </a:cubicBezTo>
                  <a:cubicBezTo>
                    <a:pt x="17" y="23"/>
                    <a:pt x="17" y="23"/>
                    <a:pt x="17" y="23"/>
                  </a:cubicBezTo>
                  <a:cubicBezTo>
                    <a:pt x="17" y="24"/>
                    <a:pt x="18" y="24"/>
                    <a:pt x="18" y="24"/>
                  </a:cubicBezTo>
                  <a:cubicBezTo>
                    <a:pt x="20" y="24"/>
                    <a:pt x="21" y="22"/>
                    <a:pt x="21" y="21"/>
                  </a:cubicBezTo>
                  <a:cubicBezTo>
                    <a:pt x="21" y="3"/>
                    <a:pt x="21" y="3"/>
                    <a:pt x="21" y="3"/>
                  </a:cubicBezTo>
                  <a:cubicBezTo>
                    <a:pt x="21" y="1"/>
                    <a:pt x="20" y="0"/>
                    <a:pt x="18" y="0"/>
                  </a:cubicBezTo>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184" name="Oval 1096"/>
            <p:cNvSpPr>
              <a:spLocks noChangeArrowheads="1"/>
            </p:cNvSpPr>
            <p:nvPr/>
          </p:nvSpPr>
          <p:spPr bwMode="auto">
            <a:xfrm>
              <a:off x="5158" y="2443"/>
              <a:ext cx="20" cy="19"/>
            </a:xfrm>
            <a:prstGeom prst="ellipse">
              <a:avLst/>
            </a:pr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185" name="Freeform 1097"/>
            <p:cNvSpPr>
              <a:spLocks/>
            </p:cNvSpPr>
            <p:nvPr/>
          </p:nvSpPr>
          <p:spPr bwMode="auto">
            <a:xfrm>
              <a:off x="5746" y="2588"/>
              <a:ext cx="34" cy="73"/>
            </a:xfrm>
            <a:custGeom>
              <a:avLst/>
              <a:gdLst>
                <a:gd name="T0" fmla="*/ 19 w 22"/>
                <a:gd name="T1" fmla="*/ 0 h 47"/>
                <a:gd name="T2" fmla="*/ 3 w 22"/>
                <a:gd name="T3" fmla="*/ 0 h 47"/>
                <a:gd name="T4" fmla="*/ 0 w 22"/>
                <a:gd name="T5" fmla="*/ 3 h 47"/>
                <a:gd name="T6" fmla="*/ 0 w 22"/>
                <a:gd name="T7" fmla="*/ 21 h 47"/>
                <a:gd name="T8" fmla="*/ 3 w 22"/>
                <a:gd name="T9" fmla="*/ 24 h 47"/>
                <a:gd name="T10" fmla="*/ 5 w 22"/>
                <a:gd name="T11" fmla="*/ 24 h 47"/>
                <a:gd name="T12" fmla="*/ 7 w 22"/>
                <a:gd name="T13" fmla="*/ 42 h 47"/>
                <a:gd name="T14" fmla="*/ 11 w 22"/>
                <a:gd name="T15" fmla="*/ 47 h 47"/>
                <a:gd name="T16" fmla="*/ 16 w 22"/>
                <a:gd name="T17" fmla="*/ 42 h 47"/>
                <a:gd name="T18" fmla="*/ 18 w 22"/>
                <a:gd name="T19" fmla="*/ 24 h 47"/>
                <a:gd name="T20" fmla="*/ 19 w 22"/>
                <a:gd name="T21" fmla="*/ 24 h 47"/>
                <a:gd name="T22" fmla="*/ 22 w 22"/>
                <a:gd name="T23" fmla="*/ 21 h 47"/>
                <a:gd name="T24" fmla="*/ 22 w 22"/>
                <a:gd name="T25" fmla="*/ 3 h 47"/>
                <a:gd name="T26" fmla="*/ 19 w 22"/>
                <a:gd name="T2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47">
                  <a:moveTo>
                    <a:pt x="19" y="0"/>
                  </a:moveTo>
                  <a:cubicBezTo>
                    <a:pt x="3" y="0"/>
                    <a:pt x="3" y="0"/>
                    <a:pt x="3" y="0"/>
                  </a:cubicBezTo>
                  <a:cubicBezTo>
                    <a:pt x="2" y="0"/>
                    <a:pt x="0" y="1"/>
                    <a:pt x="0" y="3"/>
                  </a:cubicBezTo>
                  <a:cubicBezTo>
                    <a:pt x="0" y="21"/>
                    <a:pt x="0" y="21"/>
                    <a:pt x="0" y="21"/>
                  </a:cubicBezTo>
                  <a:cubicBezTo>
                    <a:pt x="0" y="23"/>
                    <a:pt x="2" y="24"/>
                    <a:pt x="3" y="24"/>
                  </a:cubicBezTo>
                  <a:cubicBezTo>
                    <a:pt x="4" y="24"/>
                    <a:pt x="4" y="24"/>
                    <a:pt x="5" y="24"/>
                  </a:cubicBezTo>
                  <a:cubicBezTo>
                    <a:pt x="7" y="42"/>
                    <a:pt x="7" y="42"/>
                    <a:pt x="7" y="42"/>
                  </a:cubicBezTo>
                  <a:cubicBezTo>
                    <a:pt x="7" y="44"/>
                    <a:pt x="9" y="47"/>
                    <a:pt x="11" y="47"/>
                  </a:cubicBezTo>
                  <a:cubicBezTo>
                    <a:pt x="14" y="47"/>
                    <a:pt x="16" y="44"/>
                    <a:pt x="16" y="42"/>
                  </a:cubicBezTo>
                  <a:cubicBezTo>
                    <a:pt x="18" y="24"/>
                    <a:pt x="18" y="24"/>
                    <a:pt x="18" y="24"/>
                  </a:cubicBezTo>
                  <a:cubicBezTo>
                    <a:pt x="18" y="24"/>
                    <a:pt x="18" y="24"/>
                    <a:pt x="19" y="24"/>
                  </a:cubicBezTo>
                  <a:cubicBezTo>
                    <a:pt x="21" y="24"/>
                    <a:pt x="22" y="23"/>
                    <a:pt x="22" y="21"/>
                  </a:cubicBezTo>
                  <a:cubicBezTo>
                    <a:pt x="22" y="3"/>
                    <a:pt x="22" y="3"/>
                    <a:pt x="22" y="3"/>
                  </a:cubicBezTo>
                  <a:cubicBezTo>
                    <a:pt x="22" y="1"/>
                    <a:pt x="21" y="0"/>
                    <a:pt x="19" y="0"/>
                  </a:cubicBezTo>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186" name="Oval 1098"/>
            <p:cNvSpPr>
              <a:spLocks noChangeArrowheads="1"/>
            </p:cNvSpPr>
            <p:nvPr/>
          </p:nvSpPr>
          <p:spPr bwMode="auto">
            <a:xfrm>
              <a:off x="5753" y="2564"/>
              <a:ext cx="19" cy="18"/>
            </a:xfrm>
            <a:prstGeom prst="ellipse">
              <a:avLst/>
            </a:pr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187" name="Freeform 1099"/>
            <p:cNvSpPr>
              <a:spLocks/>
            </p:cNvSpPr>
            <p:nvPr/>
          </p:nvSpPr>
          <p:spPr bwMode="auto">
            <a:xfrm>
              <a:off x="5152" y="2582"/>
              <a:ext cx="33" cy="73"/>
            </a:xfrm>
            <a:custGeom>
              <a:avLst/>
              <a:gdLst>
                <a:gd name="T0" fmla="*/ 18 w 21"/>
                <a:gd name="T1" fmla="*/ 0 h 47"/>
                <a:gd name="T2" fmla="*/ 3 w 21"/>
                <a:gd name="T3" fmla="*/ 0 h 47"/>
                <a:gd name="T4" fmla="*/ 0 w 21"/>
                <a:gd name="T5" fmla="*/ 3 h 47"/>
                <a:gd name="T6" fmla="*/ 0 w 21"/>
                <a:gd name="T7" fmla="*/ 21 h 47"/>
                <a:gd name="T8" fmla="*/ 3 w 21"/>
                <a:gd name="T9" fmla="*/ 24 h 47"/>
                <a:gd name="T10" fmla="*/ 4 w 21"/>
                <a:gd name="T11" fmla="*/ 24 h 47"/>
                <a:gd name="T12" fmla="*/ 6 w 21"/>
                <a:gd name="T13" fmla="*/ 42 h 47"/>
                <a:gd name="T14" fmla="*/ 10 w 21"/>
                <a:gd name="T15" fmla="*/ 47 h 47"/>
                <a:gd name="T16" fmla="*/ 15 w 21"/>
                <a:gd name="T17" fmla="*/ 42 h 47"/>
                <a:gd name="T18" fmla="*/ 17 w 21"/>
                <a:gd name="T19" fmla="*/ 24 h 47"/>
                <a:gd name="T20" fmla="*/ 18 w 21"/>
                <a:gd name="T21" fmla="*/ 24 h 47"/>
                <a:gd name="T22" fmla="*/ 21 w 21"/>
                <a:gd name="T23" fmla="*/ 21 h 47"/>
                <a:gd name="T24" fmla="*/ 21 w 21"/>
                <a:gd name="T25" fmla="*/ 3 h 47"/>
                <a:gd name="T26" fmla="*/ 18 w 21"/>
                <a:gd name="T2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 h="47">
                  <a:moveTo>
                    <a:pt x="18" y="0"/>
                  </a:moveTo>
                  <a:cubicBezTo>
                    <a:pt x="3" y="0"/>
                    <a:pt x="3" y="0"/>
                    <a:pt x="3" y="0"/>
                  </a:cubicBezTo>
                  <a:cubicBezTo>
                    <a:pt x="1" y="0"/>
                    <a:pt x="0" y="1"/>
                    <a:pt x="0" y="3"/>
                  </a:cubicBezTo>
                  <a:cubicBezTo>
                    <a:pt x="0" y="21"/>
                    <a:pt x="0" y="21"/>
                    <a:pt x="0" y="21"/>
                  </a:cubicBezTo>
                  <a:cubicBezTo>
                    <a:pt x="0" y="23"/>
                    <a:pt x="1" y="24"/>
                    <a:pt x="3" y="24"/>
                  </a:cubicBezTo>
                  <a:cubicBezTo>
                    <a:pt x="3" y="24"/>
                    <a:pt x="4" y="24"/>
                    <a:pt x="4" y="24"/>
                  </a:cubicBezTo>
                  <a:cubicBezTo>
                    <a:pt x="6" y="42"/>
                    <a:pt x="6" y="42"/>
                    <a:pt x="6" y="42"/>
                  </a:cubicBezTo>
                  <a:cubicBezTo>
                    <a:pt x="6" y="44"/>
                    <a:pt x="8" y="47"/>
                    <a:pt x="10" y="47"/>
                  </a:cubicBezTo>
                  <a:cubicBezTo>
                    <a:pt x="13" y="47"/>
                    <a:pt x="15" y="44"/>
                    <a:pt x="15" y="42"/>
                  </a:cubicBezTo>
                  <a:cubicBezTo>
                    <a:pt x="17" y="24"/>
                    <a:pt x="17" y="24"/>
                    <a:pt x="17" y="24"/>
                  </a:cubicBezTo>
                  <a:cubicBezTo>
                    <a:pt x="17" y="24"/>
                    <a:pt x="18" y="24"/>
                    <a:pt x="18" y="24"/>
                  </a:cubicBezTo>
                  <a:cubicBezTo>
                    <a:pt x="20" y="24"/>
                    <a:pt x="21" y="23"/>
                    <a:pt x="21" y="21"/>
                  </a:cubicBezTo>
                  <a:cubicBezTo>
                    <a:pt x="21" y="3"/>
                    <a:pt x="21" y="3"/>
                    <a:pt x="21" y="3"/>
                  </a:cubicBezTo>
                  <a:cubicBezTo>
                    <a:pt x="21" y="1"/>
                    <a:pt x="20" y="0"/>
                    <a:pt x="18" y="0"/>
                  </a:cubicBezTo>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188" name="Oval 1100"/>
            <p:cNvSpPr>
              <a:spLocks noChangeArrowheads="1"/>
            </p:cNvSpPr>
            <p:nvPr/>
          </p:nvSpPr>
          <p:spPr bwMode="auto">
            <a:xfrm>
              <a:off x="5158" y="2558"/>
              <a:ext cx="20" cy="18"/>
            </a:xfrm>
            <a:prstGeom prst="ellipse">
              <a:avLst/>
            </a:pr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189" name="Freeform 1101"/>
            <p:cNvSpPr>
              <a:spLocks/>
            </p:cNvSpPr>
            <p:nvPr/>
          </p:nvSpPr>
          <p:spPr bwMode="auto">
            <a:xfrm>
              <a:off x="5742" y="2354"/>
              <a:ext cx="34" cy="72"/>
            </a:xfrm>
            <a:custGeom>
              <a:avLst/>
              <a:gdLst>
                <a:gd name="T0" fmla="*/ 19 w 22"/>
                <a:gd name="T1" fmla="*/ 0 h 47"/>
                <a:gd name="T2" fmla="*/ 3 w 22"/>
                <a:gd name="T3" fmla="*/ 0 h 47"/>
                <a:gd name="T4" fmla="*/ 0 w 22"/>
                <a:gd name="T5" fmla="*/ 3 h 47"/>
                <a:gd name="T6" fmla="*/ 0 w 22"/>
                <a:gd name="T7" fmla="*/ 21 h 47"/>
                <a:gd name="T8" fmla="*/ 3 w 22"/>
                <a:gd name="T9" fmla="*/ 24 h 47"/>
                <a:gd name="T10" fmla="*/ 5 w 22"/>
                <a:gd name="T11" fmla="*/ 24 h 47"/>
                <a:gd name="T12" fmla="*/ 7 w 22"/>
                <a:gd name="T13" fmla="*/ 42 h 47"/>
                <a:gd name="T14" fmla="*/ 11 w 22"/>
                <a:gd name="T15" fmla="*/ 47 h 47"/>
                <a:gd name="T16" fmla="*/ 16 w 22"/>
                <a:gd name="T17" fmla="*/ 42 h 47"/>
                <a:gd name="T18" fmla="*/ 18 w 22"/>
                <a:gd name="T19" fmla="*/ 24 h 47"/>
                <a:gd name="T20" fmla="*/ 19 w 22"/>
                <a:gd name="T21" fmla="*/ 24 h 47"/>
                <a:gd name="T22" fmla="*/ 22 w 22"/>
                <a:gd name="T23" fmla="*/ 21 h 47"/>
                <a:gd name="T24" fmla="*/ 22 w 22"/>
                <a:gd name="T25" fmla="*/ 3 h 47"/>
                <a:gd name="T26" fmla="*/ 19 w 22"/>
                <a:gd name="T2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47">
                  <a:moveTo>
                    <a:pt x="19" y="0"/>
                  </a:moveTo>
                  <a:cubicBezTo>
                    <a:pt x="3" y="0"/>
                    <a:pt x="3" y="0"/>
                    <a:pt x="3" y="0"/>
                  </a:cubicBezTo>
                  <a:cubicBezTo>
                    <a:pt x="2" y="0"/>
                    <a:pt x="0" y="2"/>
                    <a:pt x="0" y="3"/>
                  </a:cubicBezTo>
                  <a:cubicBezTo>
                    <a:pt x="0" y="21"/>
                    <a:pt x="0" y="21"/>
                    <a:pt x="0" y="21"/>
                  </a:cubicBezTo>
                  <a:cubicBezTo>
                    <a:pt x="0" y="23"/>
                    <a:pt x="2" y="24"/>
                    <a:pt x="3" y="24"/>
                  </a:cubicBezTo>
                  <a:cubicBezTo>
                    <a:pt x="4" y="24"/>
                    <a:pt x="4" y="24"/>
                    <a:pt x="5" y="24"/>
                  </a:cubicBezTo>
                  <a:cubicBezTo>
                    <a:pt x="7" y="42"/>
                    <a:pt x="7" y="42"/>
                    <a:pt x="7" y="42"/>
                  </a:cubicBezTo>
                  <a:cubicBezTo>
                    <a:pt x="7" y="45"/>
                    <a:pt x="9" y="47"/>
                    <a:pt x="11" y="47"/>
                  </a:cubicBezTo>
                  <a:cubicBezTo>
                    <a:pt x="14" y="47"/>
                    <a:pt x="16" y="45"/>
                    <a:pt x="16" y="42"/>
                  </a:cubicBezTo>
                  <a:cubicBezTo>
                    <a:pt x="18" y="24"/>
                    <a:pt x="18" y="24"/>
                    <a:pt x="18" y="24"/>
                  </a:cubicBezTo>
                  <a:cubicBezTo>
                    <a:pt x="18" y="24"/>
                    <a:pt x="18" y="24"/>
                    <a:pt x="19" y="24"/>
                  </a:cubicBezTo>
                  <a:cubicBezTo>
                    <a:pt x="21" y="24"/>
                    <a:pt x="22" y="23"/>
                    <a:pt x="22" y="21"/>
                  </a:cubicBezTo>
                  <a:cubicBezTo>
                    <a:pt x="22" y="3"/>
                    <a:pt x="22" y="3"/>
                    <a:pt x="22" y="3"/>
                  </a:cubicBezTo>
                  <a:cubicBezTo>
                    <a:pt x="22" y="2"/>
                    <a:pt x="21" y="0"/>
                    <a:pt x="19" y="0"/>
                  </a:cubicBezTo>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190" name="Oval 1102"/>
            <p:cNvSpPr>
              <a:spLocks noChangeArrowheads="1"/>
            </p:cNvSpPr>
            <p:nvPr/>
          </p:nvSpPr>
          <p:spPr bwMode="auto">
            <a:xfrm>
              <a:off x="5749" y="2331"/>
              <a:ext cx="19" cy="18"/>
            </a:xfrm>
            <a:prstGeom prst="ellipse">
              <a:avLst/>
            </a:pr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191" name="Freeform 1103"/>
            <p:cNvSpPr>
              <a:spLocks/>
            </p:cNvSpPr>
            <p:nvPr/>
          </p:nvSpPr>
          <p:spPr bwMode="auto">
            <a:xfrm>
              <a:off x="5152" y="2354"/>
              <a:ext cx="33" cy="72"/>
            </a:xfrm>
            <a:custGeom>
              <a:avLst/>
              <a:gdLst>
                <a:gd name="T0" fmla="*/ 18 w 21"/>
                <a:gd name="T1" fmla="*/ 0 h 47"/>
                <a:gd name="T2" fmla="*/ 3 w 21"/>
                <a:gd name="T3" fmla="*/ 0 h 47"/>
                <a:gd name="T4" fmla="*/ 0 w 21"/>
                <a:gd name="T5" fmla="*/ 3 h 47"/>
                <a:gd name="T6" fmla="*/ 0 w 21"/>
                <a:gd name="T7" fmla="*/ 21 h 47"/>
                <a:gd name="T8" fmla="*/ 3 w 21"/>
                <a:gd name="T9" fmla="*/ 24 h 47"/>
                <a:gd name="T10" fmla="*/ 4 w 21"/>
                <a:gd name="T11" fmla="*/ 24 h 47"/>
                <a:gd name="T12" fmla="*/ 6 w 21"/>
                <a:gd name="T13" fmla="*/ 42 h 47"/>
                <a:gd name="T14" fmla="*/ 10 w 21"/>
                <a:gd name="T15" fmla="*/ 47 h 47"/>
                <a:gd name="T16" fmla="*/ 15 w 21"/>
                <a:gd name="T17" fmla="*/ 42 h 47"/>
                <a:gd name="T18" fmla="*/ 17 w 21"/>
                <a:gd name="T19" fmla="*/ 24 h 47"/>
                <a:gd name="T20" fmla="*/ 18 w 21"/>
                <a:gd name="T21" fmla="*/ 24 h 47"/>
                <a:gd name="T22" fmla="*/ 21 w 21"/>
                <a:gd name="T23" fmla="*/ 21 h 47"/>
                <a:gd name="T24" fmla="*/ 21 w 21"/>
                <a:gd name="T25" fmla="*/ 3 h 47"/>
                <a:gd name="T26" fmla="*/ 18 w 21"/>
                <a:gd name="T2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 h="47">
                  <a:moveTo>
                    <a:pt x="18" y="0"/>
                  </a:moveTo>
                  <a:cubicBezTo>
                    <a:pt x="3" y="0"/>
                    <a:pt x="3" y="0"/>
                    <a:pt x="3" y="0"/>
                  </a:cubicBezTo>
                  <a:cubicBezTo>
                    <a:pt x="1" y="0"/>
                    <a:pt x="0" y="2"/>
                    <a:pt x="0" y="3"/>
                  </a:cubicBezTo>
                  <a:cubicBezTo>
                    <a:pt x="0" y="21"/>
                    <a:pt x="0" y="21"/>
                    <a:pt x="0" y="21"/>
                  </a:cubicBezTo>
                  <a:cubicBezTo>
                    <a:pt x="0" y="23"/>
                    <a:pt x="1" y="24"/>
                    <a:pt x="3" y="24"/>
                  </a:cubicBezTo>
                  <a:cubicBezTo>
                    <a:pt x="3" y="24"/>
                    <a:pt x="4" y="24"/>
                    <a:pt x="4" y="24"/>
                  </a:cubicBezTo>
                  <a:cubicBezTo>
                    <a:pt x="6" y="42"/>
                    <a:pt x="6" y="42"/>
                    <a:pt x="6" y="42"/>
                  </a:cubicBezTo>
                  <a:cubicBezTo>
                    <a:pt x="6" y="45"/>
                    <a:pt x="8" y="47"/>
                    <a:pt x="10" y="47"/>
                  </a:cubicBezTo>
                  <a:cubicBezTo>
                    <a:pt x="13" y="47"/>
                    <a:pt x="15" y="45"/>
                    <a:pt x="15" y="42"/>
                  </a:cubicBezTo>
                  <a:cubicBezTo>
                    <a:pt x="17" y="24"/>
                    <a:pt x="17" y="24"/>
                    <a:pt x="17" y="24"/>
                  </a:cubicBezTo>
                  <a:cubicBezTo>
                    <a:pt x="17" y="24"/>
                    <a:pt x="18" y="24"/>
                    <a:pt x="18" y="24"/>
                  </a:cubicBezTo>
                  <a:cubicBezTo>
                    <a:pt x="20" y="24"/>
                    <a:pt x="21" y="23"/>
                    <a:pt x="21" y="21"/>
                  </a:cubicBezTo>
                  <a:cubicBezTo>
                    <a:pt x="21" y="3"/>
                    <a:pt x="21" y="3"/>
                    <a:pt x="21" y="3"/>
                  </a:cubicBezTo>
                  <a:cubicBezTo>
                    <a:pt x="21" y="2"/>
                    <a:pt x="20" y="0"/>
                    <a:pt x="18" y="0"/>
                  </a:cubicBezTo>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192" name="Oval 1104"/>
            <p:cNvSpPr>
              <a:spLocks noChangeArrowheads="1"/>
            </p:cNvSpPr>
            <p:nvPr/>
          </p:nvSpPr>
          <p:spPr bwMode="auto">
            <a:xfrm>
              <a:off x="5158" y="2331"/>
              <a:ext cx="20" cy="18"/>
            </a:xfrm>
            <a:prstGeom prst="ellipse">
              <a:avLst/>
            </a:pr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193" name="Freeform 1105"/>
            <p:cNvSpPr>
              <a:spLocks/>
            </p:cNvSpPr>
            <p:nvPr/>
          </p:nvSpPr>
          <p:spPr bwMode="auto">
            <a:xfrm>
              <a:off x="5189" y="2525"/>
              <a:ext cx="34" cy="73"/>
            </a:xfrm>
            <a:custGeom>
              <a:avLst/>
              <a:gdLst>
                <a:gd name="T0" fmla="*/ 19 w 22"/>
                <a:gd name="T1" fmla="*/ 0 h 47"/>
                <a:gd name="T2" fmla="*/ 3 w 22"/>
                <a:gd name="T3" fmla="*/ 0 h 47"/>
                <a:gd name="T4" fmla="*/ 0 w 22"/>
                <a:gd name="T5" fmla="*/ 3 h 47"/>
                <a:gd name="T6" fmla="*/ 0 w 22"/>
                <a:gd name="T7" fmla="*/ 21 h 47"/>
                <a:gd name="T8" fmla="*/ 3 w 22"/>
                <a:gd name="T9" fmla="*/ 24 h 47"/>
                <a:gd name="T10" fmla="*/ 4 w 22"/>
                <a:gd name="T11" fmla="*/ 24 h 47"/>
                <a:gd name="T12" fmla="*/ 6 w 22"/>
                <a:gd name="T13" fmla="*/ 42 h 47"/>
                <a:gd name="T14" fmla="*/ 11 w 22"/>
                <a:gd name="T15" fmla="*/ 47 h 47"/>
                <a:gd name="T16" fmla="*/ 16 w 22"/>
                <a:gd name="T17" fmla="*/ 42 h 47"/>
                <a:gd name="T18" fmla="*/ 17 w 22"/>
                <a:gd name="T19" fmla="*/ 24 h 47"/>
                <a:gd name="T20" fmla="*/ 19 w 22"/>
                <a:gd name="T21" fmla="*/ 24 h 47"/>
                <a:gd name="T22" fmla="*/ 22 w 22"/>
                <a:gd name="T23" fmla="*/ 21 h 47"/>
                <a:gd name="T24" fmla="*/ 22 w 22"/>
                <a:gd name="T25" fmla="*/ 3 h 47"/>
                <a:gd name="T26" fmla="*/ 19 w 22"/>
                <a:gd name="T2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47">
                  <a:moveTo>
                    <a:pt x="19" y="0"/>
                  </a:moveTo>
                  <a:cubicBezTo>
                    <a:pt x="3" y="0"/>
                    <a:pt x="3" y="0"/>
                    <a:pt x="3" y="0"/>
                  </a:cubicBezTo>
                  <a:cubicBezTo>
                    <a:pt x="2" y="0"/>
                    <a:pt x="0" y="1"/>
                    <a:pt x="0" y="3"/>
                  </a:cubicBezTo>
                  <a:cubicBezTo>
                    <a:pt x="0" y="21"/>
                    <a:pt x="0" y="21"/>
                    <a:pt x="0" y="21"/>
                  </a:cubicBezTo>
                  <a:cubicBezTo>
                    <a:pt x="0" y="23"/>
                    <a:pt x="2" y="24"/>
                    <a:pt x="3" y="24"/>
                  </a:cubicBezTo>
                  <a:cubicBezTo>
                    <a:pt x="4" y="24"/>
                    <a:pt x="4" y="24"/>
                    <a:pt x="4" y="24"/>
                  </a:cubicBezTo>
                  <a:cubicBezTo>
                    <a:pt x="6" y="42"/>
                    <a:pt x="6" y="42"/>
                    <a:pt x="6" y="42"/>
                  </a:cubicBezTo>
                  <a:cubicBezTo>
                    <a:pt x="6" y="45"/>
                    <a:pt x="8" y="47"/>
                    <a:pt x="11" y="47"/>
                  </a:cubicBezTo>
                  <a:cubicBezTo>
                    <a:pt x="13" y="47"/>
                    <a:pt x="16" y="45"/>
                    <a:pt x="16" y="42"/>
                  </a:cubicBezTo>
                  <a:cubicBezTo>
                    <a:pt x="17" y="24"/>
                    <a:pt x="17" y="24"/>
                    <a:pt x="17" y="24"/>
                  </a:cubicBezTo>
                  <a:cubicBezTo>
                    <a:pt x="18" y="24"/>
                    <a:pt x="18" y="24"/>
                    <a:pt x="19" y="24"/>
                  </a:cubicBezTo>
                  <a:cubicBezTo>
                    <a:pt x="20" y="24"/>
                    <a:pt x="22" y="23"/>
                    <a:pt x="22" y="21"/>
                  </a:cubicBezTo>
                  <a:cubicBezTo>
                    <a:pt x="22" y="3"/>
                    <a:pt x="22" y="3"/>
                    <a:pt x="22" y="3"/>
                  </a:cubicBezTo>
                  <a:cubicBezTo>
                    <a:pt x="22" y="1"/>
                    <a:pt x="20" y="0"/>
                    <a:pt x="19" y="0"/>
                  </a:cubicBezTo>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194" name="Oval 1106"/>
            <p:cNvSpPr>
              <a:spLocks noChangeArrowheads="1"/>
            </p:cNvSpPr>
            <p:nvPr/>
          </p:nvSpPr>
          <p:spPr bwMode="auto">
            <a:xfrm>
              <a:off x="5197" y="2500"/>
              <a:ext cx="19" cy="19"/>
            </a:xfrm>
            <a:prstGeom prst="ellipse">
              <a:avLst/>
            </a:pr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195" name="Freeform 1107"/>
            <p:cNvSpPr>
              <a:spLocks/>
            </p:cNvSpPr>
            <p:nvPr/>
          </p:nvSpPr>
          <p:spPr bwMode="auto">
            <a:xfrm>
              <a:off x="5115" y="2525"/>
              <a:ext cx="34" cy="73"/>
            </a:xfrm>
            <a:custGeom>
              <a:avLst/>
              <a:gdLst>
                <a:gd name="T0" fmla="*/ 19 w 22"/>
                <a:gd name="T1" fmla="*/ 0 h 47"/>
                <a:gd name="T2" fmla="*/ 3 w 22"/>
                <a:gd name="T3" fmla="*/ 0 h 47"/>
                <a:gd name="T4" fmla="*/ 0 w 22"/>
                <a:gd name="T5" fmla="*/ 3 h 47"/>
                <a:gd name="T6" fmla="*/ 0 w 22"/>
                <a:gd name="T7" fmla="*/ 21 h 47"/>
                <a:gd name="T8" fmla="*/ 3 w 22"/>
                <a:gd name="T9" fmla="*/ 24 h 47"/>
                <a:gd name="T10" fmla="*/ 5 w 22"/>
                <a:gd name="T11" fmla="*/ 24 h 47"/>
                <a:gd name="T12" fmla="*/ 7 w 22"/>
                <a:gd name="T13" fmla="*/ 42 h 47"/>
                <a:gd name="T14" fmla="*/ 11 w 22"/>
                <a:gd name="T15" fmla="*/ 47 h 47"/>
                <a:gd name="T16" fmla="*/ 16 w 22"/>
                <a:gd name="T17" fmla="*/ 42 h 47"/>
                <a:gd name="T18" fmla="*/ 18 w 22"/>
                <a:gd name="T19" fmla="*/ 24 h 47"/>
                <a:gd name="T20" fmla="*/ 19 w 22"/>
                <a:gd name="T21" fmla="*/ 24 h 47"/>
                <a:gd name="T22" fmla="*/ 22 w 22"/>
                <a:gd name="T23" fmla="*/ 21 h 47"/>
                <a:gd name="T24" fmla="*/ 22 w 22"/>
                <a:gd name="T25" fmla="*/ 3 h 47"/>
                <a:gd name="T26" fmla="*/ 19 w 22"/>
                <a:gd name="T2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47">
                  <a:moveTo>
                    <a:pt x="19" y="0"/>
                  </a:moveTo>
                  <a:cubicBezTo>
                    <a:pt x="3" y="0"/>
                    <a:pt x="3" y="0"/>
                    <a:pt x="3" y="0"/>
                  </a:cubicBezTo>
                  <a:cubicBezTo>
                    <a:pt x="2" y="0"/>
                    <a:pt x="0" y="1"/>
                    <a:pt x="0" y="3"/>
                  </a:cubicBezTo>
                  <a:cubicBezTo>
                    <a:pt x="0" y="21"/>
                    <a:pt x="0" y="21"/>
                    <a:pt x="0" y="21"/>
                  </a:cubicBezTo>
                  <a:cubicBezTo>
                    <a:pt x="0" y="23"/>
                    <a:pt x="2" y="24"/>
                    <a:pt x="3" y="24"/>
                  </a:cubicBezTo>
                  <a:cubicBezTo>
                    <a:pt x="4" y="24"/>
                    <a:pt x="4" y="24"/>
                    <a:pt x="5" y="24"/>
                  </a:cubicBezTo>
                  <a:cubicBezTo>
                    <a:pt x="7" y="42"/>
                    <a:pt x="7" y="42"/>
                    <a:pt x="7" y="42"/>
                  </a:cubicBezTo>
                  <a:cubicBezTo>
                    <a:pt x="7" y="45"/>
                    <a:pt x="9" y="47"/>
                    <a:pt x="11" y="47"/>
                  </a:cubicBezTo>
                  <a:cubicBezTo>
                    <a:pt x="14" y="47"/>
                    <a:pt x="16" y="45"/>
                    <a:pt x="16" y="42"/>
                  </a:cubicBezTo>
                  <a:cubicBezTo>
                    <a:pt x="18" y="24"/>
                    <a:pt x="18" y="24"/>
                    <a:pt x="18" y="24"/>
                  </a:cubicBezTo>
                  <a:cubicBezTo>
                    <a:pt x="18" y="24"/>
                    <a:pt x="18" y="24"/>
                    <a:pt x="19" y="24"/>
                  </a:cubicBezTo>
                  <a:cubicBezTo>
                    <a:pt x="21" y="24"/>
                    <a:pt x="22" y="23"/>
                    <a:pt x="22" y="21"/>
                  </a:cubicBezTo>
                  <a:cubicBezTo>
                    <a:pt x="22" y="3"/>
                    <a:pt x="22" y="3"/>
                    <a:pt x="22" y="3"/>
                  </a:cubicBezTo>
                  <a:cubicBezTo>
                    <a:pt x="22" y="1"/>
                    <a:pt x="21" y="0"/>
                    <a:pt x="19" y="0"/>
                  </a:cubicBezTo>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196" name="Oval 1108"/>
            <p:cNvSpPr>
              <a:spLocks noChangeArrowheads="1"/>
            </p:cNvSpPr>
            <p:nvPr/>
          </p:nvSpPr>
          <p:spPr bwMode="auto">
            <a:xfrm>
              <a:off x="5123" y="2500"/>
              <a:ext cx="18" cy="19"/>
            </a:xfrm>
            <a:prstGeom prst="ellipse">
              <a:avLst/>
            </a:pr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197" name="Freeform 1109"/>
            <p:cNvSpPr>
              <a:spLocks/>
            </p:cNvSpPr>
            <p:nvPr/>
          </p:nvSpPr>
          <p:spPr bwMode="auto">
            <a:xfrm>
              <a:off x="5668" y="2582"/>
              <a:ext cx="32" cy="73"/>
            </a:xfrm>
            <a:custGeom>
              <a:avLst/>
              <a:gdLst>
                <a:gd name="T0" fmla="*/ 18 w 21"/>
                <a:gd name="T1" fmla="*/ 0 h 47"/>
                <a:gd name="T2" fmla="*/ 2 w 21"/>
                <a:gd name="T3" fmla="*/ 0 h 47"/>
                <a:gd name="T4" fmla="*/ 0 w 21"/>
                <a:gd name="T5" fmla="*/ 3 h 47"/>
                <a:gd name="T6" fmla="*/ 0 w 21"/>
                <a:gd name="T7" fmla="*/ 21 h 47"/>
                <a:gd name="T8" fmla="*/ 2 w 21"/>
                <a:gd name="T9" fmla="*/ 24 h 47"/>
                <a:gd name="T10" fmla="*/ 4 w 21"/>
                <a:gd name="T11" fmla="*/ 24 h 47"/>
                <a:gd name="T12" fmla="*/ 6 w 21"/>
                <a:gd name="T13" fmla="*/ 42 h 47"/>
                <a:gd name="T14" fmla="*/ 10 w 21"/>
                <a:gd name="T15" fmla="*/ 47 h 47"/>
                <a:gd name="T16" fmla="*/ 15 w 21"/>
                <a:gd name="T17" fmla="*/ 42 h 47"/>
                <a:gd name="T18" fmla="*/ 17 w 21"/>
                <a:gd name="T19" fmla="*/ 24 h 47"/>
                <a:gd name="T20" fmla="*/ 18 w 21"/>
                <a:gd name="T21" fmla="*/ 24 h 47"/>
                <a:gd name="T22" fmla="*/ 21 w 21"/>
                <a:gd name="T23" fmla="*/ 21 h 47"/>
                <a:gd name="T24" fmla="*/ 21 w 21"/>
                <a:gd name="T25" fmla="*/ 3 h 47"/>
                <a:gd name="T26" fmla="*/ 18 w 21"/>
                <a:gd name="T2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 h="47">
                  <a:moveTo>
                    <a:pt x="18" y="0"/>
                  </a:moveTo>
                  <a:cubicBezTo>
                    <a:pt x="2" y="0"/>
                    <a:pt x="2" y="0"/>
                    <a:pt x="2" y="0"/>
                  </a:cubicBezTo>
                  <a:cubicBezTo>
                    <a:pt x="1" y="0"/>
                    <a:pt x="0" y="1"/>
                    <a:pt x="0" y="3"/>
                  </a:cubicBezTo>
                  <a:cubicBezTo>
                    <a:pt x="0" y="21"/>
                    <a:pt x="0" y="21"/>
                    <a:pt x="0" y="21"/>
                  </a:cubicBezTo>
                  <a:cubicBezTo>
                    <a:pt x="0" y="23"/>
                    <a:pt x="1" y="24"/>
                    <a:pt x="2" y="24"/>
                  </a:cubicBezTo>
                  <a:cubicBezTo>
                    <a:pt x="3" y="24"/>
                    <a:pt x="3" y="24"/>
                    <a:pt x="4" y="24"/>
                  </a:cubicBezTo>
                  <a:cubicBezTo>
                    <a:pt x="6" y="42"/>
                    <a:pt x="6" y="42"/>
                    <a:pt x="6" y="42"/>
                  </a:cubicBezTo>
                  <a:cubicBezTo>
                    <a:pt x="6" y="44"/>
                    <a:pt x="8" y="47"/>
                    <a:pt x="10" y="47"/>
                  </a:cubicBezTo>
                  <a:cubicBezTo>
                    <a:pt x="13" y="47"/>
                    <a:pt x="15" y="44"/>
                    <a:pt x="15" y="42"/>
                  </a:cubicBezTo>
                  <a:cubicBezTo>
                    <a:pt x="17" y="24"/>
                    <a:pt x="17" y="24"/>
                    <a:pt x="17" y="24"/>
                  </a:cubicBezTo>
                  <a:cubicBezTo>
                    <a:pt x="17" y="24"/>
                    <a:pt x="18" y="24"/>
                    <a:pt x="18" y="24"/>
                  </a:cubicBezTo>
                  <a:cubicBezTo>
                    <a:pt x="20" y="24"/>
                    <a:pt x="21" y="23"/>
                    <a:pt x="21" y="21"/>
                  </a:cubicBezTo>
                  <a:cubicBezTo>
                    <a:pt x="21" y="3"/>
                    <a:pt x="21" y="3"/>
                    <a:pt x="21" y="3"/>
                  </a:cubicBezTo>
                  <a:cubicBezTo>
                    <a:pt x="21" y="1"/>
                    <a:pt x="20" y="0"/>
                    <a:pt x="18" y="0"/>
                  </a:cubicBezTo>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198" name="Oval 1110"/>
            <p:cNvSpPr>
              <a:spLocks noChangeArrowheads="1"/>
            </p:cNvSpPr>
            <p:nvPr/>
          </p:nvSpPr>
          <p:spPr bwMode="auto">
            <a:xfrm>
              <a:off x="5674" y="2558"/>
              <a:ext cx="18" cy="18"/>
            </a:xfrm>
            <a:prstGeom prst="ellipse">
              <a:avLst/>
            </a:pr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199" name="Freeform 1111"/>
            <p:cNvSpPr>
              <a:spLocks/>
            </p:cNvSpPr>
            <p:nvPr/>
          </p:nvSpPr>
          <p:spPr bwMode="auto">
            <a:xfrm>
              <a:off x="5705" y="2639"/>
              <a:ext cx="32" cy="73"/>
            </a:xfrm>
            <a:custGeom>
              <a:avLst/>
              <a:gdLst>
                <a:gd name="T0" fmla="*/ 19 w 21"/>
                <a:gd name="T1" fmla="*/ 0 h 47"/>
                <a:gd name="T2" fmla="*/ 3 w 21"/>
                <a:gd name="T3" fmla="*/ 0 h 47"/>
                <a:gd name="T4" fmla="*/ 0 w 21"/>
                <a:gd name="T5" fmla="*/ 3 h 47"/>
                <a:gd name="T6" fmla="*/ 0 w 21"/>
                <a:gd name="T7" fmla="*/ 21 h 47"/>
                <a:gd name="T8" fmla="*/ 3 w 21"/>
                <a:gd name="T9" fmla="*/ 24 h 47"/>
                <a:gd name="T10" fmla="*/ 4 w 21"/>
                <a:gd name="T11" fmla="*/ 24 h 47"/>
                <a:gd name="T12" fmla="*/ 6 w 21"/>
                <a:gd name="T13" fmla="*/ 42 h 47"/>
                <a:gd name="T14" fmla="*/ 11 w 21"/>
                <a:gd name="T15" fmla="*/ 47 h 47"/>
                <a:gd name="T16" fmla="*/ 15 w 21"/>
                <a:gd name="T17" fmla="*/ 42 h 47"/>
                <a:gd name="T18" fmla="*/ 17 w 21"/>
                <a:gd name="T19" fmla="*/ 24 h 47"/>
                <a:gd name="T20" fmla="*/ 19 w 21"/>
                <a:gd name="T21" fmla="*/ 24 h 47"/>
                <a:gd name="T22" fmla="*/ 21 w 21"/>
                <a:gd name="T23" fmla="*/ 21 h 47"/>
                <a:gd name="T24" fmla="*/ 21 w 21"/>
                <a:gd name="T25" fmla="*/ 3 h 47"/>
                <a:gd name="T26" fmla="*/ 19 w 21"/>
                <a:gd name="T2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 h="47">
                  <a:moveTo>
                    <a:pt x="19" y="0"/>
                  </a:moveTo>
                  <a:cubicBezTo>
                    <a:pt x="3" y="0"/>
                    <a:pt x="3" y="0"/>
                    <a:pt x="3" y="0"/>
                  </a:cubicBezTo>
                  <a:cubicBezTo>
                    <a:pt x="1" y="0"/>
                    <a:pt x="0" y="1"/>
                    <a:pt x="0" y="3"/>
                  </a:cubicBezTo>
                  <a:cubicBezTo>
                    <a:pt x="0" y="21"/>
                    <a:pt x="0" y="21"/>
                    <a:pt x="0" y="21"/>
                  </a:cubicBezTo>
                  <a:cubicBezTo>
                    <a:pt x="0" y="23"/>
                    <a:pt x="1" y="24"/>
                    <a:pt x="3" y="24"/>
                  </a:cubicBezTo>
                  <a:cubicBezTo>
                    <a:pt x="3" y="24"/>
                    <a:pt x="4" y="24"/>
                    <a:pt x="4" y="24"/>
                  </a:cubicBezTo>
                  <a:cubicBezTo>
                    <a:pt x="6" y="42"/>
                    <a:pt x="6" y="42"/>
                    <a:pt x="6" y="42"/>
                  </a:cubicBezTo>
                  <a:cubicBezTo>
                    <a:pt x="6" y="45"/>
                    <a:pt x="8" y="47"/>
                    <a:pt x="11" y="47"/>
                  </a:cubicBezTo>
                  <a:cubicBezTo>
                    <a:pt x="13" y="47"/>
                    <a:pt x="15" y="45"/>
                    <a:pt x="15" y="42"/>
                  </a:cubicBezTo>
                  <a:cubicBezTo>
                    <a:pt x="17" y="24"/>
                    <a:pt x="17" y="24"/>
                    <a:pt x="17" y="24"/>
                  </a:cubicBezTo>
                  <a:cubicBezTo>
                    <a:pt x="18" y="24"/>
                    <a:pt x="18" y="24"/>
                    <a:pt x="19" y="24"/>
                  </a:cubicBezTo>
                  <a:cubicBezTo>
                    <a:pt x="20" y="24"/>
                    <a:pt x="21" y="23"/>
                    <a:pt x="21" y="21"/>
                  </a:cubicBezTo>
                  <a:cubicBezTo>
                    <a:pt x="21" y="3"/>
                    <a:pt x="21" y="3"/>
                    <a:pt x="21" y="3"/>
                  </a:cubicBezTo>
                  <a:cubicBezTo>
                    <a:pt x="21" y="1"/>
                    <a:pt x="20" y="0"/>
                    <a:pt x="19" y="0"/>
                  </a:cubicBezTo>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200" name="Oval 1112"/>
            <p:cNvSpPr>
              <a:spLocks noChangeArrowheads="1"/>
            </p:cNvSpPr>
            <p:nvPr/>
          </p:nvSpPr>
          <p:spPr bwMode="auto">
            <a:xfrm>
              <a:off x="5712" y="2615"/>
              <a:ext cx="19" cy="20"/>
            </a:xfrm>
            <a:prstGeom prst="ellipse">
              <a:avLst/>
            </a:pr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201" name="Freeform 1113"/>
            <p:cNvSpPr>
              <a:spLocks/>
            </p:cNvSpPr>
            <p:nvPr/>
          </p:nvSpPr>
          <p:spPr bwMode="auto">
            <a:xfrm>
              <a:off x="5817" y="2570"/>
              <a:ext cx="34" cy="73"/>
            </a:xfrm>
            <a:custGeom>
              <a:avLst/>
              <a:gdLst>
                <a:gd name="T0" fmla="*/ 19 w 22"/>
                <a:gd name="T1" fmla="*/ 0 h 47"/>
                <a:gd name="T2" fmla="*/ 3 w 22"/>
                <a:gd name="T3" fmla="*/ 0 h 47"/>
                <a:gd name="T4" fmla="*/ 0 w 22"/>
                <a:gd name="T5" fmla="*/ 3 h 47"/>
                <a:gd name="T6" fmla="*/ 0 w 22"/>
                <a:gd name="T7" fmla="*/ 21 h 47"/>
                <a:gd name="T8" fmla="*/ 3 w 22"/>
                <a:gd name="T9" fmla="*/ 24 h 47"/>
                <a:gd name="T10" fmla="*/ 5 w 22"/>
                <a:gd name="T11" fmla="*/ 24 h 47"/>
                <a:gd name="T12" fmla="*/ 6 w 22"/>
                <a:gd name="T13" fmla="*/ 42 h 47"/>
                <a:gd name="T14" fmla="*/ 11 w 22"/>
                <a:gd name="T15" fmla="*/ 47 h 47"/>
                <a:gd name="T16" fmla="*/ 16 w 22"/>
                <a:gd name="T17" fmla="*/ 42 h 47"/>
                <a:gd name="T18" fmla="*/ 18 w 22"/>
                <a:gd name="T19" fmla="*/ 24 h 47"/>
                <a:gd name="T20" fmla="*/ 19 w 22"/>
                <a:gd name="T21" fmla="*/ 24 h 47"/>
                <a:gd name="T22" fmla="*/ 22 w 22"/>
                <a:gd name="T23" fmla="*/ 21 h 47"/>
                <a:gd name="T24" fmla="*/ 22 w 22"/>
                <a:gd name="T25" fmla="*/ 3 h 47"/>
                <a:gd name="T26" fmla="*/ 19 w 22"/>
                <a:gd name="T2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47">
                  <a:moveTo>
                    <a:pt x="19" y="0"/>
                  </a:moveTo>
                  <a:cubicBezTo>
                    <a:pt x="3" y="0"/>
                    <a:pt x="3" y="0"/>
                    <a:pt x="3" y="0"/>
                  </a:cubicBezTo>
                  <a:cubicBezTo>
                    <a:pt x="2" y="0"/>
                    <a:pt x="0" y="1"/>
                    <a:pt x="0" y="3"/>
                  </a:cubicBezTo>
                  <a:cubicBezTo>
                    <a:pt x="0" y="21"/>
                    <a:pt x="0" y="21"/>
                    <a:pt x="0" y="21"/>
                  </a:cubicBezTo>
                  <a:cubicBezTo>
                    <a:pt x="0" y="23"/>
                    <a:pt x="2" y="24"/>
                    <a:pt x="3" y="24"/>
                  </a:cubicBezTo>
                  <a:cubicBezTo>
                    <a:pt x="4" y="24"/>
                    <a:pt x="4" y="24"/>
                    <a:pt x="5" y="24"/>
                  </a:cubicBezTo>
                  <a:cubicBezTo>
                    <a:pt x="6" y="42"/>
                    <a:pt x="6" y="42"/>
                    <a:pt x="6" y="42"/>
                  </a:cubicBezTo>
                  <a:cubicBezTo>
                    <a:pt x="6" y="44"/>
                    <a:pt x="9" y="47"/>
                    <a:pt x="11" y="47"/>
                  </a:cubicBezTo>
                  <a:cubicBezTo>
                    <a:pt x="14" y="47"/>
                    <a:pt x="16" y="44"/>
                    <a:pt x="16" y="42"/>
                  </a:cubicBezTo>
                  <a:cubicBezTo>
                    <a:pt x="18" y="24"/>
                    <a:pt x="18" y="24"/>
                    <a:pt x="18" y="24"/>
                  </a:cubicBezTo>
                  <a:cubicBezTo>
                    <a:pt x="18" y="24"/>
                    <a:pt x="18" y="24"/>
                    <a:pt x="19" y="24"/>
                  </a:cubicBezTo>
                  <a:cubicBezTo>
                    <a:pt x="21" y="24"/>
                    <a:pt x="22" y="23"/>
                    <a:pt x="22" y="21"/>
                  </a:cubicBezTo>
                  <a:cubicBezTo>
                    <a:pt x="22" y="3"/>
                    <a:pt x="22" y="3"/>
                    <a:pt x="22" y="3"/>
                  </a:cubicBezTo>
                  <a:cubicBezTo>
                    <a:pt x="22" y="1"/>
                    <a:pt x="21" y="0"/>
                    <a:pt x="19" y="0"/>
                  </a:cubicBezTo>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202" name="Oval 1114"/>
            <p:cNvSpPr>
              <a:spLocks noChangeArrowheads="1"/>
            </p:cNvSpPr>
            <p:nvPr/>
          </p:nvSpPr>
          <p:spPr bwMode="auto">
            <a:xfrm>
              <a:off x="5825" y="2546"/>
              <a:ext cx="19" cy="18"/>
            </a:xfrm>
            <a:prstGeom prst="ellipse">
              <a:avLst/>
            </a:pr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207" name="Freeform 1119"/>
            <p:cNvSpPr>
              <a:spLocks/>
            </p:cNvSpPr>
            <p:nvPr/>
          </p:nvSpPr>
          <p:spPr bwMode="auto">
            <a:xfrm>
              <a:off x="5594" y="2582"/>
              <a:ext cx="32" cy="73"/>
            </a:xfrm>
            <a:custGeom>
              <a:avLst/>
              <a:gdLst>
                <a:gd name="T0" fmla="*/ 18 w 21"/>
                <a:gd name="T1" fmla="*/ 0 h 47"/>
                <a:gd name="T2" fmla="*/ 3 w 21"/>
                <a:gd name="T3" fmla="*/ 0 h 47"/>
                <a:gd name="T4" fmla="*/ 0 w 21"/>
                <a:gd name="T5" fmla="*/ 3 h 47"/>
                <a:gd name="T6" fmla="*/ 0 w 21"/>
                <a:gd name="T7" fmla="*/ 21 h 47"/>
                <a:gd name="T8" fmla="*/ 3 w 21"/>
                <a:gd name="T9" fmla="*/ 24 h 47"/>
                <a:gd name="T10" fmla="*/ 4 w 21"/>
                <a:gd name="T11" fmla="*/ 24 h 47"/>
                <a:gd name="T12" fmla="*/ 6 w 21"/>
                <a:gd name="T13" fmla="*/ 42 h 47"/>
                <a:gd name="T14" fmla="*/ 10 w 21"/>
                <a:gd name="T15" fmla="*/ 47 h 47"/>
                <a:gd name="T16" fmla="*/ 15 w 21"/>
                <a:gd name="T17" fmla="*/ 42 h 47"/>
                <a:gd name="T18" fmla="*/ 17 w 21"/>
                <a:gd name="T19" fmla="*/ 24 h 47"/>
                <a:gd name="T20" fmla="*/ 18 w 21"/>
                <a:gd name="T21" fmla="*/ 24 h 47"/>
                <a:gd name="T22" fmla="*/ 21 w 21"/>
                <a:gd name="T23" fmla="*/ 21 h 47"/>
                <a:gd name="T24" fmla="*/ 21 w 21"/>
                <a:gd name="T25" fmla="*/ 3 h 47"/>
                <a:gd name="T26" fmla="*/ 18 w 21"/>
                <a:gd name="T2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 h="47">
                  <a:moveTo>
                    <a:pt x="18" y="0"/>
                  </a:moveTo>
                  <a:cubicBezTo>
                    <a:pt x="3" y="0"/>
                    <a:pt x="3" y="0"/>
                    <a:pt x="3" y="0"/>
                  </a:cubicBezTo>
                  <a:cubicBezTo>
                    <a:pt x="1" y="0"/>
                    <a:pt x="0" y="1"/>
                    <a:pt x="0" y="3"/>
                  </a:cubicBezTo>
                  <a:cubicBezTo>
                    <a:pt x="0" y="21"/>
                    <a:pt x="0" y="21"/>
                    <a:pt x="0" y="21"/>
                  </a:cubicBezTo>
                  <a:cubicBezTo>
                    <a:pt x="0" y="23"/>
                    <a:pt x="1" y="24"/>
                    <a:pt x="3" y="24"/>
                  </a:cubicBezTo>
                  <a:cubicBezTo>
                    <a:pt x="3" y="24"/>
                    <a:pt x="4" y="24"/>
                    <a:pt x="4" y="24"/>
                  </a:cubicBezTo>
                  <a:cubicBezTo>
                    <a:pt x="6" y="42"/>
                    <a:pt x="6" y="42"/>
                    <a:pt x="6" y="42"/>
                  </a:cubicBezTo>
                  <a:cubicBezTo>
                    <a:pt x="6" y="44"/>
                    <a:pt x="8" y="47"/>
                    <a:pt x="10" y="47"/>
                  </a:cubicBezTo>
                  <a:cubicBezTo>
                    <a:pt x="13" y="47"/>
                    <a:pt x="15" y="44"/>
                    <a:pt x="15" y="42"/>
                  </a:cubicBezTo>
                  <a:cubicBezTo>
                    <a:pt x="17" y="24"/>
                    <a:pt x="17" y="24"/>
                    <a:pt x="17" y="24"/>
                  </a:cubicBezTo>
                  <a:cubicBezTo>
                    <a:pt x="17" y="24"/>
                    <a:pt x="18" y="24"/>
                    <a:pt x="18" y="24"/>
                  </a:cubicBezTo>
                  <a:cubicBezTo>
                    <a:pt x="20" y="24"/>
                    <a:pt x="21" y="23"/>
                    <a:pt x="21" y="21"/>
                  </a:cubicBezTo>
                  <a:cubicBezTo>
                    <a:pt x="21" y="3"/>
                    <a:pt x="21" y="3"/>
                    <a:pt x="21" y="3"/>
                  </a:cubicBezTo>
                  <a:cubicBezTo>
                    <a:pt x="21" y="1"/>
                    <a:pt x="20" y="0"/>
                    <a:pt x="18" y="0"/>
                  </a:cubicBezTo>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208" name="Oval 1120"/>
            <p:cNvSpPr>
              <a:spLocks noChangeArrowheads="1"/>
            </p:cNvSpPr>
            <p:nvPr/>
          </p:nvSpPr>
          <p:spPr bwMode="auto">
            <a:xfrm>
              <a:off x="5600" y="2558"/>
              <a:ext cx="20" cy="18"/>
            </a:xfrm>
            <a:prstGeom prst="ellipse">
              <a:avLst/>
            </a:pr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209" name="Freeform 1121"/>
            <p:cNvSpPr>
              <a:spLocks/>
            </p:cNvSpPr>
            <p:nvPr/>
          </p:nvSpPr>
          <p:spPr bwMode="auto">
            <a:xfrm>
              <a:off x="5631" y="2639"/>
              <a:ext cx="34" cy="73"/>
            </a:xfrm>
            <a:custGeom>
              <a:avLst/>
              <a:gdLst>
                <a:gd name="T0" fmla="*/ 19 w 22"/>
                <a:gd name="T1" fmla="*/ 0 h 47"/>
                <a:gd name="T2" fmla="*/ 3 w 22"/>
                <a:gd name="T3" fmla="*/ 0 h 47"/>
                <a:gd name="T4" fmla="*/ 0 w 22"/>
                <a:gd name="T5" fmla="*/ 3 h 47"/>
                <a:gd name="T6" fmla="*/ 0 w 22"/>
                <a:gd name="T7" fmla="*/ 21 h 47"/>
                <a:gd name="T8" fmla="*/ 3 w 22"/>
                <a:gd name="T9" fmla="*/ 24 h 47"/>
                <a:gd name="T10" fmla="*/ 4 w 22"/>
                <a:gd name="T11" fmla="*/ 24 h 47"/>
                <a:gd name="T12" fmla="*/ 6 w 22"/>
                <a:gd name="T13" fmla="*/ 42 h 47"/>
                <a:gd name="T14" fmla="*/ 11 w 22"/>
                <a:gd name="T15" fmla="*/ 47 h 47"/>
                <a:gd name="T16" fmla="*/ 15 w 22"/>
                <a:gd name="T17" fmla="*/ 42 h 47"/>
                <a:gd name="T18" fmla="*/ 17 w 22"/>
                <a:gd name="T19" fmla="*/ 24 h 47"/>
                <a:gd name="T20" fmla="*/ 19 w 22"/>
                <a:gd name="T21" fmla="*/ 24 h 47"/>
                <a:gd name="T22" fmla="*/ 22 w 22"/>
                <a:gd name="T23" fmla="*/ 21 h 47"/>
                <a:gd name="T24" fmla="*/ 22 w 22"/>
                <a:gd name="T25" fmla="*/ 3 h 47"/>
                <a:gd name="T26" fmla="*/ 19 w 22"/>
                <a:gd name="T2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47">
                  <a:moveTo>
                    <a:pt x="19" y="0"/>
                  </a:moveTo>
                  <a:cubicBezTo>
                    <a:pt x="3" y="0"/>
                    <a:pt x="3" y="0"/>
                    <a:pt x="3" y="0"/>
                  </a:cubicBezTo>
                  <a:cubicBezTo>
                    <a:pt x="1" y="0"/>
                    <a:pt x="0" y="1"/>
                    <a:pt x="0" y="3"/>
                  </a:cubicBezTo>
                  <a:cubicBezTo>
                    <a:pt x="0" y="21"/>
                    <a:pt x="0" y="21"/>
                    <a:pt x="0" y="21"/>
                  </a:cubicBezTo>
                  <a:cubicBezTo>
                    <a:pt x="0" y="23"/>
                    <a:pt x="1" y="24"/>
                    <a:pt x="3" y="24"/>
                  </a:cubicBezTo>
                  <a:cubicBezTo>
                    <a:pt x="4" y="24"/>
                    <a:pt x="4" y="24"/>
                    <a:pt x="4" y="24"/>
                  </a:cubicBezTo>
                  <a:cubicBezTo>
                    <a:pt x="6" y="42"/>
                    <a:pt x="6" y="42"/>
                    <a:pt x="6" y="42"/>
                  </a:cubicBezTo>
                  <a:cubicBezTo>
                    <a:pt x="6" y="45"/>
                    <a:pt x="8" y="47"/>
                    <a:pt x="11" y="47"/>
                  </a:cubicBezTo>
                  <a:cubicBezTo>
                    <a:pt x="13" y="47"/>
                    <a:pt x="15" y="45"/>
                    <a:pt x="15" y="42"/>
                  </a:cubicBezTo>
                  <a:cubicBezTo>
                    <a:pt x="17" y="24"/>
                    <a:pt x="17" y="24"/>
                    <a:pt x="17" y="24"/>
                  </a:cubicBezTo>
                  <a:cubicBezTo>
                    <a:pt x="18" y="24"/>
                    <a:pt x="18" y="24"/>
                    <a:pt x="19" y="24"/>
                  </a:cubicBezTo>
                  <a:cubicBezTo>
                    <a:pt x="20" y="24"/>
                    <a:pt x="22" y="23"/>
                    <a:pt x="22" y="21"/>
                  </a:cubicBezTo>
                  <a:cubicBezTo>
                    <a:pt x="22" y="3"/>
                    <a:pt x="22" y="3"/>
                    <a:pt x="22" y="3"/>
                  </a:cubicBezTo>
                  <a:cubicBezTo>
                    <a:pt x="22" y="1"/>
                    <a:pt x="20" y="0"/>
                    <a:pt x="19" y="0"/>
                  </a:cubicBezTo>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210" name="Oval 1122"/>
            <p:cNvSpPr>
              <a:spLocks noChangeArrowheads="1"/>
            </p:cNvSpPr>
            <p:nvPr/>
          </p:nvSpPr>
          <p:spPr bwMode="auto">
            <a:xfrm>
              <a:off x="5638" y="2615"/>
              <a:ext cx="19" cy="20"/>
            </a:xfrm>
            <a:prstGeom prst="ellipse">
              <a:avLst/>
            </a:pr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211" name="Freeform 1123"/>
            <p:cNvSpPr>
              <a:spLocks/>
            </p:cNvSpPr>
            <p:nvPr/>
          </p:nvSpPr>
          <p:spPr bwMode="auto">
            <a:xfrm>
              <a:off x="5669" y="2697"/>
              <a:ext cx="33" cy="72"/>
            </a:xfrm>
            <a:custGeom>
              <a:avLst/>
              <a:gdLst>
                <a:gd name="T0" fmla="*/ 18 w 21"/>
                <a:gd name="T1" fmla="*/ 0 h 47"/>
                <a:gd name="T2" fmla="*/ 3 w 21"/>
                <a:gd name="T3" fmla="*/ 0 h 47"/>
                <a:gd name="T4" fmla="*/ 0 w 21"/>
                <a:gd name="T5" fmla="*/ 3 h 47"/>
                <a:gd name="T6" fmla="*/ 0 w 21"/>
                <a:gd name="T7" fmla="*/ 21 h 47"/>
                <a:gd name="T8" fmla="*/ 3 w 21"/>
                <a:gd name="T9" fmla="*/ 24 h 47"/>
                <a:gd name="T10" fmla="*/ 4 w 21"/>
                <a:gd name="T11" fmla="*/ 24 h 47"/>
                <a:gd name="T12" fmla="*/ 6 w 21"/>
                <a:gd name="T13" fmla="*/ 42 h 47"/>
                <a:gd name="T14" fmla="*/ 10 w 21"/>
                <a:gd name="T15" fmla="*/ 47 h 47"/>
                <a:gd name="T16" fmla="*/ 15 w 21"/>
                <a:gd name="T17" fmla="*/ 42 h 47"/>
                <a:gd name="T18" fmla="*/ 17 w 21"/>
                <a:gd name="T19" fmla="*/ 24 h 47"/>
                <a:gd name="T20" fmla="*/ 18 w 21"/>
                <a:gd name="T21" fmla="*/ 24 h 47"/>
                <a:gd name="T22" fmla="*/ 21 w 21"/>
                <a:gd name="T23" fmla="*/ 21 h 47"/>
                <a:gd name="T24" fmla="*/ 21 w 21"/>
                <a:gd name="T25" fmla="*/ 3 h 47"/>
                <a:gd name="T26" fmla="*/ 18 w 21"/>
                <a:gd name="T2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 h="47">
                  <a:moveTo>
                    <a:pt x="18" y="0"/>
                  </a:moveTo>
                  <a:cubicBezTo>
                    <a:pt x="3" y="0"/>
                    <a:pt x="3" y="0"/>
                    <a:pt x="3" y="0"/>
                  </a:cubicBezTo>
                  <a:cubicBezTo>
                    <a:pt x="1" y="0"/>
                    <a:pt x="0" y="2"/>
                    <a:pt x="0" y="3"/>
                  </a:cubicBezTo>
                  <a:cubicBezTo>
                    <a:pt x="0" y="21"/>
                    <a:pt x="0" y="21"/>
                    <a:pt x="0" y="21"/>
                  </a:cubicBezTo>
                  <a:cubicBezTo>
                    <a:pt x="0" y="23"/>
                    <a:pt x="1" y="24"/>
                    <a:pt x="3" y="24"/>
                  </a:cubicBezTo>
                  <a:cubicBezTo>
                    <a:pt x="3" y="24"/>
                    <a:pt x="3" y="24"/>
                    <a:pt x="4" y="24"/>
                  </a:cubicBezTo>
                  <a:cubicBezTo>
                    <a:pt x="6" y="42"/>
                    <a:pt x="6" y="42"/>
                    <a:pt x="6" y="42"/>
                  </a:cubicBezTo>
                  <a:cubicBezTo>
                    <a:pt x="6" y="45"/>
                    <a:pt x="8" y="47"/>
                    <a:pt x="10" y="47"/>
                  </a:cubicBezTo>
                  <a:cubicBezTo>
                    <a:pt x="13" y="47"/>
                    <a:pt x="15" y="45"/>
                    <a:pt x="15" y="42"/>
                  </a:cubicBezTo>
                  <a:cubicBezTo>
                    <a:pt x="17" y="24"/>
                    <a:pt x="17" y="24"/>
                    <a:pt x="17" y="24"/>
                  </a:cubicBezTo>
                  <a:cubicBezTo>
                    <a:pt x="17" y="24"/>
                    <a:pt x="18" y="24"/>
                    <a:pt x="18" y="24"/>
                  </a:cubicBezTo>
                  <a:cubicBezTo>
                    <a:pt x="20" y="24"/>
                    <a:pt x="21" y="23"/>
                    <a:pt x="21" y="21"/>
                  </a:cubicBezTo>
                  <a:cubicBezTo>
                    <a:pt x="21" y="3"/>
                    <a:pt x="21" y="3"/>
                    <a:pt x="21" y="3"/>
                  </a:cubicBezTo>
                  <a:cubicBezTo>
                    <a:pt x="21" y="2"/>
                    <a:pt x="20" y="0"/>
                    <a:pt x="18" y="0"/>
                  </a:cubicBezTo>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212" name="Oval 1124"/>
            <p:cNvSpPr>
              <a:spLocks noChangeArrowheads="1"/>
            </p:cNvSpPr>
            <p:nvPr/>
          </p:nvSpPr>
          <p:spPr bwMode="auto">
            <a:xfrm>
              <a:off x="5675" y="2672"/>
              <a:ext cx="19" cy="20"/>
            </a:xfrm>
            <a:prstGeom prst="ellipse">
              <a:avLst/>
            </a:pr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213" name="Freeform 1125"/>
            <p:cNvSpPr>
              <a:spLocks/>
            </p:cNvSpPr>
            <p:nvPr/>
          </p:nvSpPr>
          <p:spPr bwMode="auto">
            <a:xfrm>
              <a:off x="5520" y="2582"/>
              <a:ext cx="32" cy="73"/>
            </a:xfrm>
            <a:custGeom>
              <a:avLst/>
              <a:gdLst>
                <a:gd name="T0" fmla="*/ 18 w 21"/>
                <a:gd name="T1" fmla="*/ 0 h 47"/>
                <a:gd name="T2" fmla="*/ 3 w 21"/>
                <a:gd name="T3" fmla="*/ 0 h 47"/>
                <a:gd name="T4" fmla="*/ 0 w 21"/>
                <a:gd name="T5" fmla="*/ 3 h 47"/>
                <a:gd name="T6" fmla="*/ 0 w 21"/>
                <a:gd name="T7" fmla="*/ 21 h 47"/>
                <a:gd name="T8" fmla="*/ 3 w 21"/>
                <a:gd name="T9" fmla="*/ 24 h 47"/>
                <a:gd name="T10" fmla="*/ 4 w 21"/>
                <a:gd name="T11" fmla="*/ 24 h 47"/>
                <a:gd name="T12" fmla="*/ 6 w 21"/>
                <a:gd name="T13" fmla="*/ 42 h 47"/>
                <a:gd name="T14" fmla="*/ 11 w 21"/>
                <a:gd name="T15" fmla="*/ 47 h 47"/>
                <a:gd name="T16" fmla="*/ 15 w 21"/>
                <a:gd name="T17" fmla="*/ 42 h 47"/>
                <a:gd name="T18" fmla="*/ 17 w 21"/>
                <a:gd name="T19" fmla="*/ 24 h 47"/>
                <a:gd name="T20" fmla="*/ 18 w 21"/>
                <a:gd name="T21" fmla="*/ 24 h 47"/>
                <a:gd name="T22" fmla="*/ 21 w 21"/>
                <a:gd name="T23" fmla="*/ 21 h 47"/>
                <a:gd name="T24" fmla="*/ 21 w 21"/>
                <a:gd name="T25" fmla="*/ 3 h 47"/>
                <a:gd name="T26" fmla="*/ 18 w 21"/>
                <a:gd name="T2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 h="47">
                  <a:moveTo>
                    <a:pt x="18" y="0"/>
                  </a:moveTo>
                  <a:cubicBezTo>
                    <a:pt x="3" y="0"/>
                    <a:pt x="3" y="0"/>
                    <a:pt x="3" y="0"/>
                  </a:cubicBezTo>
                  <a:cubicBezTo>
                    <a:pt x="1" y="0"/>
                    <a:pt x="0" y="1"/>
                    <a:pt x="0" y="3"/>
                  </a:cubicBezTo>
                  <a:cubicBezTo>
                    <a:pt x="0" y="21"/>
                    <a:pt x="0" y="21"/>
                    <a:pt x="0" y="21"/>
                  </a:cubicBezTo>
                  <a:cubicBezTo>
                    <a:pt x="0" y="23"/>
                    <a:pt x="1" y="24"/>
                    <a:pt x="3" y="24"/>
                  </a:cubicBezTo>
                  <a:cubicBezTo>
                    <a:pt x="3" y="24"/>
                    <a:pt x="4" y="24"/>
                    <a:pt x="4" y="24"/>
                  </a:cubicBezTo>
                  <a:cubicBezTo>
                    <a:pt x="6" y="42"/>
                    <a:pt x="6" y="42"/>
                    <a:pt x="6" y="42"/>
                  </a:cubicBezTo>
                  <a:cubicBezTo>
                    <a:pt x="6" y="44"/>
                    <a:pt x="8" y="47"/>
                    <a:pt x="11" y="47"/>
                  </a:cubicBezTo>
                  <a:cubicBezTo>
                    <a:pt x="13" y="47"/>
                    <a:pt x="15" y="44"/>
                    <a:pt x="15" y="42"/>
                  </a:cubicBezTo>
                  <a:cubicBezTo>
                    <a:pt x="17" y="24"/>
                    <a:pt x="17" y="24"/>
                    <a:pt x="17" y="24"/>
                  </a:cubicBezTo>
                  <a:cubicBezTo>
                    <a:pt x="17" y="24"/>
                    <a:pt x="18" y="24"/>
                    <a:pt x="18" y="24"/>
                  </a:cubicBezTo>
                  <a:cubicBezTo>
                    <a:pt x="20" y="24"/>
                    <a:pt x="21" y="23"/>
                    <a:pt x="21" y="21"/>
                  </a:cubicBezTo>
                  <a:cubicBezTo>
                    <a:pt x="21" y="3"/>
                    <a:pt x="21" y="3"/>
                    <a:pt x="21" y="3"/>
                  </a:cubicBezTo>
                  <a:cubicBezTo>
                    <a:pt x="21" y="1"/>
                    <a:pt x="20" y="0"/>
                    <a:pt x="18" y="0"/>
                  </a:cubicBezTo>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214" name="Oval 1126"/>
            <p:cNvSpPr>
              <a:spLocks noChangeArrowheads="1"/>
            </p:cNvSpPr>
            <p:nvPr/>
          </p:nvSpPr>
          <p:spPr bwMode="auto">
            <a:xfrm>
              <a:off x="5526" y="2558"/>
              <a:ext cx="20" cy="18"/>
            </a:xfrm>
            <a:prstGeom prst="ellipse">
              <a:avLst/>
            </a:pr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215" name="Freeform 1127"/>
            <p:cNvSpPr>
              <a:spLocks/>
            </p:cNvSpPr>
            <p:nvPr/>
          </p:nvSpPr>
          <p:spPr bwMode="auto">
            <a:xfrm>
              <a:off x="5557" y="2639"/>
              <a:ext cx="33" cy="73"/>
            </a:xfrm>
            <a:custGeom>
              <a:avLst/>
              <a:gdLst>
                <a:gd name="T0" fmla="*/ 19 w 22"/>
                <a:gd name="T1" fmla="*/ 0 h 47"/>
                <a:gd name="T2" fmla="*/ 3 w 22"/>
                <a:gd name="T3" fmla="*/ 0 h 47"/>
                <a:gd name="T4" fmla="*/ 0 w 22"/>
                <a:gd name="T5" fmla="*/ 3 h 47"/>
                <a:gd name="T6" fmla="*/ 0 w 22"/>
                <a:gd name="T7" fmla="*/ 21 h 47"/>
                <a:gd name="T8" fmla="*/ 3 w 22"/>
                <a:gd name="T9" fmla="*/ 24 h 47"/>
                <a:gd name="T10" fmla="*/ 5 w 22"/>
                <a:gd name="T11" fmla="*/ 24 h 47"/>
                <a:gd name="T12" fmla="*/ 6 w 22"/>
                <a:gd name="T13" fmla="*/ 42 h 47"/>
                <a:gd name="T14" fmla="*/ 11 w 22"/>
                <a:gd name="T15" fmla="*/ 47 h 47"/>
                <a:gd name="T16" fmla="*/ 16 w 22"/>
                <a:gd name="T17" fmla="*/ 42 h 47"/>
                <a:gd name="T18" fmla="*/ 18 w 22"/>
                <a:gd name="T19" fmla="*/ 24 h 47"/>
                <a:gd name="T20" fmla="*/ 19 w 22"/>
                <a:gd name="T21" fmla="*/ 24 h 47"/>
                <a:gd name="T22" fmla="*/ 22 w 22"/>
                <a:gd name="T23" fmla="*/ 21 h 47"/>
                <a:gd name="T24" fmla="*/ 22 w 22"/>
                <a:gd name="T25" fmla="*/ 3 h 47"/>
                <a:gd name="T26" fmla="*/ 19 w 22"/>
                <a:gd name="T2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47">
                  <a:moveTo>
                    <a:pt x="19" y="0"/>
                  </a:moveTo>
                  <a:cubicBezTo>
                    <a:pt x="3" y="0"/>
                    <a:pt x="3" y="0"/>
                    <a:pt x="3" y="0"/>
                  </a:cubicBezTo>
                  <a:cubicBezTo>
                    <a:pt x="2" y="0"/>
                    <a:pt x="0" y="1"/>
                    <a:pt x="0" y="3"/>
                  </a:cubicBezTo>
                  <a:cubicBezTo>
                    <a:pt x="0" y="21"/>
                    <a:pt x="0" y="21"/>
                    <a:pt x="0" y="21"/>
                  </a:cubicBezTo>
                  <a:cubicBezTo>
                    <a:pt x="0" y="23"/>
                    <a:pt x="2" y="24"/>
                    <a:pt x="3" y="24"/>
                  </a:cubicBezTo>
                  <a:cubicBezTo>
                    <a:pt x="4" y="24"/>
                    <a:pt x="4" y="24"/>
                    <a:pt x="5" y="24"/>
                  </a:cubicBezTo>
                  <a:cubicBezTo>
                    <a:pt x="6" y="42"/>
                    <a:pt x="6" y="42"/>
                    <a:pt x="6" y="42"/>
                  </a:cubicBezTo>
                  <a:cubicBezTo>
                    <a:pt x="6" y="45"/>
                    <a:pt x="8" y="47"/>
                    <a:pt x="11" y="47"/>
                  </a:cubicBezTo>
                  <a:cubicBezTo>
                    <a:pt x="14" y="47"/>
                    <a:pt x="16" y="45"/>
                    <a:pt x="16" y="42"/>
                  </a:cubicBezTo>
                  <a:cubicBezTo>
                    <a:pt x="18" y="24"/>
                    <a:pt x="18" y="24"/>
                    <a:pt x="18" y="24"/>
                  </a:cubicBezTo>
                  <a:cubicBezTo>
                    <a:pt x="18" y="24"/>
                    <a:pt x="18" y="24"/>
                    <a:pt x="19" y="24"/>
                  </a:cubicBezTo>
                  <a:cubicBezTo>
                    <a:pt x="20" y="24"/>
                    <a:pt x="22" y="23"/>
                    <a:pt x="22" y="21"/>
                  </a:cubicBezTo>
                  <a:cubicBezTo>
                    <a:pt x="22" y="3"/>
                    <a:pt x="22" y="3"/>
                    <a:pt x="22" y="3"/>
                  </a:cubicBezTo>
                  <a:cubicBezTo>
                    <a:pt x="22" y="1"/>
                    <a:pt x="20" y="0"/>
                    <a:pt x="19" y="0"/>
                  </a:cubicBezTo>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216" name="Oval 1128"/>
            <p:cNvSpPr>
              <a:spLocks noChangeArrowheads="1"/>
            </p:cNvSpPr>
            <p:nvPr/>
          </p:nvSpPr>
          <p:spPr bwMode="auto">
            <a:xfrm>
              <a:off x="5564" y="2615"/>
              <a:ext cx="19" cy="20"/>
            </a:xfrm>
            <a:prstGeom prst="ellipse">
              <a:avLst/>
            </a:pr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217" name="Freeform 1129"/>
            <p:cNvSpPr>
              <a:spLocks/>
            </p:cNvSpPr>
            <p:nvPr/>
          </p:nvSpPr>
          <p:spPr bwMode="auto">
            <a:xfrm>
              <a:off x="5595" y="2697"/>
              <a:ext cx="33" cy="72"/>
            </a:xfrm>
            <a:custGeom>
              <a:avLst/>
              <a:gdLst>
                <a:gd name="T0" fmla="*/ 18 w 21"/>
                <a:gd name="T1" fmla="*/ 0 h 47"/>
                <a:gd name="T2" fmla="*/ 3 w 21"/>
                <a:gd name="T3" fmla="*/ 0 h 47"/>
                <a:gd name="T4" fmla="*/ 0 w 21"/>
                <a:gd name="T5" fmla="*/ 3 h 47"/>
                <a:gd name="T6" fmla="*/ 0 w 21"/>
                <a:gd name="T7" fmla="*/ 21 h 47"/>
                <a:gd name="T8" fmla="*/ 3 w 21"/>
                <a:gd name="T9" fmla="*/ 24 h 47"/>
                <a:gd name="T10" fmla="*/ 4 w 21"/>
                <a:gd name="T11" fmla="*/ 24 h 47"/>
                <a:gd name="T12" fmla="*/ 6 w 21"/>
                <a:gd name="T13" fmla="*/ 42 h 47"/>
                <a:gd name="T14" fmla="*/ 10 w 21"/>
                <a:gd name="T15" fmla="*/ 47 h 47"/>
                <a:gd name="T16" fmla="*/ 15 w 21"/>
                <a:gd name="T17" fmla="*/ 42 h 47"/>
                <a:gd name="T18" fmla="*/ 17 w 21"/>
                <a:gd name="T19" fmla="*/ 24 h 47"/>
                <a:gd name="T20" fmla="*/ 18 w 21"/>
                <a:gd name="T21" fmla="*/ 24 h 47"/>
                <a:gd name="T22" fmla="*/ 21 w 21"/>
                <a:gd name="T23" fmla="*/ 21 h 47"/>
                <a:gd name="T24" fmla="*/ 21 w 21"/>
                <a:gd name="T25" fmla="*/ 3 h 47"/>
                <a:gd name="T26" fmla="*/ 18 w 21"/>
                <a:gd name="T2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 h="47">
                  <a:moveTo>
                    <a:pt x="18" y="0"/>
                  </a:moveTo>
                  <a:cubicBezTo>
                    <a:pt x="3" y="0"/>
                    <a:pt x="3" y="0"/>
                    <a:pt x="3" y="0"/>
                  </a:cubicBezTo>
                  <a:cubicBezTo>
                    <a:pt x="1" y="0"/>
                    <a:pt x="0" y="2"/>
                    <a:pt x="0" y="3"/>
                  </a:cubicBezTo>
                  <a:cubicBezTo>
                    <a:pt x="0" y="21"/>
                    <a:pt x="0" y="21"/>
                    <a:pt x="0" y="21"/>
                  </a:cubicBezTo>
                  <a:cubicBezTo>
                    <a:pt x="0" y="23"/>
                    <a:pt x="1" y="24"/>
                    <a:pt x="3" y="24"/>
                  </a:cubicBezTo>
                  <a:cubicBezTo>
                    <a:pt x="3" y="24"/>
                    <a:pt x="4" y="24"/>
                    <a:pt x="4" y="24"/>
                  </a:cubicBezTo>
                  <a:cubicBezTo>
                    <a:pt x="6" y="42"/>
                    <a:pt x="6" y="42"/>
                    <a:pt x="6" y="42"/>
                  </a:cubicBezTo>
                  <a:cubicBezTo>
                    <a:pt x="6" y="45"/>
                    <a:pt x="8" y="47"/>
                    <a:pt x="10" y="47"/>
                  </a:cubicBezTo>
                  <a:cubicBezTo>
                    <a:pt x="13" y="47"/>
                    <a:pt x="15" y="45"/>
                    <a:pt x="15" y="42"/>
                  </a:cubicBezTo>
                  <a:cubicBezTo>
                    <a:pt x="17" y="24"/>
                    <a:pt x="17" y="24"/>
                    <a:pt x="17" y="24"/>
                  </a:cubicBezTo>
                  <a:cubicBezTo>
                    <a:pt x="17" y="24"/>
                    <a:pt x="18" y="24"/>
                    <a:pt x="18" y="24"/>
                  </a:cubicBezTo>
                  <a:cubicBezTo>
                    <a:pt x="20" y="24"/>
                    <a:pt x="21" y="23"/>
                    <a:pt x="21" y="21"/>
                  </a:cubicBezTo>
                  <a:cubicBezTo>
                    <a:pt x="21" y="3"/>
                    <a:pt x="21" y="3"/>
                    <a:pt x="21" y="3"/>
                  </a:cubicBezTo>
                  <a:cubicBezTo>
                    <a:pt x="21" y="2"/>
                    <a:pt x="20" y="0"/>
                    <a:pt x="18" y="0"/>
                  </a:cubicBezTo>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218" name="Oval 1130"/>
            <p:cNvSpPr>
              <a:spLocks noChangeArrowheads="1"/>
            </p:cNvSpPr>
            <p:nvPr/>
          </p:nvSpPr>
          <p:spPr bwMode="auto">
            <a:xfrm>
              <a:off x="5601" y="2672"/>
              <a:ext cx="20" cy="20"/>
            </a:xfrm>
            <a:prstGeom prst="ellipse">
              <a:avLst/>
            </a:pr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221" name="Freeform 1133"/>
            <p:cNvSpPr>
              <a:spLocks/>
            </p:cNvSpPr>
            <p:nvPr/>
          </p:nvSpPr>
          <p:spPr bwMode="auto">
            <a:xfrm>
              <a:off x="5445" y="2582"/>
              <a:ext cx="33" cy="73"/>
            </a:xfrm>
            <a:custGeom>
              <a:avLst/>
              <a:gdLst>
                <a:gd name="T0" fmla="*/ 19 w 21"/>
                <a:gd name="T1" fmla="*/ 0 h 47"/>
                <a:gd name="T2" fmla="*/ 3 w 21"/>
                <a:gd name="T3" fmla="*/ 0 h 47"/>
                <a:gd name="T4" fmla="*/ 0 w 21"/>
                <a:gd name="T5" fmla="*/ 3 h 47"/>
                <a:gd name="T6" fmla="*/ 0 w 21"/>
                <a:gd name="T7" fmla="*/ 21 h 47"/>
                <a:gd name="T8" fmla="*/ 3 w 21"/>
                <a:gd name="T9" fmla="*/ 24 h 47"/>
                <a:gd name="T10" fmla="*/ 4 w 21"/>
                <a:gd name="T11" fmla="*/ 24 h 47"/>
                <a:gd name="T12" fmla="*/ 6 w 21"/>
                <a:gd name="T13" fmla="*/ 42 h 47"/>
                <a:gd name="T14" fmla="*/ 11 w 21"/>
                <a:gd name="T15" fmla="*/ 47 h 47"/>
                <a:gd name="T16" fmla="*/ 15 w 21"/>
                <a:gd name="T17" fmla="*/ 42 h 47"/>
                <a:gd name="T18" fmla="*/ 17 w 21"/>
                <a:gd name="T19" fmla="*/ 24 h 47"/>
                <a:gd name="T20" fmla="*/ 19 w 21"/>
                <a:gd name="T21" fmla="*/ 24 h 47"/>
                <a:gd name="T22" fmla="*/ 21 w 21"/>
                <a:gd name="T23" fmla="*/ 21 h 47"/>
                <a:gd name="T24" fmla="*/ 21 w 21"/>
                <a:gd name="T25" fmla="*/ 3 h 47"/>
                <a:gd name="T26" fmla="*/ 19 w 21"/>
                <a:gd name="T2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 h="47">
                  <a:moveTo>
                    <a:pt x="19" y="0"/>
                  </a:moveTo>
                  <a:cubicBezTo>
                    <a:pt x="3" y="0"/>
                    <a:pt x="3" y="0"/>
                    <a:pt x="3" y="0"/>
                  </a:cubicBezTo>
                  <a:cubicBezTo>
                    <a:pt x="1" y="0"/>
                    <a:pt x="0" y="1"/>
                    <a:pt x="0" y="3"/>
                  </a:cubicBezTo>
                  <a:cubicBezTo>
                    <a:pt x="0" y="21"/>
                    <a:pt x="0" y="21"/>
                    <a:pt x="0" y="21"/>
                  </a:cubicBezTo>
                  <a:cubicBezTo>
                    <a:pt x="0" y="23"/>
                    <a:pt x="1" y="24"/>
                    <a:pt x="3" y="24"/>
                  </a:cubicBezTo>
                  <a:cubicBezTo>
                    <a:pt x="3" y="24"/>
                    <a:pt x="4" y="24"/>
                    <a:pt x="4" y="24"/>
                  </a:cubicBezTo>
                  <a:cubicBezTo>
                    <a:pt x="6" y="42"/>
                    <a:pt x="6" y="42"/>
                    <a:pt x="6" y="42"/>
                  </a:cubicBezTo>
                  <a:cubicBezTo>
                    <a:pt x="6" y="44"/>
                    <a:pt x="8" y="47"/>
                    <a:pt x="11" y="47"/>
                  </a:cubicBezTo>
                  <a:cubicBezTo>
                    <a:pt x="13" y="47"/>
                    <a:pt x="15" y="44"/>
                    <a:pt x="15" y="42"/>
                  </a:cubicBezTo>
                  <a:cubicBezTo>
                    <a:pt x="17" y="24"/>
                    <a:pt x="17" y="24"/>
                    <a:pt x="17" y="24"/>
                  </a:cubicBezTo>
                  <a:cubicBezTo>
                    <a:pt x="18" y="24"/>
                    <a:pt x="18" y="24"/>
                    <a:pt x="19" y="24"/>
                  </a:cubicBezTo>
                  <a:cubicBezTo>
                    <a:pt x="20" y="24"/>
                    <a:pt x="21" y="23"/>
                    <a:pt x="21" y="21"/>
                  </a:cubicBezTo>
                  <a:cubicBezTo>
                    <a:pt x="21" y="3"/>
                    <a:pt x="21" y="3"/>
                    <a:pt x="21" y="3"/>
                  </a:cubicBezTo>
                  <a:cubicBezTo>
                    <a:pt x="21" y="1"/>
                    <a:pt x="20" y="0"/>
                    <a:pt x="19" y="0"/>
                  </a:cubicBezTo>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222" name="Oval 1134"/>
            <p:cNvSpPr>
              <a:spLocks noChangeArrowheads="1"/>
            </p:cNvSpPr>
            <p:nvPr/>
          </p:nvSpPr>
          <p:spPr bwMode="auto">
            <a:xfrm>
              <a:off x="5453" y="2558"/>
              <a:ext cx="19" cy="18"/>
            </a:xfrm>
            <a:prstGeom prst="ellipse">
              <a:avLst/>
            </a:pr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223" name="Freeform 1135"/>
            <p:cNvSpPr>
              <a:spLocks/>
            </p:cNvSpPr>
            <p:nvPr/>
          </p:nvSpPr>
          <p:spPr bwMode="auto">
            <a:xfrm>
              <a:off x="5482" y="2639"/>
              <a:ext cx="34" cy="73"/>
            </a:xfrm>
            <a:custGeom>
              <a:avLst/>
              <a:gdLst>
                <a:gd name="T0" fmla="*/ 19 w 22"/>
                <a:gd name="T1" fmla="*/ 0 h 47"/>
                <a:gd name="T2" fmla="*/ 3 w 22"/>
                <a:gd name="T3" fmla="*/ 0 h 47"/>
                <a:gd name="T4" fmla="*/ 0 w 22"/>
                <a:gd name="T5" fmla="*/ 3 h 47"/>
                <a:gd name="T6" fmla="*/ 0 w 22"/>
                <a:gd name="T7" fmla="*/ 21 h 47"/>
                <a:gd name="T8" fmla="*/ 3 w 22"/>
                <a:gd name="T9" fmla="*/ 24 h 47"/>
                <a:gd name="T10" fmla="*/ 5 w 22"/>
                <a:gd name="T11" fmla="*/ 24 h 47"/>
                <a:gd name="T12" fmla="*/ 7 w 22"/>
                <a:gd name="T13" fmla="*/ 42 h 47"/>
                <a:gd name="T14" fmla="*/ 11 w 22"/>
                <a:gd name="T15" fmla="*/ 47 h 47"/>
                <a:gd name="T16" fmla="*/ 16 w 22"/>
                <a:gd name="T17" fmla="*/ 42 h 47"/>
                <a:gd name="T18" fmla="*/ 18 w 22"/>
                <a:gd name="T19" fmla="*/ 24 h 47"/>
                <a:gd name="T20" fmla="*/ 19 w 22"/>
                <a:gd name="T21" fmla="*/ 24 h 47"/>
                <a:gd name="T22" fmla="*/ 22 w 22"/>
                <a:gd name="T23" fmla="*/ 21 h 47"/>
                <a:gd name="T24" fmla="*/ 22 w 22"/>
                <a:gd name="T25" fmla="*/ 3 h 47"/>
                <a:gd name="T26" fmla="*/ 19 w 22"/>
                <a:gd name="T2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47">
                  <a:moveTo>
                    <a:pt x="19" y="0"/>
                  </a:moveTo>
                  <a:cubicBezTo>
                    <a:pt x="3" y="0"/>
                    <a:pt x="3" y="0"/>
                    <a:pt x="3" y="0"/>
                  </a:cubicBezTo>
                  <a:cubicBezTo>
                    <a:pt x="2" y="0"/>
                    <a:pt x="0" y="1"/>
                    <a:pt x="0" y="3"/>
                  </a:cubicBezTo>
                  <a:cubicBezTo>
                    <a:pt x="0" y="21"/>
                    <a:pt x="0" y="21"/>
                    <a:pt x="0" y="21"/>
                  </a:cubicBezTo>
                  <a:cubicBezTo>
                    <a:pt x="0" y="23"/>
                    <a:pt x="2" y="24"/>
                    <a:pt x="3" y="24"/>
                  </a:cubicBezTo>
                  <a:cubicBezTo>
                    <a:pt x="4" y="24"/>
                    <a:pt x="4" y="24"/>
                    <a:pt x="5" y="24"/>
                  </a:cubicBezTo>
                  <a:cubicBezTo>
                    <a:pt x="7" y="42"/>
                    <a:pt x="7" y="42"/>
                    <a:pt x="7" y="42"/>
                  </a:cubicBezTo>
                  <a:cubicBezTo>
                    <a:pt x="7" y="45"/>
                    <a:pt x="9" y="47"/>
                    <a:pt x="11" y="47"/>
                  </a:cubicBezTo>
                  <a:cubicBezTo>
                    <a:pt x="14" y="47"/>
                    <a:pt x="16" y="45"/>
                    <a:pt x="16" y="42"/>
                  </a:cubicBezTo>
                  <a:cubicBezTo>
                    <a:pt x="18" y="24"/>
                    <a:pt x="18" y="24"/>
                    <a:pt x="18" y="24"/>
                  </a:cubicBezTo>
                  <a:cubicBezTo>
                    <a:pt x="18" y="24"/>
                    <a:pt x="19" y="24"/>
                    <a:pt x="19" y="24"/>
                  </a:cubicBezTo>
                  <a:cubicBezTo>
                    <a:pt x="21" y="24"/>
                    <a:pt x="22" y="23"/>
                    <a:pt x="22" y="21"/>
                  </a:cubicBezTo>
                  <a:cubicBezTo>
                    <a:pt x="22" y="3"/>
                    <a:pt x="22" y="3"/>
                    <a:pt x="22" y="3"/>
                  </a:cubicBezTo>
                  <a:cubicBezTo>
                    <a:pt x="22" y="1"/>
                    <a:pt x="21" y="0"/>
                    <a:pt x="19" y="0"/>
                  </a:cubicBezTo>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224" name="Oval 1136"/>
            <p:cNvSpPr>
              <a:spLocks noChangeArrowheads="1"/>
            </p:cNvSpPr>
            <p:nvPr/>
          </p:nvSpPr>
          <p:spPr bwMode="auto">
            <a:xfrm>
              <a:off x="5490" y="2615"/>
              <a:ext cx="19" cy="20"/>
            </a:xfrm>
            <a:prstGeom prst="ellipse">
              <a:avLst/>
            </a:pr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225" name="Freeform 1137"/>
            <p:cNvSpPr>
              <a:spLocks/>
            </p:cNvSpPr>
            <p:nvPr/>
          </p:nvSpPr>
          <p:spPr bwMode="auto">
            <a:xfrm>
              <a:off x="5521" y="2697"/>
              <a:ext cx="32" cy="72"/>
            </a:xfrm>
            <a:custGeom>
              <a:avLst/>
              <a:gdLst>
                <a:gd name="T0" fmla="*/ 18 w 21"/>
                <a:gd name="T1" fmla="*/ 0 h 47"/>
                <a:gd name="T2" fmla="*/ 3 w 21"/>
                <a:gd name="T3" fmla="*/ 0 h 47"/>
                <a:gd name="T4" fmla="*/ 0 w 21"/>
                <a:gd name="T5" fmla="*/ 3 h 47"/>
                <a:gd name="T6" fmla="*/ 0 w 21"/>
                <a:gd name="T7" fmla="*/ 21 h 47"/>
                <a:gd name="T8" fmla="*/ 3 w 21"/>
                <a:gd name="T9" fmla="*/ 24 h 47"/>
                <a:gd name="T10" fmla="*/ 4 w 21"/>
                <a:gd name="T11" fmla="*/ 24 h 47"/>
                <a:gd name="T12" fmla="*/ 6 w 21"/>
                <a:gd name="T13" fmla="*/ 42 h 47"/>
                <a:gd name="T14" fmla="*/ 11 w 21"/>
                <a:gd name="T15" fmla="*/ 47 h 47"/>
                <a:gd name="T16" fmla="*/ 15 w 21"/>
                <a:gd name="T17" fmla="*/ 42 h 47"/>
                <a:gd name="T18" fmla="*/ 17 w 21"/>
                <a:gd name="T19" fmla="*/ 24 h 47"/>
                <a:gd name="T20" fmla="*/ 18 w 21"/>
                <a:gd name="T21" fmla="*/ 24 h 47"/>
                <a:gd name="T22" fmla="*/ 21 w 21"/>
                <a:gd name="T23" fmla="*/ 21 h 47"/>
                <a:gd name="T24" fmla="*/ 21 w 21"/>
                <a:gd name="T25" fmla="*/ 3 h 47"/>
                <a:gd name="T26" fmla="*/ 18 w 21"/>
                <a:gd name="T2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 h="47">
                  <a:moveTo>
                    <a:pt x="18" y="0"/>
                  </a:moveTo>
                  <a:cubicBezTo>
                    <a:pt x="3" y="0"/>
                    <a:pt x="3" y="0"/>
                    <a:pt x="3" y="0"/>
                  </a:cubicBezTo>
                  <a:cubicBezTo>
                    <a:pt x="1" y="0"/>
                    <a:pt x="0" y="2"/>
                    <a:pt x="0" y="3"/>
                  </a:cubicBezTo>
                  <a:cubicBezTo>
                    <a:pt x="0" y="21"/>
                    <a:pt x="0" y="21"/>
                    <a:pt x="0" y="21"/>
                  </a:cubicBezTo>
                  <a:cubicBezTo>
                    <a:pt x="0" y="23"/>
                    <a:pt x="1" y="24"/>
                    <a:pt x="3" y="24"/>
                  </a:cubicBezTo>
                  <a:cubicBezTo>
                    <a:pt x="3" y="24"/>
                    <a:pt x="4" y="24"/>
                    <a:pt x="4" y="24"/>
                  </a:cubicBezTo>
                  <a:cubicBezTo>
                    <a:pt x="6" y="42"/>
                    <a:pt x="6" y="42"/>
                    <a:pt x="6" y="42"/>
                  </a:cubicBezTo>
                  <a:cubicBezTo>
                    <a:pt x="6" y="45"/>
                    <a:pt x="8" y="47"/>
                    <a:pt x="11" y="47"/>
                  </a:cubicBezTo>
                  <a:cubicBezTo>
                    <a:pt x="13" y="47"/>
                    <a:pt x="15" y="45"/>
                    <a:pt x="15" y="42"/>
                  </a:cubicBezTo>
                  <a:cubicBezTo>
                    <a:pt x="17" y="24"/>
                    <a:pt x="17" y="24"/>
                    <a:pt x="17" y="24"/>
                  </a:cubicBezTo>
                  <a:cubicBezTo>
                    <a:pt x="18" y="24"/>
                    <a:pt x="18" y="24"/>
                    <a:pt x="18" y="24"/>
                  </a:cubicBezTo>
                  <a:cubicBezTo>
                    <a:pt x="20" y="24"/>
                    <a:pt x="21" y="23"/>
                    <a:pt x="21" y="21"/>
                  </a:cubicBezTo>
                  <a:cubicBezTo>
                    <a:pt x="21" y="3"/>
                    <a:pt x="21" y="3"/>
                    <a:pt x="21" y="3"/>
                  </a:cubicBezTo>
                  <a:cubicBezTo>
                    <a:pt x="21" y="2"/>
                    <a:pt x="20" y="0"/>
                    <a:pt x="18" y="0"/>
                  </a:cubicBezTo>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226" name="Oval 1138"/>
            <p:cNvSpPr>
              <a:spLocks noChangeArrowheads="1"/>
            </p:cNvSpPr>
            <p:nvPr/>
          </p:nvSpPr>
          <p:spPr bwMode="auto">
            <a:xfrm>
              <a:off x="5529" y="2672"/>
              <a:ext cx="18" cy="20"/>
            </a:xfrm>
            <a:prstGeom prst="ellipse">
              <a:avLst/>
            </a:pr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227" name="Freeform 1139"/>
            <p:cNvSpPr>
              <a:spLocks/>
            </p:cNvSpPr>
            <p:nvPr/>
          </p:nvSpPr>
          <p:spPr bwMode="auto">
            <a:xfrm>
              <a:off x="5558" y="2740"/>
              <a:ext cx="34" cy="72"/>
            </a:xfrm>
            <a:custGeom>
              <a:avLst/>
              <a:gdLst>
                <a:gd name="T0" fmla="*/ 19 w 22"/>
                <a:gd name="T1" fmla="*/ 0 h 47"/>
                <a:gd name="T2" fmla="*/ 3 w 22"/>
                <a:gd name="T3" fmla="*/ 0 h 47"/>
                <a:gd name="T4" fmla="*/ 0 w 22"/>
                <a:gd name="T5" fmla="*/ 3 h 47"/>
                <a:gd name="T6" fmla="*/ 0 w 22"/>
                <a:gd name="T7" fmla="*/ 21 h 47"/>
                <a:gd name="T8" fmla="*/ 3 w 22"/>
                <a:gd name="T9" fmla="*/ 24 h 47"/>
                <a:gd name="T10" fmla="*/ 5 w 22"/>
                <a:gd name="T11" fmla="*/ 24 h 47"/>
                <a:gd name="T12" fmla="*/ 7 w 22"/>
                <a:gd name="T13" fmla="*/ 42 h 47"/>
                <a:gd name="T14" fmla="*/ 11 w 22"/>
                <a:gd name="T15" fmla="*/ 47 h 47"/>
                <a:gd name="T16" fmla="*/ 16 w 22"/>
                <a:gd name="T17" fmla="*/ 42 h 47"/>
                <a:gd name="T18" fmla="*/ 18 w 22"/>
                <a:gd name="T19" fmla="*/ 24 h 47"/>
                <a:gd name="T20" fmla="*/ 19 w 22"/>
                <a:gd name="T21" fmla="*/ 24 h 47"/>
                <a:gd name="T22" fmla="*/ 22 w 22"/>
                <a:gd name="T23" fmla="*/ 21 h 47"/>
                <a:gd name="T24" fmla="*/ 22 w 22"/>
                <a:gd name="T25" fmla="*/ 3 h 47"/>
                <a:gd name="T26" fmla="*/ 19 w 22"/>
                <a:gd name="T2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47">
                  <a:moveTo>
                    <a:pt x="19" y="0"/>
                  </a:moveTo>
                  <a:cubicBezTo>
                    <a:pt x="3" y="0"/>
                    <a:pt x="3" y="0"/>
                    <a:pt x="3" y="0"/>
                  </a:cubicBezTo>
                  <a:cubicBezTo>
                    <a:pt x="2" y="0"/>
                    <a:pt x="0" y="2"/>
                    <a:pt x="0" y="3"/>
                  </a:cubicBezTo>
                  <a:cubicBezTo>
                    <a:pt x="0" y="21"/>
                    <a:pt x="0" y="21"/>
                    <a:pt x="0" y="21"/>
                  </a:cubicBezTo>
                  <a:cubicBezTo>
                    <a:pt x="0" y="23"/>
                    <a:pt x="2" y="24"/>
                    <a:pt x="3" y="24"/>
                  </a:cubicBezTo>
                  <a:cubicBezTo>
                    <a:pt x="4" y="24"/>
                    <a:pt x="4" y="24"/>
                    <a:pt x="5" y="24"/>
                  </a:cubicBezTo>
                  <a:cubicBezTo>
                    <a:pt x="7" y="42"/>
                    <a:pt x="7" y="42"/>
                    <a:pt x="7" y="42"/>
                  </a:cubicBezTo>
                  <a:cubicBezTo>
                    <a:pt x="7" y="45"/>
                    <a:pt x="9" y="47"/>
                    <a:pt x="11" y="47"/>
                  </a:cubicBezTo>
                  <a:cubicBezTo>
                    <a:pt x="14" y="47"/>
                    <a:pt x="16" y="45"/>
                    <a:pt x="16" y="42"/>
                  </a:cubicBezTo>
                  <a:cubicBezTo>
                    <a:pt x="18" y="24"/>
                    <a:pt x="18" y="24"/>
                    <a:pt x="18" y="24"/>
                  </a:cubicBezTo>
                  <a:cubicBezTo>
                    <a:pt x="18" y="24"/>
                    <a:pt x="18" y="24"/>
                    <a:pt x="19" y="24"/>
                  </a:cubicBezTo>
                  <a:cubicBezTo>
                    <a:pt x="21" y="24"/>
                    <a:pt x="22" y="23"/>
                    <a:pt x="22" y="21"/>
                  </a:cubicBezTo>
                  <a:cubicBezTo>
                    <a:pt x="22" y="3"/>
                    <a:pt x="22" y="3"/>
                    <a:pt x="22" y="3"/>
                  </a:cubicBezTo>
                  <a:cubicBezTo>
                    <a:pt x="22" y="2"/>
                    <a:pt x="21" y="0"/>
                    <a:pt x="19" y="0"/>
                  </a:cubicBezTo>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228" name="Oval 1140"/>
            <p:cNvSpPr>
              <a:spLocks noChangeArrowheads="1"/>
            </p:cNvSpPr>
            <p:nvPr/>
          </p:nvSpPr>
          <p:spPr bwMode="auto">
            <a:xfrm>
              <a:off x="5566" y="2717"/>
              <a:ext cx="18" cy="18"/>
            </a:xfrm>
            <a:prstGeom prst="ellipse">
              <a:avLst/>
            </a:pr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229" name="Freeform 1141"/>
            <p:cNvSpPr>
              <a:spLocks/>
            </p:cNvSpPr>
            <p:nvPr/>
          </p:nvSpPr>
          <p:spPr bwMode="auto">
            <a:xfrm>
              <a:off x="5371" y="2582"/>
              <a:ext cx="34" cy="73"/>
            </a:xfrm>
            <a:custGeom>
              <a:avLst/>
              <a:gdLst>
                <a:gd name="T0" fmla="*/ 19 w 22"/>
                <a:gd name="T1" fmla="*/ 0 h 47"/>
                <a:gd name="T2" fmla="*/ 3 w 22"/>
                <a:gd name="T3" fmla="*/ 0 h 47"/>
                <a:gd name="T4" fmla="*/ 0 w 22"/>
                <a:gd name="T5" fmla="*/ 3 h 47"/>
                <a:gd name="T6" fmla="*/ 0 w 22"/>
                <a:gd name="T7" fmla="*/ 21 h 47"/>
                <a:gd name="T8" fmla="*/ 3 w 22"/>
                <a:gd name="T9" fmla="*/ 24 h 47"/>
                <a:gd name="T10" fmla="*/ 4 w 22"/>
                <a:gd name="T11" fmla="*/ 24 h 47"/>
                <a:gd name="T12" fmla="*/ 6 w 22"/>
                <a:gd name="T13" fmla="*/ 42 h 47"/>
                <a:gd name="T14" fmla="*/ 11 w 22"/>
                <a:gd name="T15" fmla="*/ 47 h 47"/>
                <a:gd name="T16" fmla="*/ 16 w 22"/>
                <a:gd name="T17" fmla="*/ 42 h 47"/>
                <a:gd name="T18" fmla="*/ 17 w 22"/>
                <a:gd name="T19" fmla="*/ 24 h 47"/>
                <a:gd name="T20" fmla="*/ 19 w 22"/>
                <a:gd name="T21" fmla="*/ 24 h 47"/>
                <a:gd name="T22" fmla="*/ 22 w 22"/>
                <a:gd name="T23" fmla="*/ 21 h 47"/>
                <a:gd name="T24" fmla="*/ 22 w 22"/>
                <a:gd name="T25" fmla="*/ 3 h 47"/>
                <a:gd name="T26" fmla="*/ 19 w 22"/>
                <a:gd name="T2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47">
                  <a:moveTo>
                    <a:pt x="19" y="0"/>
                  </a:moveTo>
                  <a:cubicBezTo>
                    <a:pt x="3" y="0"/>
                    <a:pt x="3" y="0"/>
                    <a:pt x="3" y="0"/>
                  </a:cubicBezTo>
                  <a:cubicBezTo>
                    <a:pt x="1" y="0"/>
                    <a:pt x="0" y="1"/>
                    <a:pt x="0" y="3"/>
                  </a:cubicBezTo>
                  <a:cubicBezTo>
                    <a:pt x="0" y="21"/>
                    <a:pt x="0" y="21"/>
                    <a:pt x="0" y="21"/>
                  </a:cubicBezTo>
                  <a:cubicBezTo>
                    <a:pt x="0" y="23"/>
                    <a:pt x="1" y="24"/>
                    <a:pt x="3" y="24"/>
                  </a:cubicBezTo>
                  <a:cubicBezTo>
                    <a:pt x="4" y="24"/>
                    <a:pt x="4" y="24"/>
                    <a:pt x="4" y="24"/>
                  </a:cubicBezTo>
                  <a:cubicBezTo>
                    <a:pt x="6" y="42"/>
                    <a:pt x="6" y="42"/>
                    <a:pt x="6" y="42"/>
                  </a:cubicBezTo>
                  <a:cubicBezTo>
                    <a:pt x="6" y="44"/>
                    <a:pt x="8" y="47"/>
                    <a:pt x="11" y="47"/>
                  </a:cubicBezTo>
                  <a:cubicBezTo>
                    <a:pt x="13" y="47"/>
                    <a:pt x="16" y="44"/>
                    <a:pt x="16" y="42"/>
                  </a:cubicBezTo>
                  <a:cubicBezTo>
                    <a:pt x="17" y="24"/>
                    <a:pt x="17" y="24"/>
                    <a:pt x="17" y="24"/>
                  </a:cubicBezTo>
                  <a:cubicBezTo>
                    <a:pt x="18" y="24"/>
                    <a:pt x="18" y="24"/>
                    <a:pt x="19" y="24"/>
                  </a:cubicBezTo>
                  <a:cubicBezTo>
                    <a:pt x="20" y="24"/>
                    <a:pt x="22" y="23"/>
                    <a:pt x="22" y="21"/>
                  </a:cubicBezTo>
                  <a:cubicBezTo>
                    <a:pt x="22" y="3"/>
                    <a:pt x="22" y="3"/>
                    <a:pt x="22" y="3"/>
                  </a:cubicBezTo>
                  <a:cubicBezTo>
                    <a:pt x="22" y="1"/>
                    <a:pt x="20" y="0"/>
                    <a:pt x="19" y="0"/>
                  </a:cubicBezTo>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230" name="Oval 1142"/>
            <p:cNvSpPr>
              <a:spLocks noChangeArrowheads="1"/>
            </p:cNvSpPr>
            <p:nvPr/>
          </p:nvSpPr>
          <p:spPr bwMode="auto">
            <a:xfrm>
              <a:off x="5379" y="2558"/>
              <a:ext cx="19" cy="18"/>
            </a:xfrm>
            <a:prstGeom prst="ellipse">
              <a:avLst/>
            </a:pr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231" name="Freeform 1143"/>
            <p:cNvSpPr>
              <a:spLocks/>
            </p:cNvSpPr>
            <p:nvPr/>
          </p:nvSpPr>
          <p:spPr bwMode="auto">
            <a:xfrm>
              <a:off x="5410" y="2639"/>
              <a:ext cx="32" cy="73"/>
            </a:xfrm>
            <a:custGeom>
              <a:avLst/>
              <a:gdLst>
                <a:gd name="T0" fmla="*/ 18 w 21"/>
                <a:gd name="T1" fmla="*/ 0 h 47"/>
                <a:gd name="T2" fmla="*/ 3 w 21"/>
                <a:gd name="T3" fmla="*/ 0 h 47"/>
                <a:gd name="T4" fmla="*/ 0 w 21"/>
                <a:gd name="T5" fmla="*/ 3 h 47"/>
                <a:gd name="T6" fmla="*/ 0 w 21"/>
                <a:gd name="T7" fmla="*/ 21 h 47"/>
                <a:gd name="T8" fmla="*/ 3 w 21"/>
                <a:gd name="T9" fmla="*/ 24 h 47"/>
                <a:gd name="T10" fmla="*/ 4 w 21"/>
                <a:gd name="T11" fmla="*/ 24 h 47"/>
                <a:gd name="T12" fmla="*/ 6 w 21"/>
                <a:gd name="T13" fmla="*/ 42 h 47"/>
                <a:gd name="T14" fmla="*/ 10 w 21"/>
                <a:gd name="T15" fmla="*/ 47 h 47"/>
                <a:gd name="T16" fmla="*/ 15 w 21"/>
                <a:gd name="T17" fmla="*/ 42 h 47"/>
                <a:gd name="T18" fmla="*/ 17 w 21"/>
                <a:gd name="T19" fmla="*/ 24 h 47"/>
                <a:gd name="T20" fmla="*/ 18 w 21"/>
                <a:gd name="T21" fmla="*/ 24 h 47"/>
                <a:gd name="T22" fmla="*/ 21 w 21"/>
                <a:gd name="T23" fmla="*/ 21 h 47"/>
                <a:gd name="T24" fmla="*/ 21 w 21"/>
                <a:gd name="T25" fmla="*/ 3 h 47"/>
                <a:gd name="T26" fmla="*/ 18 w 21"/>
                <a:gd name="T2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 h="47">
                  <a:moveTo>
                    <a:pt x="18" y="0"/>
                  </a:moveTo>
                  <a:cubicBezTo>
                    <a:pt x="3" y="0"/>
                    <a:pt x="3" y="0"/>
                    <a:pt x="3" y="0"/>
                  </a:cubicBezTo>
                  <a:cubicBezTo>
                    <a:pt x="1" y="0"/>
                    <a:pt x="0" y="1"/>
                    <a:pt x="0" y="3"/>
                  </a:cubicBezTo>
                  <a:cubicBezTo>
                    <a:pt x="0" y="21"/>
                    <a:pt x="0" y="21"/>
                    <a:pt x="0" y="21"/>
                  </a:cubicBezTo>
                  <a:cubicBezTo>
                    <a:pt x="0" y="23"/>
                    <a:pt x="1" y="24"/>
                    <a:pt x="3" y="24"/>
                  </a:cubicBezTo>
                  <a:cubicBezTo>
                    <a:pt x="3" y="24"/>
                    <a:pt x="3" y="24"/>
                    <a:pt x="4" y="24"/>
                  </a:cubicBezTo>
                  <a:cubicBezTo>
                    <a:pt x="6" y="42"/>
                    <a:pt x="6" y="42"/>
                    <a:pt x="6" y="42"/>
                  </a:cubicBezTo>
                  <a:cubicBezTo>
                    <a:pt x="6" y="45"/>
                    <a:pt x="8" y="47"/>
                    <a:pt x="10" y="47"/>
                  </a:cubicBezTo>
                  <a:cubicBezTo>
                    <a:pt x="13" y="47"/>
                    <a:pt x="15" y="45"/>
                    <a:pt x="15" y="42"/>
                  </a:cubicBezTo>
                  <a:cubicBezTo>
                    <a:pt x="17" y="24"/>
                    <a:pt x="17" y="24"/>
                    <a:pt x="17" y="24"/>
                  </a:cubicBezTo>
                  <a:cubicBezTo>
                    <a:pt x="17" y="24"/>
                    <a:pt x="18" y="24"/>
                    <a:pt x="18" y="24"/>
                  </a:cubicBezTo>
                  <a:cubicBezTo>
                    <a:pt x="20" y="24"/>
                    <a:pt x="21" y="23"/>
                    <a:pt x="21" y="21"/>
                  </a:cubicBezTo>
                  <a:cubicBezTo>
                    <a:pt x="21" y="3"/>
                    <a:pt x="21" y="3"/>
                    <a:pt x="21" y="3"/>
                  </a:cubicBezTo>
                  <a:cubicBezTo>
                    <a:pt x="21" y="1"/>
                    <a:pt x="20" y="0"/>
                    <a:pt x="18" y="0"/>
                  </a:cubicBezTo>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232" name="Oval 1144"/>
            <p:cNvSpPr>
              <a:spLocks noChangeArrowheads="1"/>
            </p:cNvSpPr>
            <p:nvPr/>
          </p:nvSpPr>
          <p:spPr bwMode="auto">
            <a:xfrm>
              <a:off x="5416" y="2615"/>
              <a:ext cx="19" cy="20"/>
            </a:xfrm>
            <a:prstGeom prst="ellipse">
              <a:avLst/>
            </a:pr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233" name="Freeform 1145"/>
            <p:cNvSpPr>
              <a:spLocks/>
            </p:cNvSpPr>
            <p:nvPr/>
          </p:nvSpPr>
          <p:spPr bwMode="auto">
            <a:xfrm>
              <a:off x="5447" y="2697"/>
              <a:ext cx="34" cy="72"/>
            </a:xfrm>
            <a:custGeom>
              <a:avLst/>
              <a:gdLst>
                <a:gd name="T0" fmla="*/ 19 w 22"/>
                <a:gd name="T1" fmla="*/ 0 h 47"/>
                <a:gd name="T2" fmla="*/ 3 w 22"/>
                <a:gd name="T3" fmla="*/ 0 h 47"/>
                <a:gd name="T4" fmla="*/ 0 w 22"/>
                <a:gd name="T5" fmla="*/ 3 h 47"/>
                <a:gd name="T6" fmla="*/ 0 w 22"/>
                <a:gd name="T7" fmla="*/ 21 h 47"/>
                <a:gd name="T8" fmla="*/ 3 w 22"/>
                <a:gd name="T9" fmla="*/ 24 h 47"/>
                <a:gd name="T10" fmla="*/ 4 w 22"/>
                <a:gd name="T11" fmla="*/ 24 h 47"/>
                <a:gd name="T12" fmla="*/ 6 w 22"/>
                <a:gd name="T13" fmla="*/ 42 h 47"/>
                <a:gd name="T14" fmla="*/ 11 w 22"/>
                <a:gd name="T15" fmla="*/ 47 h 47"/>
                <a:gd name="T16" fmla="*/ 15 w 22"/>
                <a:gd name="T17" fmla="*/ 42 h 47"/>
                <a:gd name="T18" fmla="*/ 17 w 22"/>
                <a:gd name="T19" fmla="*/ 24 h 47"/>
                <a:gd name="T20" fmla="*/ 19 w 22"/>
                <a:gd name="T21" fmla="*/ 24 h 47"/>
                <a:gd name="T22" fmla="*/ 22 w 22"/>
                <a:gd name="T23" fmla="*/ 21 h 47"/>
                <a:gd name="T24" fmla="*/ 22 w 22"/>
                <a:gd name="T25" fmla="*/ 3 h 47"/>
                <a:gd name="T26" fmla="*/ 19 w 22"/>
                <a:gd name="T2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47">
                  <a:moveTo>
                    <a:pt x="19" y="0"/>
                  </a:moveTo>
                  <a:cubicBezTo>
                    <a:pt x="3" y="0"/>
                    <a:pt x="3" y="0"/>
                    <a:pt x="3" y="0"/>
                  </a:cubicBezTo>
                  <a:cubicBezTo>
                    <a:pt x="1" y="0"/>
                    <a:pt x="0" y="2"/>
                    <a:pt x="0" y="3"/>
                  </a:cubicBezTo>
                  <a:cubicBezTo>
                    <a:pt x="0" y="21"/>
                    <a:pt x="0" y="21"/>
                    <a:pt x="0" y="21"/>
                  </a:cubicBezTo>
                  <a:cubicBezTo>
                    <a:pt x="0" y="23"/>
                    <a:pt x="1" y="24"/>
                    <a:pt x="3" y="24"/>
                  </a:cubicBezTo>
                  <a:cubicBezTo>
                    <a:pt x="3" y="24"/>
                    <a:pt x="4" y="24"/>
                    <a:pt x="4" y="24"/>
                  </a:cubicBezTo>
                  <a:cubicBezTo>
                    <a:pt x="6" y="42"/>
                    <a:pt x="6" y="42"/>
                    <a:pt x="6" y="42"/>
                  </a:cubicBezTo>
                  <a:cubicBezTo>
                    <a:pt x="6" y="45"/>
                    <a:pt x="8" y="47"/>
                    <a:pt x="11" y="47"/>
                  </a:cubicBezTo>
                  <a:cubicBezTo>
                    <a:pt x="13" y="47"/>
                    <a:pt x="15" y="45"/>
                    <a:pt x="15" y="42"/>
                  </a:cubicBezTo>
                  <a:cubicBezTo>
                    <a:pt x="17" y="24"/>
                    <a:pt x="17" y="24"/>
                    <a:pt x="17" y="24"/>
                  </a:cubicBezTo>
                  <a:cubicBezTo>
                    <a:pt x="18" y="24"/>
                    <a:pt x="18" y="24"/>
                    <a:pt x="19" y="24"/>
                  </a:cubicBezTo>
                  <a:cubicBezTo>
                    <a:pt x="20" y="24"/>
                    <a:pt x="22" y="23"/>
                    <a:pt x="22" y="21"/>
                  </a:cubicBezTo>
                  <a:cubicBezTo>
                    <a:pt x="22" y="3"/>
                    <a:pt x="22" y="3"/>
                    <a:pt x="22" y="3"/>
                  </a:cubicBezTo>
                  <a:cubicBezTo>
                    <a:pt x="22" y="2"/>
                    <a:pt x="20" y="0"/>
                    <a:pt x="19" y="0"/>
                  </a:cubicBezTo>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234" name="Oval 1146"/>
            <p:cNvSpPr>
              <a:spLocks noChangeArrowheads="1"/>
            </p:cNvSpPr>
            <p:nvPr/>
          </p:nvSpPr>
          <p:spPr bwMode="auto">
            <a:xfrm>
              <a:off x="5455" y="2672"/>
              <a:ext cx="18" cy="20"/>
            </a:xfrm>
            <a:prstGeom prst="ellipse">
              <a:avLst/>
            </a:pr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235" name="Freeform 1147"/>
            <p:cNvSpPr>
              <a:spLocks/>
            </p:cNvSpPr>
            <p:nvPr/>
          </p:nvSpPr>
          <p:spPr bwMode="auto">
            <a:xfrm>
              <a:off x="5486" y="2754"/>
              <a:ext cx="32" cy="72"/>
            </a:xfrm>
            <a:custGeom>
              <a:avLst/>
              <a:gdLst>
                <a:gd name="T0" fmla="*/ 18 w 21"/>
                <a:gd name="T1" fmla="*/ 0 h 47"/>
                <a:gd name="T2" fmla="*/ 2 w 21"/>
                <a:gd name="T3" fmla="*/ 0 h 47"/>
                <a:gd name="T4" fmla="*/ 0 w 21"/>
                <a:gd name="T5" fmla="*/ 3 h 47"/>
                <a:gd name="T6" fmla="*/ 0 w 21"/>
                <a:gd name="T7" fmla="*/ 21 h 47"/>
                <a:gd name="T8" fmla="*/ 2 w 21"/>
                <a:gd name="T9" fmla="*/ 24 h 47"/>
                <a:gd name="T10" fmla="*/ 4 w 21"/>
                <a:gd name="T11" fmla="*/ 24 h 47"/>
                <a:gd name="T12" fmla="*/ 6 w 21"/>
                <a:gd name="T13" fmla="*/ 42 h 47"/>
                <a:gd name="T14" fmla="*/ 10 w 21"/>
                <a:gd name="T15" fmla="*/ 47 h 47"/>
                <a:gd name="T16" fmla="*/ 15 w 21"/>
                <a:gd name="T17" fmla="*/ 42 h 47"/>
                <a:gd name="T18" fmla="*/ 17 w 21"/>
                <a:gd name="T19" fmla="*/ 24 h 47"/>
                <a:gd name="T20" fmla="*/ 18 w 21"/>
                <a:gd name="T21" fmla="*/ 24 h 47"/>
                <a:gd name="T22" fmla="*/ 21 w 21"/>
                <a:gd name="T23" fmla="*/ 21 h 47"/>
                <a:gd name="T24" fmla="*/ 21 w 21"/>
                <a:gd name="T25" fmla="*/ 3 h 47"/>
                <a:gd name="T26" fmla="*/ 18 w 21"/>
                <a:gd name="T2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 h="47">
                  <a:moveTo>
                    <a:pt x="18" y="0"/>
                  </a:moveTo>
                  <a:cubicBezTo>
                    <a:pt x="2" y="0"/>
                    <a:pt x="2" y="0"/>
                    <a:pt x="2" y="0"/>
                  </a:cubicBezTo>
                  <a:cubicBezTo>
                    <a:pt x="1" y="0"/>
                    <a:pt x="0" y="2"/>
                    <a:pt x="0" y="3"/>
                  </a:cubicBezTo>
                  <a:cubicBezTo>
                    <a:pt x="0" y="21"/>
                    <a:pt x="0" y="21"/>
                    <a:pt x="0" y="21"/>
                  </a:cubicBezTo>
                  <a:cubicBezTo>
                    <a:pt x="0" y="23"/>
                    <a:pt x="1" y="24"/>
                    <a:pt x="2" y="24"/>
                  </a:cubicBezTo>
                  <a:cubicBezTo>
                    <a:pt x="3" y="24"/>
                    <a:pt x="3" y="24"/>
                    <a:pt x="4" y="24"/>
                  </a:cubicBezTo>
                  <a:cubicBezTo>
                    <a:pt x="6" y="42"/>
                    <a:pt x="6" y="42"/>
                    <a:pt x="6" y="42"/>
                  </a:cubicBezTo>
                  <a:cubicBezTo>
                    <a:pt x="6" y="45"/>
                    <a:pt x="8" y="47"/>
                    <a:pt x="10" y="47"/>
                  </a:cubicBezTo>
                  <a:cubicBezTo>
                    <a:pt x="13" y="47"/>
                    <a:pt x="15" y="45"/>
                    <a:pt x="15" y="42"/>
                  </a:cubicBezTo>
                  <a:cubicBezTo>
                    <a:pt x="17" y="24"/>
                    <a:pt x="17" y="24"/>
                    <a:pt x="17" y="24"/>
                  </a:cubicBezTo>
                  <a:cubicBezTo>
                    <a:pt x="17" y="24"/>
                    <a:pt x="18" y="24"/>
                    <a:pt x="18" y="24"/>
                  </a:cubicBezTo>
                  <a:cubicBezTo>
                    <a:pt x="20" y="24"/>
                    <a:pt x="21" y="23"/>
                    <a:pt x="21" y="21"/>
                  </a:cubicBezTo>
                  <a:cubicBezTo>
                    <a:pt x="21" y="3"/>
                    <a:pt x="21" y="3"/>
                    <a:pt x="21" y="3"/>
                  </a:cubicBezTo>
                  <a:cubicBezTo>
                    <a:pt x="21" y="2"/>
                    <a:pt x="20" y="0"/>
                    <a:pt x="18" y="0"/>
                  </a:cubicBezTo>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236" name="Oval 1148"/>
            <p:cNvSpPr>
              <a:spLocks noChangeArrowheads="1"/>
            </p:cNvSpPr>
            <p:nvPr/>
          </p:nvSpPr>
          <p:spPr bwMode="auto">
            <a:xfrm>
              <a:off x="5492" y="2731"/>
              <a:ext cx="18" cy="18"/>
            </a:xfrm>
            <a:prstGeom prst="ellipse">
              <a:avLst/>
            </a:pr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grpSp>
      <p:sp>
        <p:nvSpPr>
          <p:cNvPr id="237" name="Freeform 1150"/>
          <p:cNvSpPr>
            <a:spLocks/>
          </p:cNvSpPr>
          <p:nvPr/>
        </p:nvSpPr>
        <p:spPr bwMode="auto">
          <a:xfrm>
            <a:off x="5837748" y="4399580"/>
            <a:ext cx="53975" cy="115888"/>
          </a:xfrm>
          <a:custGeom>
            <a:avLst/>
            <a:gdLst>
              <a:gd name="T0" fmla="*/ 19 w 22"/>
              <a:gd name="T1" fmla="*/ 0 h 47"/>
              <a:gd name="T2" fmla="*/ 3 w 22"/>
              <a:gd name="T3" fmla="*/ 0 h 47"/>
              <a:gd name="T4" fmla="*/ 0 w 22"/>
              <a:gd name="T5" fmla="*/ 3 h 47"/>
              <a:gd name="T6" fmla="*/ 0 w 22"/>
              <a:gd name="T7" fmla="*/ 21 h 47"/>
              <a:gd name="T8" fmla="*/ 3 w 22"/>
              <a:gd name="T9" fmla="*/ 24 h 47"/>
              <a:gd name="T10" fmla="*/ 5 w 22"/>
              <a:gd name="T11" fmla="*/ 24 h 47"/>
              <a:gd name="T12" fmla="*/ 6 w 22"/>
              <a:gd name="T13" fmla="*/ 42 h 47"/>
              <a:gd name="T14" fmla="*/ 11 w 22"/>
              <a:gd name="T15" fmla="*/ 47 h 47"/>
              <a:gd name="T16" fmla="*/ 16 w 22"/>
              <a:gd name="T17" fmla="*/ 42 h 47"/>
              <a:gd name="T18" fmla="*/ 18 w 22"/>
              <a:gd name="T19" fmla="*/ 24 h 47"/>
              <a:gd name="T20" fmla="*/ 19 w 22"/>
              <a:gd name="T21" fmla="*/ 24 h 47"/>
              <a:gd name="T22" fmla="*/ 22 w 22"/>
              <a:gd name="T23" fmla="*/ 21 h 47"/>
              <a:gd name="T24" fmla="*/ 22 w 22"/>
              <a:gd name="T25" fmla="*/ 3 h 47"/>
              <a:gd name="T26" fmla="*/ 19 w 22"/>
              <a:gd name="T2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47">
                <a:moveTo>
                  <a:pt x="19" y="0"/>
                </a:moveTo>
                <a:cubicBezTo>
                  <a:pt x="3" y="0"/>
                  <a:pt x="3" y="0"/>
                  <a:pt x="3" y="0"/>
                </a:cubicBezTo>
                <a:cubicBezTo>
                  <a:pt x="2" y="0"/>
                  <a:pt x="0" y="1"/>
                  <a:pt x="0" y="3"/>
                </a:cubicBezTo>
                <a:cubicBezTo>
                  <a:pt x="0" y="21"/>
                  <a:pt x="0" y="21"/>
                  <a:pt x="0" y="21"/>
                </a:cubicBezTo>
                <a:cubicBezTo>
                  <a:pt x="0" y="23"/>
                  <a:pt x="2" y="24"/>
                  <a:pt x="3" y="24"/>
                </a:cubicBezTo>
                <a:cubicBezTo>
                  <a:pt x="4" y="24"/>
                  <a:pt x="4" y="24"/>
                  <a:pt x="5" y="24"/>
                </a:cubicBezTo>
                <a:cubicBezTo>
                  <a:pt x="6" y="42"/>
                  <a:pt x="6" y="42"/>
                  <a:pt x="6" y="42"/>
                </a:cubicBezTo>
                <a:cubicBezTo>
                  <a:pt x="6" y="44"/>
                  <a:pt x="9" y="47"/>
                  <a:pt x="11" y="47"/>
                </a:cubicBezTo>
                <a:cubicBezTo>
                  <a:pt x="14" y="47"/>
                  <a:pt x="16" y="44"/>
                  <a:pt x="16" y="42"/>
                </a:cubicBezTo>
                <a:cubicBezTo>
                  <a:pt x="18" y="24"/>
                  <a:pt x="18" y="24"/>
                  <a:pt x="18" y="24"/>
                </a:cubicBezTo>
                <a:cubicBezTo>
                  <a:pt x="18" y="24"/>
                  <a:pt x="18" y="24"/>
                  <a:pt x="19" y="24"/>
                </a:cubicBezTo>
                <a:cubicBezTo>
                  <a:pt x="21" y="24"/>
                  <a:pt x="22" y="23"/>
                  <a:pt x="22" y="21"/>
                </a:cubicBezTo>
                <a:cubicBezTo>
                  <a:pt x="22" y="3"/>
                  <a:pt x="22" y="3"/>
                  <a:pt x="22" y="3"/>
                </a:cubicBezTo>
                <a:cubicBezTo>
                  <a:pt x="22" y="1"/>
                  <a:pt x="21" y="0"/>
                  <a:pt x="19" y="0"/>
                </a:cubicBezTo>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238" name="Oval 1151"/>
          <p:cNvSpPr>
            <a:spLocks noChangeArrowheads="1"/>
          </p:cNvSpPr>
          <p:nvPr/>
        </p:nvSpPr>
        <p:spPr bwMode="auto">
          <a:xfrm>
            <a:off x="5850448" y="4361480"/>
            <a:ext cx="30163" cy="28575"/>
          </a:xfrm>
          <a:prstGeom prst="ellipse">
            <a:avLst/>
          </a:pr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239" name="Freeform 1152"/>
          <p:cNvSpPr>
            <a:spLocks/>
          </p:cNvSpPr>
          <p:nvPr/>
        </p:nvSpPr>
        <p:spPr bwMode="auto">
          <a:xfrm>
            <a:off x="5899661" y="4490068"/>
            <a:ext cx="50800" cy="115888"/>
          </a:xfrm>
          <a:custGeom>
            <a:avLst/>
            <a:gdLst>
              <a:gd name="T0" fmla="*/ 18 w 21"/>
              <a:gd name="T1" fmla="*/ 0 h 47"/>
              <a:gd name="T2" fmla="*/ 3 w 21"/>
              <a:gd name="T3" fmla="*/ 0 h 47"/>
              <a:gd name="T4" fmla="*/ 0 w 21"/>
              <a:gd name="T5" fmla="*/ 3 h 47"/>
              <a:gd name="T6" fmla="*/ 0 w 21"/>
              <a:gd name="T7" fmla="*/ 21 h 47"/>
              <a:gd name="T8" fmla="*/ 3 w 21"/>
              <a:gd name="T9" fmla="*/ 24 h 47"/>
              <a:gd name="T10" fmla="*/ 4 w 21"/>
              <a:gd name="T11" fmla="*/ 24 h 47"/>
              <a:gd name="T12" fmla="*/ 6 w 21"/>
              <a:gd name="T13" fmla="*/ 42 h 47"/>
              <a:gd name="T14" fmla="*/ 11 w 21"/>
              <a:gd name="T15" fmla="*/ 47 h 47"/>
              <a:gd name="T16" fmla="*/ 15 w 21"/>
              <a:gd name="T17" fmla="*/ 42 h 47"/>
              <a:gd name="T18" fmla="*/ 17 w 21"/>
              <a:gd name="T19" fmla="*/ 24 h 47"/>
              <a:gd name="T20" fmla="*/ 18 w 21"/>
              <a:gd name="T21" fmla="*/ 24 h 47"/>
              <a:gd name="T22" fmla="*/ 21 w 21"/>
              <a:gd name="T23" fmla="*/ 21 h 47"/>
              <a:gd name="T24" fmla="*/ 21 w 21"/>
              <a:gd name="T25" fmla="*/ 3 h 47"/>
              <a:gd name="T26" fmla="*/ 18 w 21"/>
              <a:gd name="T2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 h="47">
                <a:moveTo>
                  <a:pt x="18" y="0"/>
                </a:moveTo>
                <a:cubicBezTo>
                  <a:pt x="3" y="0"/>
                  <a:pt x="3" y="0"/>
                  <a:pt x="3" y="0"/>
                </a:cubicBezTo>
                <a:cubicBezTo>
                  <a:pt x="1" y="0"/>
                  <a:pt x="0" y="1"/>
                  <a:pt x="0" y="3"/>
                </a:cubicBezTo>
                <a:cubicBezTo>
                  <a:pt x="0" y="21"/>
                  <a:pt x="0" y="21"/>
                  <a:pt x="0" y="21"/>
                </a:cubicBezTo>
                <a:cubicBezTo>
                  <a:pt x="0" y="23"/>
                  <a:pt x="1" y="24"/>
                  <a:pt x="3" y="24"/>
                </a:cubicBezTo>
                <a:cubicBezTo>
                  <a:pt x="3" y="24"/>
                  <a:pt x="4" y="24"/>
                  <a:pt x="4" y="24"/>
                </a:cubicBezTo>
                <a:cubicBezTo>
                  <a:pt x="6" y="42"/>
                  <a:pt x="6" y="42"/>
                  <a:pt x="6" y="42"/>
                </a:cubicBezTo>
                <a:cubicBezTo>
                  <a:pt x="6" y="45"/>
                  <a:pt x="8" y="47"/>
                  <a:pt x="11" y="47"/>
                </a:cubicBezTo>
                <a:cubicBezTo>
                  <a:pt x="13" y="47"/>
                  <a:pt x="15" y="45"/>
                  <a:pt x="15" y="42"/>
                </a:cubicBezTo>
                <a:cubicBezTo>
                  <a:pt x="17" y="24"/>
                  <a:pt x="17" y="24"/>
                  <a:pt x="17" y="24"/>
                </a:cubicBezTo>
                <a:cubicBezTo>
                  <a:pt x="17" y="24"/>
                  <a:pt x="18" y="24"/>
                  <a:pt x="18" y="24"/>
                </a:cubicBezTo>
                <a:cubicBezTo>
                  <a:pt x="20" y="24"/>
                  <a:pt x="21" y="23"/>
                  <a:pt x="21" y="21"/>
                </a:cubicBezTo>
                <a:cubicBezTo>
                  <a:pt x="21" y="3"/>
                  <a:pt x="21" y="3"/>
                  <a:pt x="21" y="3"/>
                </a:cubicBezTo>
                <a:cubicBezTo>
                  <a:pt x="21" y="1"/>
                  <a:pt x="20" y="0"/>
                  <a:pt x="18" y="0"/>
                </a:cubicBezTo>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240" name="Oval 1153"/>
          <p:cNvSpPr>
            <a:spLocks noChangeArrowheads="1"/>
          </p:cNvSpPr>
          <p:nvPr/>
        </p:nvSpPr>
        <p:spPr bwMode="auto">
          <a:xfrm>
            <a:off x="5909186" y="4451968"/>
            <a:ext cx="31750" cy="31750"/>
          </a:xfrm>
          <a:prstGeom prst="ellipse">
            <a:avLst/>
          </a:pr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241" name="Freeform 1154"/>
          <p:cNvSpPr>
            <a:spLocks/>
          </p:cNvSpPr>
          <p:nvPr/>
        </p:nvSpPr>
        <p:spPr bwMode="auto">
          <a:xfrm>
            <a:off x="5958398" y="4582143"/>
            <a:ext cx="53975" cy="114300"/>
          </a:xfrm>
          <a:custGeom>
            <a:avLst/>
            <a:gdLst>
              <a:gd name="T0" fmla="*/ 19 w 22"/>
              <a:gd name="T1" fmla="*/ 0 h 47"/>
              <a:gd name="T2" fmla="*/ 3 w 22"/>
              <a:gd name="T3" fmla="*/ 0 h 47"/>
              <a:gd name="T4" fmla="*/ 0 w 22"/>
              <a:gd name="T5" fmla="*/ 3 h 47"/>
              <a:gd name="T6" fmla="*/ 0 w 22"/>
              <a:gd name="T7" fmla="*/ 21 h 47"/>
              <a:gd name="T8" fmla="*/ 3 w 22"/>
              <a:gd name="T9" fmla="*/ 24 h 47"/>
              <a:gd name="T10" fmla="*/ 5 w 22"/>
              <a:gd name="T11" fmla="*/ 24 h 47"/>
              <a:gd name="T12" fmla="*/ 6 w 22"/>
              <a:gd name="T13" fmla="*/ 42 h 47"/>
              <a:gd name="T14" fmla="*/ 11 w 22"/>
              <a:gd name="T15" fmla="*/ 47 h 47"/>
              <a:gd name="T16" fmla="*/ 16 w 22"/>
              <a:gd name="T17" fmla="*/ 42 h 47"/>
              <a:gd name="T18" fmla="*/ 17 w 22"/>
              <a:gd name="T19" fmla="*/ 24 h 47"/>
              <a:gd name="T20" fmla="*/ 19 w 22"/>
              <a:gd name="T21" fmla="*/ 24 h 47"/>
              <a:gd name="T22" fmla="*/ 22 w 22"/>
              <a:gd name="T23" fmla="*/ 21 h 47"/>
              <a:gd name="T24" fmla="*/ 22 w 22"/>
              <a:gd name="T25" fmla="*/ 3 h 47"/>
              <a:gd name="T26" fmla="*/ 19 w 22"/>
              <a:gd name="T2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47">
                <a:moveTo>
                  <a:pt x="19" y="0"/>
                </a:moveTo>
                <a:cubicBezTo>
                  <a:pt x="3" y="0"/>
                  <a:pt x="3" y="0"/>
                  <a:pt x="3" y="0"/>
                </a:cubicBezTo>
                <a:cubicBezTo>
                  <a:pt x="2" y="0"/>
                  <a:pt x="0" y="2"/>
                  <a:pt x="0" y="3"/>
                </a:cubicBezTo>
                <a:cubicBezTo>
                  <a:pt x="0" y="21"/>
                  <a:pt x="0" y="21"/>
                  <a:pt x="0" y="21"/>
                </a:cubicBezTo>
                <a:cubicBezTo>
                  <a:pt x="0" y="23"/>
                  <a:pt x="2" y="24"/>
                  <a:pt x="3" y="24"/>
                </a:cubicBezTo>
                <a:cubicBezTo>
                  <a:pt x="4" y="24"/>
                  <a:pt x="4" y="24"/>
                  <a:pt x="5" y="24"/>
                </a:cubicBezTo>
                <a:cubicBezTo>
                  <a:pt x="6" y="42"/>
                  <a:pt x="6" y="42"/>
                  <a:pt x="6" y="42"/>
                </a:cubicBezTo>
                <a:cubicBezTo>
                  <a:pt x="6" y="45"/>
                  <a:pt x="8" y="47"/>
                  <a:pt x="11" y="47"/>
                </a:cubicBezTo>
                <a:cubicBezTo>
                  <a:pt x="14" y="47"/>
                  <a:pt x="16" y="45"/>
                  <a:pt x="16" y="42"/>
                </a:cubicBezTo>
                <a:cubicBezTo>
                  <a:pt x="17" y="24"/>
                  <a:pt x="17" y="24"/>
                  <a:pt x="17" y="24"/>
                </a:cubicBezTo>
                <a:cubicBezTo>
                  <a:pt x="18" y="24"/>
                  <a:pt x="18" y="24"/>
                  <a:pt x="19" y="24"/>
                </a:cubicBezTo>
                <a:cubicBezTo>
                  <a:pt x="20" y="24"/>
                  <a:pt x="22" y="23"/>
                  <a:pt x="22" y="21"/>
                </a:cubicBezTo>
                <a:cubicBezTo>
                  <a:pt x="22" y="3"/>
                  <a:pt x="22" y="3"/>
                  <a:pt x="22" y="3"/>
                </a:cubicBezTo>
                <a:cubicBezTo>
                  <a:pt x="22" y="2"/>
                  <a:pt x="20" y="0"/>
                  <a:pt x="19" y="0"/>
                </a:cubicBezTo>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242" name="Oval 1155"/>
          <p:cNvSpPr>
            <a:spLocks noChangeArrowheads="1"/>
          </p:cNvSpPr>
          <p:nvPr/>
        </p:nvSpPr>
        <p:spPr bwMode="auto">
          <a:xfrm>
            <a:off x="5971098" y="4542456"/>
            <a:ext cx="28575" cy="31750"/>
          </a:xfrm>
          <a:prstGeom prst="ellipse">
            <a:avLst/>
          </a:pr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246" name="Freeform 1159"/>
          <p:cNvSpPr>
            <a:spLocks/>
          </p:cNvSpPr>
          <p:nvPr/>
        </p:nvSpPr>
        <p:spPr bwMode="auto">
          <a:xfrm>
            <a:off x="6018724" y="4672631"/>
            <a:ext cx="52388" cy="114300"/>
          </a:xfrm>
          <a:custGeom>
            <a:avLst/>
            <a:gdLst>
              <a:gd name="T0" fmla="*/ 18 w 21"/>
              <a:gd name="T1" fmla="*/ 0 h 47"/>
              <a:gd name="T2" fmla="*/ 3 w 21"/>
              <a:gd name="T3" fmla="*/ 0 h 47"/>
              <a:gd name="T4" fmla="*/ 0 w 21"/>
              <a:gd name="T5" fmla="*/ 3 h 47"/>
              <a:gd name="T6" fmla="*/ 0 w 21"/>
              <a:gd name="T7" fmla="*/ 21 h 47"/>
              <a:gd name="T8" fmla="*/ 3 w 21"/>
              <a:gd name="T9" fmla="*/ 24 h 47"/>
              <a:gd name="T10" fmla="*/ 4 w 21"/>
              <a:gd name="T11" fmla="*/ 24 h 47"/>
              <a:gd name="T12" fmla="*/ 6 w 21"/>
              <a:gd name="T13" fmla="*/ 42 h 47"/>
              <a:gd name="T14" fmla="*/ 10 w 21"/>
              <a:gd name="T15" fmla="*/ 47 h 47"/>
              <a:gd name="T16" fmla="*/ 15 w 21"/>
              <a:gd name="T17" fmla="*/ 42 h 47"/>
              <a:gd name="T18" fmla="*/ 17 w 21"/>
              <a:gd name="T19" fmla="*/ 24 h 47"/>
              <a:gd name="T20" fmla="*/ 18 w 21"/>
              <a:gd name="T21" fmla="*/ 24 h 47"/>
              <a:gd name="T22" fmla="*/ 21 w 21"/>
              <a:gd name="T23" fmla="*/ 21 h 47"/>
              <a:gd name="T24" fmla="*/ 21 w 21"/>
              <a:gd name="T25" fmla="*/ 3 h 47"/>
              <a:gd name="T26" fmla="*/ 18 w 21"/>
              <a:gd name="T2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 h="47">
                <a:moveTo>
                  <a:pt x="18" y="0"/>
                </a:moveTo>
                <a:cubicBezTo>
                  <a:pt x="3" y="0"/>
                  <a:pt x="3" y="0"/>
                  <a:pt x="3" y="0"/>
                </a:cubicBezTo>
                <a:cubicBezTo>
                  <a:pt x="1" y="0"/>
                  <a:pt x="0" y="2"/>
                  <a:pt x="0" y="3"/>
                </a:cubicBezTo>
                <a:cubicBezTo>
                  <a:pt x="0" y="21"/>
                  <a:pt x="0" y="21"/>
                  <a:pt x="0" y="21"/>
                </a:cubicBezTo>
                <a:cubicBezTo>
                  <a:pt x="0" y="23"/>
                  <a:pt x="1" y="24"/>
                  <a:pt x="3" y="24"/>
                </a:cubicBezTo>
                <a:cubicBezTo>
                  <a:pt x="3" y="24"/>
                  <a:pt x="4" y="24"/>
                  <a:pt x="4" y="24"/>
                </a:cubicBezTo>
                <a:cubicBezTo>
                  <a:pt x="6" y="42"/>
                  <a:pt x="6" y="42"/>
                  <a:pt x="6" y="42"/>
                </a:cubicBezTo>
                <a:cubicBezTo>
                  <a:pt x="6" y="45"/>
                  <a:pt x="8" y="47"/>
                  <a:pt x="10" y="47"/>
                </a:cubicBezTo>
                <a:cubicBezTo>
                  <a:pt x="13" y="47"/>
                  <a:pt x="15" y="45"/>
                  <a:pt x="15" y="42"/>
                </a:cubicBezTo>
                <a:cubicBezTo>
                  <a:pt x="17" y="24"/>
                  <a:pt x="17" y="24"/>
                  <a:pt x="17" y="24"/>
                </a:cubicBezTo>
                <a:cubicBezTo>
                  <a:pt x="17" y="24"/>
                  <a:pt x="18" y="24"/>
                  <a:pt x="18" y="24"/>
                </a:cubicBezTo>
                <a:cubicBezTo>
                  <a:pt x="20" y="24"/>
                  <a:pt x="21" y="23"/>
                  <a:pt x="21" y="21"/>
                </a:cubicBezTo>
                <a:cubicBezTo>
                  <a:pt x="21" y="3"/>
                  <a:pt x="21" y="3"/>
                  <a:pt x="21" y="3"/>
                </a:cubicBezTo>
                <a:cubicBezTo>
                  <a:pt x="21" y="2"/>
                  <a:pt x="20" y="0"/>
                  <a:pt x="18" y="0"/>
                </a:cubicBezTo>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247" name="Oval 1160"/>
          <p:cNvSpPr>
            <a:spLocks noChangeArrowheads="1"/>
          </p:cNvSpPr>
          <p:nvPr/>
        </p:nvSpPr>
        <p:spPr bwMode="auto">
          <a:xfrm>
            <a:off x="6029836" y="4636118"/>
            <a:ext cx="31750" cy="28575"/>
          </a:xfrm>
          <a:prstGeom prst="ellipse">
            <a:avLst/>
          </a:pr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248" name="Freeform 1161"/>
          <p:cNvSpPr>
            <a:spLocks/>
          </p:cNvSpPr>
          <p:nvPr/>
        </p:nvSpPr>
        <p:spPr bwMode="auto">
          <a:xfrm>
            <a:off x="5723448" y="4399580"/>
            <a:ext cx="50800" cy="115888"/>
          </a:xfrm>
          <a:custGeom>
            <a:avLst/>
            <a:gdLst>
              <a:gd name="T0" fmla="*/ 18 w 21"/>
              <a:gd name="T1" fmla="*/ 0 h 47"/>
              <a:gd name="T2" fmla="*/ 2 w 21"/>
              <a:gd name="T3" fmla="*/ 0 h 47"/>
              <a:gd name="T4" fmla="*/ 0 w 21"/>
              <a:gd name="T5" fmla="*/ 3 h 47"/>
              <a:gd name="T6" fmla="*/ 0 w 21"/>
              <a:gd name="T7" fmla="*/ 21 h 47"/>
              <a:gd name="T8" fmla="*/ 2 w 21"/>
              <a:gd name="T9" fmla="*/ 24 h 47"/>
              <a:gd name="T10" fmla="*/ 4 w 21"/>
              <a:gd name="T11" fmla="*/ 24 h 47"/>
              <a:gd name="T12" fmla="*/ 6 w 21"/>
              <a:gd name="T13" fmla="*/ 42 h 47"/>
              <a:gd name="T14" fmla="*/ 10 w 21"/>
              <a:gd name="T15" fmla="*/ 47 h 47"/>
              <a:gd name="T16" fmla="*/ 15 w 21"/>
              <a:gd name="T17" fmla="*/ 42 h 47"/>
              <a:gd name="T18" fmla="*/ 17 w 21"/>
              <a:gd name="T19" fmla="*/ 24 h 47"/>
              <a:gd name="T20" fmla="*/ 18 w 21"/>
              <a:gd name="T21" fmla="*/ 24 h 47"/>
              <a:gd name="T22" fmla="*/ 21 w 21"/>
              <a:gd name="T23" fmla="*/ 21 h 47"/>
              <a:gd name="T24" fmla="*/ 21 w 21"/>
              <a:gd name="T25" fmla="*/ 3 h 47"/>
              <a:gd name="T26" fmla="*/ 18 w 21"/>
              <a:gd name="T2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 h="47">
                <a:moveTo>
                  <a:pt x="18" y="0"/>
                </a:moveTo>
                <a:cubicBezTo>
                  <a:pt x="2" y="0"/>
                  <a:pt x="2" y="0"/>
                  <a:pt x="2" y="0"/>
                </a:cubicBezTo>
                <a:cubicBezTo>
                  <a:pt x="1" y="0"/>
                  <a:pt x="0" y="1"/>
                  <a:pt x="0" y="3"/>
                </a:cubicBezTo>
                <a:cubicBezTo>
                  <a:pt x="0" y="21"/>
                  <a:pt x="0" y="21"/>
                  <a:pt x="0" y="21"/>
                </a:cubicBezTo>
                <a:cubicBezTo>
                  <a:pt x="0" y="23"/>
                  <a:pt x="1" y="24"/>
                  <a:pt x="2" y="24"/>
                </a:cubicBezTo>
                <a:cubicBezTo>
                  <a:pt x="3" y="24"/>
                  <a:pt x="3" y="24"/>
                  <a:pt x="4" y="24"/>
                </a:cubicBezTo>
                <a:cubicBezTo>
                  <a:pt x="6" y="42"/>
                  <a:pt x="6" y="42"/>
                  <a:pt x="6" y="42"/>
                </a:cubicBezTo>
                <a:cubicBezTo>
                  <a:pt x="6" y="44"/>
                  <a:pt x="8" y="47"/>
                  <a:pt x="10" y="47"/>
                </a:cubicBezTo>
                <a:cubicBezTo>
                  <a:pt x="13" y="47"/>
                  <a:pt x="15" y="44"/>
                  <a:pt x="15" y="42"/>
                </a:cubicBezTo>
                <a:cubicBezTo>
                  <a:pt x="17" y="24"/>
                  <a:pt x="17" y="24"/>
                  <a:pt x="17" y="24"/>
                </a:cubicBezTo>
                <a:cubicBezTo>
                  <a:pt x="17" y="24"/>
                  <a:pt x="18" y="24"/>
                  <a:pt x="18" y="24"/>
                </a:cubicBezTo>
                <a:cubicBezTo>
                  <a:pt x="20" y="24"/>
                  <a:pt x="21" y="23"/>
                  <a:pt x="21" y="21"/>
                </a:cubicBezTo>
                <a:cubicBezTo>
                  <a:pt x="21" y="3"/>
                  <a:pt x="21" y="3"/>
                  <a:pt x="21" y="3"/>
                </a:cubicBezTo>
                <a:cubicBezTo>
                  <a:pt x="21" y="1"/>
                  <a:pt x="20" y="0"/>
                  <a:pt x="18" y="0"/>
                </a:cubicBezTo>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249" name="Oval 1162"/>
          <p:cNvSpPr>
            <a:spLocks noChangeArrowheads="1"/>
          </p:cNvSpPr>
          <p:nvPr/>
        </p:nvSpPr>
        <p:spPr bwMode="auto">
          <a:xfrm>
            <a:off x="5732973" y="4361480"/>
            <a:ext cx="28575" cy="28575"/>
          </a:xfrm>
          <a:prstGeom prst="ellipse">
            <a:avLst/>
          </a:pr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250" name="Freeform 1163"/>
          <p:cNvSpPr>
            <a:spLocks/>
          </p:cNvSpPr>
          <p:nvPr/>
        </p:nvSpPr>
        <p:spPr bwMode="auto">
          <a:xfrm>
            <a:off x="5782186" y="4490068"/>
            <a:ext cx="50800" cy="115888"/>
          </a:xfrm>
          <a:custGeom>
            <a:avLst/>
            <a:gdLst>
              <a:gd name="T0" fmla="*/ 19 w 21"/>
              <a:gd name="T1" fmla="*/ 0 h 47"/>
              <a:gd name="T2" fmla="*/ 3 w 21"/>
              <a:gd name="T3" fmla="*/ 0 h 47"/>
              <a:gd name="T4" fmla="*/ 0 w 21"/>
              <a:gd name="T5" fmla="*/ 3 h 47"/>
              <a:gd name="T6" fmla="*/ 0 w 21"/>
              <a:gd name="T7" fmla="*/ 21 h 47"/>
              <a:gd name="T8" fmla="*/ 3 w 21"/>
              <a:gd name="T9" fmla="*/ 24 h 47"/>
              <a:gd name="T10" fmla="*/ 4 w 21"/>
              <a:gd name="T11" fmla="*/ 24 h 47"/>
              <a:gd name="T12" fmla="*/ 6 w 21"/>
              <a:gd name="T13" fmla="*/ 42 h 47"/>
              <a:gd name="T14" fmla="*/ 11 w 21"/>
              <a:gd name="T15" fmla="*/ 47 h 47"/>
              <a:gd name="T16" fmla="*/ 15 w 21"/>
              <a:gd name="T17" fmla="*/ 42 h 47"/>
              <a:gd name="T18" fmla="*/ 17 w 21"/>
              <a:gd name="T19" fmla="*/ 24 h 47"/>
              <a:gd name="T20" fmla="*/ 19 w 21"/>
              <a:gd name="T21" fmla="*/ 24 h 47"/>
              <a:gd name="T22" fmla="*/ 21 w 21"/>
              <a:gd name="T23" fmla="*/ 21 h 47"/>
              <a:gd name="T24" fmla="*/ 21 w 21"/>
              <a:gd name="T25" fmla="*/ 3 h 47"/>
              <a:gd name="T26" fmla="*/ 19 w 21"/>
              <a:gd name="T2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 h="47">
                <a:moveTo>
                  <a:pt x="19" y="0"/>
                </a:moveTo>
                <a:cubicBezTo>
                  <a:pt x="3" y="0"/>
                  <a:pt x="3" y="0"/>
                  <a:pt x="3" y="0"/>
                </a:cubicBezTo>
                <a:cubicBezTo>
                  <a:pt x="1" y="0"/>
                  <a:pt x="0" y="1"/>
                  <a:pt x="0" y="3"/>
                </a:cubicBezTo>
                <a:cubicBezTo>
                  <a:pt x="0" y="21"/>
                  <a:pt x="0" y="21"/>
                  <a:pt x="0" y="21"/>
                </a:cubicBezTo>
                <a:cubicBezTo>
                  <a:pt x="0" y="23"/>
                  <a:pt x="1" y="24"/>
                  <a:pt x="3" y="24"/>
                </a:cubicBezTo>
                <a:cubicBezTo>
                  <a:pt x="3" y="24"/>
                  <a:pt x="4" y="24"/>
                  <a:pt x="4" y="24"/>
                </a:cubicBezTo>
                <a:cubicBezTo>
                  <a:pt x="6" y="42"/>
                  <a:pt x="6" y="42"/>
                  <a:pt x="6" y="42"/>
                </a:cubicBezTo>
                <a:cubicBezTo>
                  <a:pt x="6" y="45"/>
                  <a:pt x="8" y="47"/>
                  <a:pt x="11" y="47"/>
                </a:cubicBezTo>
                <a:cubicBezTo>
                  <a:pt x="13" y="47"/>
                  <a:pt x="15" y="45"/>
                  <a:pt x="15" y="42"/>
                </a:cubicBezTo>
                <a:cubicBezTo>
                  <a:pt x="17" y="24"/>
                  <a:pt x="17" y="24"/>
                  <a:pt x="17" y="24"/>
                </a:cubicBezTo>
                <a:cubicBezTo>
                  <a:pt x="18" y="24"/>
                  <a:pt x="18" y="24"/>
                  <a:pt x="19" y="24"/>
                </a:cubicBezTo>
                <a:cubicBezTo>
                  <a:pt x="20" y="24"/>
                  <a:pt x="21" y="23"/>
                  <a:pt x="21" y="21"/>
                </a:cubicBezTo>
                <a:cubicBezTo>
                  <a:pt x="21" y="3"/>
                  <a:pt x="21" y="3"/>
                  <a:pt x="21" y="3"/>
                </a:cubicBezTo>
                <a:cubicBezTo>
                  <a:pt x="21" y="1"/>
                  <a:pt x="20" y="0"/>
                  <a:pt x="19" y="0"/>
                </a:cubicBezTo>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251" name="Oval 1164"/>
          <p:cNvSpPr>
            <a:spLocks noChangeArrowheads="1"/>
          </p:cNvSpPr>
          <p:nvPr/>
        </p:nvSpPr>
        <p:spPr bwMode="auto">
          <a:xfrm>
            <a:off x="5794886" y="4451968"/>
            <a:ext cx="28575" cy="31750"/>
          </a:xfrm>
          <a:prstGeom prst="ellipse">
            <a:avLst/>
          </a:pr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252" name="Freeform 1165"/>
          <p:cNvSpPr>
            <a:spLocks/>
          </p:cNvSpPr>
          <p:nvPr/>
        </p:nvSpPr>
        <p:spPr bwMode="auto">
          <a:xfrm>
            <a:off x="5840923" y="4582143"/>
            <a:ext cx="53975" cy="114300"/>
          </a:xfrm>
          <a:custGeom>
            <a:avLst/>
            <a:gdLst>
              <a:gd name="T0" fmla="*/ 19 w 22"/>
              <a:gd name="T1" fmla="*/ 0 h 47"/>
              <a:gd name="T2" fmla="*/ 3 w 22"/>
              <a:gd name="T3" fmla="*/ 0 h 47"/>
              <a:gd name="T4" fmla="*/ 0 w 22"/>
              <a:gd name="T5" fmla="*/ 3 h 47"/>
              <a:gd name="T6" fmla="*/ 0 w 22"/>
              <a:gd name="T7" fmla="*/ 21 h 47"/>
              <a:gd name="T8" fmla="*/ 3 w 22"/>
              <a:gd name="T9" fmla="*/ 24 h 47"/>
              <a:gd name="T10" fmla="*/ 5 w 22"/>
              <a:gd name="T11" fmla="*/ 24 h 47"/>
              <a:gd name="T12" fmla="*/ 7 w 22"/>
              <a:gd name="T13" fmla="*/ 42 h 47"/>
              <a:gd name="T14" fmla="*/ 11 w 22"/>
              <a:gd name="T15" fmla="*/ 47 h 47"/>
              <a:gd name="T16" fmla="*/ 16 w 22"/>
              <a:gd name="T17" fmla="*/ 42 h 47"/>
              <a:gd name="T18" fmla="*/ 18 w 22"/>
              <a:gd name="T19" fmla="*/ 24 h 47"/>
              <a:gd name="T20" fmla="*/ 19 w 22"/>
              <a:gd name="T21" fmla="*/ 24 h 47"/>
              <a:gd name="T22" fmla="*/ 22 w 22"/>
              <a:gd name="T23" fmla="*/ 21 h 47"/>
              <a:gd name="T24" fmla="*/ 22 w 22"/>
              <a:gd name="T25" fmla="*/ 3 h 47"/>
              <a:gd name="T26" fmla="*/ 19 w 22"/>
              <a:gd name="T2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47">
                <a:moveTo>
                  <a:pt x="19" y="0"/>
                </a:moveTo>
                <a:cubicBezTo>
                  <a:pt x="3" y="0"/>
                  <a:pt x="3" y="0"/>
                  <a:pt x="3" y="0"/>
                </a:cubicBezTo>
                <a:cubicBezTo>
                  <a:pt x="2" y="0"/>
                  <a:pt x="0" y="2"/>
                  <a:pt x="0" y="3"/>
                </a:cubicBezTo>
                <a:cubicBezTo>
                  <a:pt x="0" y="21"/>
                  <a:pt x="0" y="21"/>
                  <a:pt x="0" y="21"/>
                </a:cubicBezTo>
                <a:cubicBezTo>
                  <a:pt x="0" y="23"/>
                  <a:pt x="2" y="24"/>
                  <a:pt x="3" y="24"/>
                </a:cubicBezTo>
                <a:cubicBezTo>
                  <a:pt x="4" y="24"/>
                  <a:pt x="4" y="24"/>
                  <a:pt x="5" y="24"/>
                </a:cubicBezTo>
                <a:cubicBezTo>
                  <a:pt x="7" y="42"/>
                  <a:pt x="7" y="42"/>
                  <a:pt x="7" y="42"/>
                </a:cubicBezTo>
                <a:cubicBezTo>
                  <a:pt x="7" y="45"/>
                  <a:pt x="9" y="47"/>
                  <a:pt x="11" y="47"/>
                </a:cubicBezTo>
                <a:cubicBezTo>
                  <a:pt x="14" y="47"/>
                  <a:pt x="16" y="45"/>
                  <a:pt x="16" y="42"/>
                </a:cubicBezTo>
                <a:cubicBezTo>
                  <a:pt x="18" y="24"/>
                  <a:pt x="18" y="24"/>
                  <a:pt x="18" y="24"/>
                </a:cubicBezTo>
                <a:cubicBezTo>
                  <a:pt x="18" y="24"/>
                  <a:pt x="18" y="24"/>
                  <a:pt x="19" y="24"/>
                </a:cubicBezTo>
                <a:cubicBezTo>
                  <a:pt x="21" y="24"/>
                  <a:pt x="22" y="23"/>
                  <a:pt x="22" y="21"/>
                </a:cubicBezTo>
                <a:cubicBezTo>
                  <a:pt x="22" y="3"/>
                  <a:pt x="22" y="3"/>
                  <a:pt x="22" y="3"/>
                </a:cubicBezTo>
                <a:cubicBezTo>
                  <a:pt x="22" y="2"/>
                  <a:pt x="21" y="0"/>
                  <a:pt x="19" y="0"/>
                </a:cubicBezTo>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253" name="Oval 1166"/>
          <p:cNvSpPr>
            <a:spLocks noChangeArrowheads="1"/>
          </p:cNvSpPr>
          <p:nvPr/>
        </p:nvSpPr>
        <p:spPr bwMode="auto">
          <a:xfrm>
            <a:off x="5853623" y="4542456"/>
            <a:ext cx="28575" cy="31750"/>
          </a:xfrm>
          <a:prstGeom prst="ellipse">
            <a:avLst/>
          </a:pr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254" name="Freeform 1167"/>
          <p:cNvSpPr>
            <a:spLocks/>
          </p:cNvSpPr>
          <p:nvPr/>
        </p:nvSpPr>
        <p:spPr bwMode="auto">
          <a:xfrm>
            <a:off x="5901248" y="4659491"/>
            <a:ext cx="52388" cy="114300"/>
          </a:xfrm>
          <a:custGeom>
            <a:avLst/>
            <a:gdLst>
              <a:gd name="T0" fmla="*/ 18 w 21"/>
              <a:gd name="T1" fmla="*/ 0 h 47"/>
              <a:gd name="T2" fmla="*/ 3 w 21"/>
              <a:gd name="T3" fmla="*/ 0 h 47"/>
              <a:gd name="T4" fmla="*/ 0 w 21"/>
              <a:gd name="T5" fmla="*/ 3 h 47"/>
              <a:gd name="T6" fmla="*/ 0 w 21"/>
              <a:gd name="T7" fmla="*/ 21 h 47"/>
              <a:gd name="T8" fmla="*/ 3 w 21"/>
              <a:gd name="T9" fmla="*/ 24 h 47"/>
              <a:gd name="T10" fmla="*/ 4 w 21"/>
              <a:gd name="T11" fmla="*/ 24 h 47"/>
              <a:gd name="T12" fmla="*/ 6 w 21"/>
              <a:gd name="T13" fmla="*/ 42 h 47"/>
              <a:gd name="T14" fmla="*/ 11 w 21"/>
              <a:gd name="T15" fmla="*/ 47 h 47"/>
              <a:gd name="T16" fmla="*/ 15 w 21"/>
              <a:gd name="T17" fmla="*/ 42 h 47"/>
              <a:gd name="T18" fmla="*/ 17 w 21"/>
              <a:gd name="T19" fmla="*/ 24 h 47"/>
              <a:gd name="T20" fmla="*/ 18 w 21"/>
              <a:gd name="T21" fmla="*/ 24 h 47"/>
              <a:gd name="T22" fmla="*/ 21 w 21"/>
              <a:gd name="T23" fmla="*/ 21 h 47"/>
              <a:gd name="T24" fmla="*/ 21 w 21"/>
              <a:gd name="T25" fmla="*/ 3 h 47"/>
              <a:gd name="T26" fmla="*/ 18 w 21"/>
              <a:gd name="T2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 h="47">
                <a:moveTo>
                  <a:pt x="18" y="0"/>
                </a:moveTo>
                <a:cubicBezTo>
                  <a:pt x="3" y="0"/>
                  <a:pt x="3" y="0"/>
                  <a:pt x="3" y="0"/>
                </a:cubicBezTo>
                <a:cubicBezTo>
                  <a:pt x="1" y="0"/>
                  <a:pt x="0" y="2"/>
                  <a:pt x="0" y="3"/>
                </a:cubicBezTo>
                <a:cubicBezTo>
                  <a:pt x="0" y="21"/>
                  <a:pt x="0" y="21"/>
                  <a:pt x="0" y="21"/>
                </a:cubicBezTo>
                <a:cubicBezTo>
                  <a:pt x="0" y="23"/>
                  <a:pt x="1" y="24"/>
                  <a:pt x="3" y="24"/>
                </a:cubicBezTo>
                <a:cubicBezTo>
                  <a:pt x="3" y="24"/>
                  <a:pt x="4" y="24"/>
                  <a:pt x="4" y="24"/>
                </a:cubicBezTo>
                <a:cubicBezTo>
                  <a:pt x="6" y="42"/>
                  <a:pt x="6" y="42"/>
                  <a:pt x="6" y="42"/>
                </a:cubicBezTo>
                <a:cubicBezTo>
                  <a:pt x="6" y="45"/>
                  <a:pt x="8" y="47"/>
                  <a:pt x="11" y="47"/>
                </a:cubicBezTo>
                <a:cubicBezTo>
                  <a:pt x="13" y="47"/>
                  <a:pt x="15" y="45"/>
                  <a:pt x="15" y="42"/>
                </a:cubicBezTo>
                <a:cubicBezTo>
                  <a:pt x="17" y="24"/>
                  <a:pt x="17" y="24"/>
                  <a:pt x="17" y="24"/>
                </a:cubicBezTo>
                <a:cubicBezTo>
                  <a:pt x="18" y="24"/>
                  <a:pt x="18" y="24"/>
                  <a:pt x="18" y="24"/>
                </a:cubicBezTo>
                <a:cubicBezTo>
                  <a:pt x="20" y="24"/>
                  <a:pt x="21" y="23"/>
                  <a:pt x="21" y="21"/>
                </a:cubicBezTo>
                <a:cubicBezTo>
                  <a:pt x="21" y="3"/>
                  <a:pt x="21" y="3"/>
                  <a:pt x="21" y="3"/>
                </a:cubicBezTo>
                <a:cubicBezTo>
                  <a:pt x="21" y="2"/>
                  <a:pt x="20" y="0"/>
                  <a:pt x="18" y="0"/>
                </a:cubicBezTo>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255" name="Oval 1168"/>
          <p:cNvSpPr>
            <a:spLocks noChangeArrowheads="1"/>
          </p:cNvSpPr>
          <p:nvPr/>
        </p:nvSpPr>
        <p:spPr bwMode="auto">
          <a:xfrm>
            <a:off x="5913948" y="4622978"/>
            <a:ext cx="30163" cy="28575"/>
          </a:xfrm>
          <a:prstGeom prst="ellipse">
            <a:avLst/>
          </a:pr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256" name="Freeform 1169"/>
          <p:cNvSpPr>
            <a:spLocks/>
          </p:cNvSpPr>
          <p:nvPr/>
        </p:nvSpPr>
        <p:spPr bwMode="auto">
          <a:xfrm>
            <a:off x="5664710" y="4490068"/>
            <a:ext cx="53975" cy="115888"/>
          </a:xfrm>
          <a:custGeom>
            <a:avLst/>
            <a:gdLst>
              <a:gd name="T0" fmla="*/ 19 w 22"/>
              <a:gd name="T1" fmla="*/ 0 h 47"/>
              <a:gd name="T2" fmla="*/ 3 w 22"/>
              <a:gd name="T3" fmla="*/ 0 h 47"/>
              <a:gd name="T4" fmla="*/ 0 w 22"/>
              <a:gd name="T5" fmla="*/ 3 h 47"/>
              <a:gd name="T6" fmla="*/ 0 w 22"/>
              <a:gd name="T7" fmla="*/ 21 h 47"/>
              <a:gd name="T8" fmla="*/ 3 w 22"/>
              <a:gd name="T9" fmla="*/ 24 h 47"/>
              <a:gd name="T10" fmla="*/ 4 w 22"/>
              <a:gd name="T11" fmla="*/ 24 h 47"/>
              <a:gd name="T12" fmla="*/ 6 w 22"/>
              <a:gd name="T13" fmla="*/ 42 h 47"/>
              <a:gd name="T14" fmla="*/ 11 w 22"/>
              <a:gd name="T15" fmla="*/ 47 h 47"/>
              <a:gd name="T16" fmla="*/ 15 w 22"/>
              <a:gd name="T17" fmla="*/ 42 h 47"/>
              <a:gd name="T18" fmla="*/ 17 w 22"/>
              <a:gd name="T19" fmla="*/ 24 h 47"/>
              <a:gd name="T20" fmla="*/ 19 w 22"/>
              <a:gd name="T21" fmla="*/ 24 h 47"/>
              <a:gd name="T22" fmla="*/ 22 w 22"/>
              <a:gd name="T23" fmla="*/ 21 h 47"/>
              <a:gd name="T24" fmla="*/ 22 w 22"/>
              <a:gd name="T25" fmla="*/ 3 h 47"/>
              <a:gd name="T26" fmla="*/ 19 w 22"/>
              <a:gd name="T2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47">
                <a:moveTo>
                  <a:pt x="19" y="0"/>
                </a:moveTo>
                <a:cubicBezTo>
                  <a:pt x="3" y="0"/>
                  <a:pt x="3" y="0"/>
                  <a:pt x="3" y="0"/>
                </a:cubicBezTo>
                <a:cubicBezTo>
                  <a:pt x="1" y="0"/>
                  <a:pt x="0" y="1"/>
                  <a:pt x="0" y="3"/>
                </a:cubicBezTo>
                <a:cubicBezTo>
                  <a:pt x="0" y="21"/>
                  <a:pt x="0" y="21"/>
                  <a:pt x="0" y="21"/>
                </a:cubicBezTo>
                <a:cubicBezTo>
                  <a:pt x="0" y="23"/>
                  <a:pt x="1" y="24"/>
                  <a:pt x="3" y="24"/>
                </a:cubicBezTo>
                <a:cubicBezTo>
                  <a:pt x="4" y="24"/>
                  <a:pt x="4" y="24"/>
                  <a:pt x="4" y="24"/>
                </a:cubicBezTo>
                <a:cubicBezTo>
                  <a:pt x="6" y="42"/>
                  <a:pt x="6" y="42"/>
                  <a:pt x="6" y="42"/>
                </a:cubicBezTo>
                <a:cubicBezTo>
                  <a:pt x="6" y="45"/>
                  <a:pt x="8" y="47"/>
                  <a:pt x="11" y="47"/>
                </a:cubicBezTo>
                <a:cubicBezTo>
                  <a:pt x="13" y="47"/>
                  <a:pt x="15" y="45"/>
                  <a:pt x="15" y="42"/>
                </a:cubicBezTo>
                <a:cubicBezTo>
                  <a:pt x="17" y="24"/>
                  <a:pt x="17" y="24"/>
                  <a:pt x="17" y="24"/>
                </a:cubicBezTo>
                <a:cubicBezTo>
                  <a:pt x="18" y="24"/>
                  <a:pt x="18" y="24"/>
                  <a:pt x="19" y="24"/>
                </a:cubicBezTo>
                <a:cubicBezTo>
                  <a:pt x="20" y="24"/>
                  <a:pt x="22" y="23"/>
                  <a:pt x="22" y="21"/>
                </a:cubicBezTo>
                <a:cubicBezTo>
                  <a:pt x="22" y="3"/>
                  <a:pt x="22" y="3"/>
                  <a:pt x="22" y="3"/>
                </a:cubicBezTo>
                <a:cubicBezTo>
                  <a:pt x="22" y="1"/>
                  <a:pt x="20" y="0"/>
                  <a:pt x="19" y="0"/>
                </a:cubicBezTo>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257" name="Oval 1170"/>
          <p:cNvSpPr>
            <a:spLocks noChangeArrowheads="1"/>
          </p:cNvSpPr>
          <p:nvPr/>
        </p:nvSpPr>
        <p:spPr bwMode="auto">
          <a:xfrm>
            <a:off x="5675823" y="4451968"/>
            <a:ext cx="30163" cy="31750"/>
          </a:xfrm>
          <a:prstGeom prst="ellipse">
            <a:avLst/>
          </a:pr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258" name="Freeform 1171"/>
          <p:cNvSpPr>
            <a:spLocks/>
          </p:cNvSpPr>
          <p:nvPr/>
        </p:nvSpPr>
        <p:spPr bwMode="auto">
          <a:xfrm>
            <a:off x="6485450" y="3943967"/>
            <a:ext cx="50800" cy="115888"/>
          </a:xfrm>
          <a:custGeom>
            <a:avLst/>
            <a:gdLst>
              <a:gd name="T0" fmla="*/ 19 w 21"/>
              <a:gd name="T1" fmla="*/ 0 h 47"/>
              <a:gd name="T2" fmla="*/ 3 w 21"/>
              <a:gd name="T3" fmla="*/ 0 h 47"/>
              <a:gd name="T4" fmla="*/ 0 w 21"/>
              <a:gd name="T5" fmla="*/ 3 h 47"/>
              <a:gd name="T6" fmla="*/ 0 w 21"/>
              <a:gd name="T7" fmla="*/ 21 h 47"/>
              <a:gd name="T8" fmla="*/ 3 w 21"/>
              <a:gd name="T9" fmla="*/ 24 h 47"/>
              <a:gd name="T10" fmla="*/ 4 w 21"/>
              <a:gd name="T11" fmla="*/ 24 h 47"/>
              <a:gd name="T12" fmla="*/ 6 w 21"/>
              <a:gd name="T13" fmla="*/ 42 h 47"/>
              <a:gd name="T14" fmla="*/ 11 w 21"/>
              <a:gd name="T15" fmla="*/ 47 h 47"/>
              <a:gd name="T16" fmla="*/ 15 w 21"/>
              <a:gd name="T17" fmla="*/ 42 h 47"/>
              <a:gd name="T18" fmla="*/ 17 w 21"/>
              <a:gd name="T19" fmla="*/ 24 h 47"/>
              <a:gd name="T20" fmla="*/ 19 w 21"/>
              <a:gd name="T21" fmla="*/ 24 h 47"/>
              <a:gd name="T22" fmla="*/ 21 w 21"/>
              <a:gd name="T23" fmla="*/ 21 h 47"/>
              <a:gd name="T24" fmla="*/ 21 w 21"/>
              <a:gd name="T25" fmla="*/ 3 h 47"/>
              <a:gd name="T26" fmla="*/ 19 w 21"/>
              <a:gd name="T2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 h="47">
                <a:moveTo>
                  <a:pt x="19" y="0"/>
                </a:moveTo>
                <a:cubicBezTo>
                  <a:pt x="3" y="0"/>
                  <a:pt x="3" y="0"/>
                  <a:pt x="3" y="0"/>
                </a:cubicBezTo>
                <a:cubicBezTo>
                  <a:pt x="1" y="0"/>
                  <a:pt x="0" y="2"/>
                  <a:pt x="0" y="3"/>
                </a:cubicBezTo>
                <a:cubicBezTo>
                  <a:pt x="0" y="21"/>
                  <a:pt x="0" y="21"/>
                  <a:pt x="0" y="21"/>
                </a:cubicBezTo>
                <a:cubicBezTo>
                  <a:pt x="0" y="23"/>
                  <a:pt x="1" y="24"/>
                  <a:pt x="3" y="24"/>
                </a:cubicBezTo>
                <a:cubicBezTo>
                  <a:pt x="3" y="24"/>
                  <a:pt x="4" y="24"/>
                  <a:pt x="4" y="24"/>
                </a:cubicBezTo>
                <a:cubicBezTo>
                  <a:pt x="6" y="42"/>
                  <a:pt x="6" y="42"/>
                  <a:pt x="6" y="42"/>
                </a:cubicBezTo>
                <a:cubicBezTo>
                  <a:pt x="6" y="45"/>
                  <a:pt x="8" y="47"/>
                  <a:pt x="11" y="47"/>
                </a:cubicBezTo>
                <a:cubicBezTo>
                  <a:pt x="13" y="47"/>
                  <a:pt x="15" y="45"/>
                  <a:pt x="15" y="42"/>
                </a:cubicBezTo>
                <a:cubicBezTo>
                  <a:pt x="17" y="24"/>
                  <a:pt x="17" y="24"/>
                  <a:pt x="17" y="24"/>
                </a:cubicBezTo>
                <a:cubicBezTo>
                  <a:pt x="18" y="24"/>
                  <a:pt x="18" y="24"/>
                  <a:pt x="19" y="24"/>
                </a:cubicBezTo>
                <a:cubicBezTo>
                  <a:pt x="20" y="24"/>
                  <a:pt x="21" y="23"/>
                  <a:pt x="21" y="21"/>
                </a:cubicBezTo>
                <a:cubicBezTo>
                  <a:pt x="21" y="3"/>
                  <a:pt x="21" y="3"/>
                  <a:pt x="21" y="3"/>
                </a:cubicBezTo>
                <a:cubicBezTo>
                  <a:pt x="21" y="2"/>
                  <a:pt x="20" y="0"/>
                  <a:pt x="19" y="0"/>
                </a:cubicBezTo>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259" name="Oval 1172"/>
          <p:cNvSpPr>
            <a:spLocks noChangeArrowheads="1"/>
          </p:cNvSpPr>
          <p:nvPr/>
        </p:nvSpPr>
        <p:spPr bwMode="auto">
          <a:xfrm>
            <a:off x="6496562" y="3907455"/>
            <a:ext cx="30163" cy="28575"/>
          </a:xfrm>
          <a:prstGeom prst="ellipse">
            <a:avLst/>
          </a:pr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260" name="Freeform 1173"/>
          <p:cNvSpPr>
            <a:spLocks/>
          </p:cNvSpPr>
          <p:nvPr/>
        </p:nvSpPr>
        <p:spPr bwMode="auto">
          <a:xfrm>
            <a:off x="5664710" y="3943967"/>
            <a:ext cx="53975" cy="115888"/>
          </a:xfrm>
          <a:custGeom>
            <a:avLst/>
            <a:gdLst>
              <a:gd name="T0" fmla="*/ 19 w 22"/>
              <a:gd name="T1" fmla="*/ 0 h 47"/>
              <a:gd name="T2" fmla="*/ 3 w 22"/>
              <a:gd name="T3" fmla="*/ 0 h 47"/>
              <a:gd name="T4" fmla="*/ 0 w 22"/>
              <a:gd name="T5" fmla="*/ 3 h 47"/>
              <a:gd name="T6" fmla="*/ 0 w 22"/>
              <a:gd name="T7" fmla="*/ 21 h 47"/>
              <a:gd name="T8" fmla="*/ 3 w 22"/>
              <a:gd name="T9" fmla="*/ 24 h 47"/>
              <a:gd name="T10" fmla="*/ 4 w 22"/>
              <a:gd name="T11" fmla="*/ 24 h 47"/>
              <a:gd name="T12" fmla="*/ 6 w 22"/>
              <a:gd name="T13" fmla="*/ 42 h 47"/>
              <a:gd name="T14" fmla="*/ 11 w 22"/>
              <a:gd name="T15" fmla="*/ 47 h 47"/>
              <a:gd name="T16" fmla="*/ 15 w 22"/>
              <a:gd name="T17" fmla="*/ 42 h 47"/>
              <a:gd name="T18" fmla="*/ 17 w 22"/>
              <a:gd name="T19" fmla="*/ 24 h 47"/>
              <a:gd name="T20" fmla="*/ 19 w 22"/>
              <a:gd name="T21" fmla="*/ 24 h 47"/>
              <a:gd name="T22" fmla="*/ 22 w 22"/>
              <a:gd name="T23" fmla="*/ 21 h 47"/>
              <a:gd name="T24" fmla="*/ 22 w 22"/>
              <a:gd name="T25" fmla="*/ 3 h 47"/>
              <a:gd name="T26" fmla="*/ 19 w 22"/>
              <a:gd name="T2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47">
                <a:moveTo>
                  <a:pt x="19" y="0"/>
                </a:moveTo>
                <a:cubicBezTo>
                  <a:pt x="3" y="0"/>
                  <a:pt x="3" y="0"/>
                  <a:pt x="3" y="0"/>
                </a:cubicBezTo>
                <a:cubicBezTo>
                  <a:pt x="1" y="0"/>
                  <a:pt x="0" y="2"/>
                  <a:pt x="0" y="3"/>
                </a:cubicBezTo>
                <a:cubicBezTo>
                  <a:pt x="0" y="21"/>
                  <a:pt x="0" y="21"/>
                  <a:pt x="0" y="21"/>
                </a:cubicBezTo>
                <a:cubicBezTo>
                  <a:pt x="0" y="23"/>
                  <a:pt x="1" y="24"/>
                  <a:pt x="3" y="24"/>
                </a:cubicBezTo>
                <a:cubicBezTo>
                  <a:pt x="4" y="24"/>
                  <a:pt x="4" y="24"/>
                  <a:pt x="4" y="24"/>
                </a:cubicBezTo>
                <a:cubicBezTo>
                  <a:pt x="6" y="42"/>
                  <a:pt x="6" y="42"/>
                  <a:pt x="6" y="42"/>
                </a:cubicBezTo>
                <a:cubicBezTo>
                  <a:pt x="6" y="45"/>
                  <a:pt x="8" y="47"/>
                  <a:pt x="11" y="47"/>
                </a:cubicBezTo>
                <a:cubicBezTo>
                  <a:pt x="13" y="47"/>
                  <a:pt x="15" y="45"/>
                  <a:pt x="15" y="42"/>
                </a:cubicBezTo>
                <a:cubicBezTo>
                  <a:pt x="17" y="24"/>
                  <a:pt x="17" y="24"/>
                  <a:pt x="17" y="24"/>
                </a:cubicBezTo>
                <a:cubicBezTo>
                  <a:pt x="18" y="24"/>
                  <a:pt x="18" y="24"/>
                  <a:pt x="19" y="24"/>
                </a:cubicBezTo>
                <a:cubicBezTo>
                  <a:pt x="20" y="24"/>
                  <a:pt x="22" y="23"/>
                  <a:pt x="22" y="21"/>
                </a:cubicBezTo>
                <a:cubicBezTo>
                  <a:pt x="22" y="3"/>
                  <a:pt x="22" y="3"/>
                  <a:pt x="22" y="3"/>
                </a:cubicBezTo>
                <a:cubicBezTo>
                  <a:pt x="22" y="2"/>
                  <a:pt x="20" y="0"/>
                  <a:pt x="19" y="0"/>
                </a:cubicBezTo>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261" name="Oval 1174"/>
          <p:cNvSpPr>
            <a:spLocks noChangeArrowheads="1"/>
          </p:cNvSpPr>
          <p:nvPr/>
        </p:nvSpPr>
        <p:spPr bwMode="auto">
          <a:xfrm>
            <a:off x="5675823" y="3907455"/>
            <a:ext cx="30163" cy="28575"/>
          </a:xfrm>
          <a:prstGeom prst="ellipse">
            <a:avLst/>
          </a:pr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262" name="Freeform 1175"/>
          <p:cNvSpPr>
            <a:spLocks/>
          </p:cNvSpPr>
          <p:nvPr/>
        </p:nvSpPr>
        <p:spPr bwMode="auto">
          <a:xfrm>
            <a:off x="5493260" y="4399580"/>
            <a:ext cx="50800" cy="115888"/>
          </a:xfrm>
          <a:custGeom>
            <a:avLst/>
            <a:gdLst>
              <a:gd name="T0" fmla="*/ 19 w 21"/>
              <a:gd name="T1" fmla="*/ 0 h 47"/>
              <a:gd name="T2" fmla="*/ 3 w 21"/>
              <a:gd name="T3" fmla="*/ 0 h 47"/>
              <a:gd name="T4" fmla="*/ 0 w 21"/>
              <a:gd name="T5" fmla="*/ 3 h 47"/>
              <a:gd name="T6" fmla="*/ 0 w 21"/>
              <a:gd name="T7" fmla="*/ 21 h 47"/>
              <a:gd name="T8" fmla="*/ 3 w 21"/>
              <a:gd name="T9" fmla="*/ 24 h 47"/>
              <a:gd name="T10" fmla="*/ 4 w 21"/>
              <a:gd name="T11" fmla="*/ 24 h 47"/>
              <a:gd name="T12" fmla="*/ 6 w 21"/>
              <a:gd name="T13" fmla="*/ 42 h 47"/>
              <a:gd name="T14" fmla="*/ 11 w 21"/>
              <a:gd name="T15" fmla="*/ 47 h 47"/>
              <a:gd name="T16" fmla="*/ 15 w 21"/>
              <a:gd name="T17" fmla="*/ 42 h 47"/>
              <a:gd name="T18" fmla="*/ 17 w 21"/>
              <a:gd name="T19" fmla="*/ 24 h 47"/>
              <a:gd name="T20" fmla="*/ 19 w 21"/>
              <a:gd name="T21" fmla="*/ 24 h 47"/>
              <a:gd name="T22" fmla="*/ 21 w 21"/>
              <a:gd name="T23" fmla="*/ 21 h 47"/>
              <a:gd name="T24" fmla="*/ 21 w 21"/>
              <a:gd name="T25" fmla="*/ 3 h 47"/>
              <a:gd name="T26" fmla="*/ 19 w 21"/>
              <a:gd name="T2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 h="47">
                <a:moveTo>
                  <a:pt x="19" y="0"/>
                </a:moveTo>
                <a:cubicBezTo>
                  <a:pt x="3" y="0"/>
                  <a:pt x="3" y="0"/>
                  <a:pt x="3" y="0"/>
                </a:cubicBezTo>
                <a:cubicBezTo>
                  <a:pt x="1" y="0"/>
                  <a:pt x="0" y="1"/>
                  <a:pt x="0" y="3"/>
                </a:cubicBezTo>
                <a:cubicBezTo>
                  <a:pt x="0" y="21"/>
                  <a:pt x="0" y="21"/>
                  <a:pt x="0" y="21"/>
                </a:cubicBezTo>
                <a:cubicBezTo>
                  <a:pt x="0" y="23"/>
                  <a:pt x="1" y="24"/>
                  <a:pt x="3" y="24"/>
                </a:cubicBezTo>
                <a:cubicBezTo>
                  <a:pt x="3" y="24"/>
                  <a:pt x="4" y="24"/>
                  <a:pt x="4" y="24"/>
                </a:cubicBezTo>
                <a:cubicBezTo>
                  <a:pt x="6" y="42"/>
                  <a:pt x="6" y="42"/>
                  <a:pt x="6" y="42"/>
                </a:cubicBezTo>
                <a:cubicBezTo>
                  <a:pt x="6" y="44"/>
                  <a:pt x="8" y="47"/>
                  <a:pt x="11" y="47"/>
                </a:cubicBezTo>
                <a:cubicBezTo>
                  <a:pt x="13" y="47"/>
                  <a:pt x="15" y="44"/>
                  <a:pt x="15" y="42"/>
                </a:cubicBezTo>
                <a:cubicBezTo>
                  <a:pt x="17" y="24"/>
                  <a:pt x="17" y="24"/>
                  <a:pt x="17" y="24"/>
                </a:cubicBezTo>
                <a:cubicBezTo>
                  <a:pt x="18" y="24"/>
                  <a:pt x="18" y="24"/>
                  <a:pt x="19" y="24"/>
                </a:cubicBezTo>
                <a:cubicBezTo>
                  <a:pt x="20" y="24"/>
                  <a:pt x="21" y="23"/>
                  <a:pt x="21" y="21"/>
                </a:cubicBezTo>
                <a:cubicBezTo>
                  <a:pt x="21" y="3"/>
                  <a:pt x="21" y="3"/>
                  <a:pt x="21" y="3"/>
                </a:cubicBezTo>
                <a:cubicBezTo>
                  <a:pt x="21" y="1"/>
                  <a:pt x="20" y="0"/>
                  <a:pt x="19" y="0"/>
                </a:cubicBezTo>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263" name="Oval 1176"/>
          <p:cNvSpPr>
            <a:spLocks noChangeArrowheads="1"/>
          </p:cNvSpPr>
          <p:nvPr/>
        </p:nvSpPr>
        <p:spPr bwMode="auto">
          <a:xfrm>
            <a:off x="5504372" y="4361480"/>
            <a:ext cx="30163" cy="28575"/>
          </a:xfrm>
          <a:prstGeom prst="ellipse">
            <a:avLst/>
          </a:pr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264" name="Freeform 1177"/>
          <p:cNvSpPr>
            <a:spLocks/>
          </p:cNvSpPr>
          <p:nvPr/>
        </p:nvSpPr>
        <p:spPr bwMode="auto">
          <a:xfrm>
            <a:off x="5434522" y="4309093"/>
            <a:ext cx="53975" cy="115888"/>
          </a:xfrm>
          <a:custGeom>
            <a:avLst/>
            <a:gdLst>
              <a:gd name="T0" fmla="*/ 19 w 22"/>
              <a:gd name="T1" fmla="*/ 0 h 47"/>
              <a:gd name="T2" fmla="*/ 3 w 22"/>
              <a:gd name="T3" fmla="*/ 0 h 47"/>
              <a:gd name="T4" fmla="*/ 0 w 22"/>
              <a:gd name="T5" fmla="*/ 3 h 47"/>
              <a:gd name="T6" fmla="*/ 0 w 22"/>
              <a:gd name="T7" fmla="*/ 21 h 47"/>
              <a:gd name="T8" fmla="*/ 3 w 22"/>
              <a:gd name="T9" fmla="*/ 24 h 47"/>
              <a:gd name="T10" fmla="*/ 5 w 22"/>
              <a:gd name="T11" fmla="*/ 24 h 47"/>
              <a:gd name="T12" fmla="*/ 6 w 22"/>
              <a:gd name="T13" fmla="*/ 42 h 47"/>
              <a:gd name="T14" fmla="*/ 11 w 22"/>
              <a:gd name="T15" fmla="*/ 47 h 47"/>
              <a:gd name="T16" fmla="*/ 16 w 22"/>
              <a:gd name="T17" fmla="*/ 42 h 47"/>
              <a:gd name="T18" fmla="*/ 17 w 22"/>
              <a:gd name="T19" fmla="*/ 24 h 47"/>
              <a:gd name="T20" fmla="*/ 19 w 22"/>
              <a:gd name="T21" fmla="*/ 24 h 47"/>
              <a:gd name="T22" fmla="*/ 22 w 22"/>
              <a:gd name="T23" fmla="*/ 21 h 47"/>
              <a:gd name="T24" fmla="*/ 22 w 22"/>
              <a:gd name="T25" fmla="*/ 3 h 47"/>
              <a:gd name="T26" fmla="*/ 19 w 22"/>
              <a:gd name="T2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47">
                <a:moveTo>
                  <a:pt x="19" y="0"/>
                </a:moveTo>
                <a:cubicBezTo>
                  <a:pt x="3" y="0"/>
                  <a:pt x="3" y="0"/>
                  <a:pt x="3" y="0"/>
                </a:cubicBezTo>
                <a:cubicBezTo>
                  <a:pt x="2" y="0"/>
                  <a:pt x="0" y="1"/>
                  <a:pt x="0" y="3"/>
                </a:cubicBezTo>
                <a:cubicBezTo>
                  <a:pt x="0" y="21"/>
                  <a:pt x="0" y="21"/>
                  <a:pt x="0" y="21"/>
                </a:cubicBezTo>
                <a:cubicBezTo>
                  <a:pt x="0" y="23"/>
                  <a:pt x="2" y="24"/>
                  <a:pt x="3" y="24"/>
                </a:cubicBezTo>
                <a:cubicBezTo>
                  <a:pt x="4" y="24"/>
                  <a:pt x="4" y="24"/>
                  <a:pt x="5" y="24"/>
                </a:cubicBezTo>
                <a:cubicBezTo>
                  <a:pt x="6" y="42"/>
                  <a:pt x="6" y="42"/>
                  <a:pt x="6" y="42"/>
                </a:cubicBezTo>
                <a:cubicBezTo>
                  <a:pt x="6" y="45"/>
                  <a:pt x="8" y="47"/>
                  <a:pt x="11" y="47"/>
                </a:cubicBezTo>
                <a:cubicBezTo>
                  <a:pt x="14" y="47"/>
                  <a:pt x="16" y="45"/>
                  <a:pt x="16" y="42"/>
                </a:cubicBezTo>
                <a:cubicBezTo>
                  <a:pt x="17" y="24"/>
                  <a:pt x="17" y="24"/>
                  <a:pt x="17" y="24"/>
                </a:cubicBezTo>
                <a:cubicBezTo>
                  <a:pt x="18" y="24"/>
                  <a:pt x="18" y="24"/>
                  <a:pt x="19" y="24"/>
                </a:cubicBezTo>
                <a:cubicBezTo>
                  <a:pt x="20" y="24"/>
                  <a:pt x="22" y="23"/>
                  <a:pt x="22" y="21"/>
                </a:cubicBezTo>
                <a:cubicBezTo>
                  <a:pt x="22" y="3"/>
                  <a:pt x="22" y="3"/>
                  <a:pt x="22" y="3"/>
                </a:cubicBezTo>
                <a:cubicBezTo>
                  <a:pt x="22" y="1"/>
                  <a:pt x="20" y="0"/>
                  <a:pt x="19" y="0"/>
                </a:cubicBezTo>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265" name="Oval 1178"/>
          <p:cNvSpPr>
            <a:spLocks noChangeArrowheads="1"/>
          </p:cNvSpPr>
          <p:nvPr/>
        </p:nvSpPr>
        <p:spPr bwMode="auto">
          <a:xfrm>
            <a:off x="5445635" y="4269405"/>
            <a:ext cx="30163" cy="30163"/>
          </a:xfrm>
          <a:prstGeom prst="ellipse">
            <a:avLst/>
          </a:pr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266" name="Freeform 1179"/>
          <p:cNvSpPr>
            <a:spLocks/>
          </p:cNvSpPr>
          <p:nvPr/>
        </p:nvSpPr>
        <p:spPr bwMode="auto">
          <a:xfrm>
            <a:off x="5380547" y="4037630"/>
            <a:ext cx="50800" cy="114300"/>
          </a:xfrm>
          <a:custGeom>
            <a:avLst/>
            <a:gdLst>
              <a:gd name="T0" fmla="*/ 18 w 21"/>
              <a:gd name="T1" fmla="*/ 0 h 47"/>
              <a:gd name="T2" fmla="*/ 3 w 21"/>
              <a:gd name="T3" fmla="*/ 0 h 47"/>
              <a:gd name="T4" fmla="*/ 0 w 21"/>
              <a:gd name="T5" fmla="*/ 3 h 47"/>
              <a:gd name="T6" fmla="*/ 0 w 21"/>
              <a:gd name="T7" fmla="*/ 21 h 47"/>
              <a:gd name="T8" fmla="*/ 3 w 21"/>
              <a:gd name="T9" fmla="*/ 24 h 47"/>
              <a:gd name="T10" fmla="*/ 4 w 21"/>
              <a:gd name="T11" fmla="*/ 24 h 47"/>
              <a:gd name="T12" fmla="*/ 6 w 21"/>
              <a:gd name="T13" fmla="*/ 42 h 47"/>
              <a:gd name="T14" fmla="*/ 11 w 21"/>
              <a:gd name="T15" fmla="*/ 47 h 47"/>
              <a:gd name="T16" fmla="*/ 15 w 21"/>
              <a:gd name="T17" fmla="*/ 42 h 47"/>
              <a:gd name="T18" fmla="*/ 17 w 21"/>
              <a:gd name="T19" fmla="*/ 24 h 47"/>
              <a:gd name="T20" fmla="*/ 18 w 21"/>
              <a:gd name="T21" fmla="*/ 24 h 47"/>
              <a:gd name="T22" fmla="*/ 21 w 21"/>
              <a:gd name="T23" fmla="*/ 21 h 47"/>
              <a:gd name="T24" fmla="*/ 21 w 21"/>
              <a:gd name="T25" fmla="*/ 3 h 47"/>
              <a:gd name="T26" fmla="*/ 18 w 21"/>
              <a:gd name="T2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 h="47">
                <a:moveTo>
                  <a:pt x="18" y="0"/>
                </a:moveTo>
                <a:cubicBezTo>
                  <a:pt x="3" y="0"/>
                  <a:pt x="3" y="0"/>
                  <a:pt x="3" y="0"/>
                </a:cubicBezTo>
                <a:cubicBezTo>
                  <a:pt x="1" y="0"/>
                  <a:pt x="0" y="2"/>
                  <a:pt x="0" y="3"/>
                </a:cubicBezTo>
                <a:cubicBezTo>
                  <a:pt x="0" y="21"/>
                  <a:pt x="0" y="21"/>
                  <a:pt x="0" y="21"/>
                </a:cubicBezTo>
                <a:cubicBezTo>
                  <a:pt x="0" y="23"/>
                  <a:pt x="1" y="24"/>
                  <a:pt x="3" y="24"/>
                </a:cubicBezTo>
                <a:cubicBezTo>
                  <a:pt x="3" y="24"/>
                  <a:pt x="4" y="24"/>
                  <a:pt x="4" y="24"/>
                </a:cubicBezTo>
                <a:cubicBezTo>
                  <a:pt x="6" y="42"/>
                  <a:pt x="6" y="42"/>
                  <a:pt x="6" y="42"/>
                </a:cubicBezTo>
                <a:cubicBezTo>
                  <a:pt x="6" y="45"/>
                  <a:pt x="8" y="47"/>
                  <a:pt x="11" y="47"/>
                </a:cubicBezTo>
                <a:cubicBezTo>
                  <a:pt x="13" y="47"/>
                  <a:pt x="15" y="45"/>
                  <a:pt x="15" y="42"/>
                </a:cubicBezTo>
                <a:cubicBezTo>
                  <a:pt x="17" y="24"/>
                  <a:pt x="17" y="24"/>
                  <a:pt x="17" y="24"/>
                </a:cubicBezTo>
                <a:cubicBezTo>
                  <a:pt x="17" y="24"/>
                  <a:pt x="18" y="24"/>
                  <a:pt x="18" y="24"/>
                </a:cubicBezTo>
                <a:cubicBezTo>
                  <a:pt x="20" y="24"/>
                  <a:pt x="21" y="23"/>
                  <a:pt x="21" y="21"/>
                </a:cubicBezTo>
                <a:cubicBezTo>
                  <a:pt x="21" y="3"/>
                  <a:pt x="21" y="3"/>
                  <a:pt x="21" y="3"/>
                </a:cubicBezTo>
                <a:cubicBezTo>
                  <a:pt x="21" y="2"/>
                  <a:pt x="20" y="0"/>
                  <a:pt x="18" y="0"/>
                </a:cubicBezTo>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267" name="Oval 1180"/>
          <p:cNvSpPr>
            <a:spLocks noChangeArrowheads="1"/>
          </p:cNvSpPr>
          <p:nvPr/>
        </p:nvSpPr>
        <p:spPr bwMode="auto">
          <a:xfrm>
            <a:off x="5390072" y="4001117"/>
            <a:ext cx="31750" cy="28575"/>
          </a:xfrm>
          <a:prstGeom prst="ellipse">
            <a:avLst/>
          </a:pr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268" name="Freeform 1181"/>
          <p:cNvSpPr>
            <a:spLocks/>
          </p:cNvSpPr>
          <p:nvPr/>
        </p:nvSpPr>
        <p:spPr bwMode="auto">
          <a:xfrm>
            <a:off x="5434522" y="4129705"/>
            <a:ext cx="53975" cy="112713"/>
          </a:xfrm>
          <a:custGeom>
            <a:avLst/>
            <a:gdLst>
              <a:gd name="T0" fmla="*/ 19 w 22"/>
              <a:gd name="T1" fmla="*/ 0 h 46"/>
              <a:gd name="T2" fmla="*/ 3 w 22"/>
              <a:gd name="T3" fmla="*/ 0 h 46"/>
              <a:gd name="T4" fmla="*/ 0 w 22"/>
              <a:gd name="T5" fmla="*/ 2 h 46"/>
              <a:gd name="T6" fmla="*/ 0 w 22"/>
              <a:gd name="T7" fmla="*/ 21 h 46"/>
              <a:gd name="T8" fmla="*/ 3 w 22"/>
              <a:gd name="T9" fmla="*/ 23 h 46"/>
              <a:gd name="T10" fmla="*/ 5 w 22"/>
              <a:gd name="T11" fmla="*/ 23 h 46"/>
              <a:gd name="T12" fmla="*/ 6 w 22"/>
              <a:gd name="T13" fmla="*/ 42 h 46"/>
              <a:gd name="T14" fmla="*/ 11 w 22"/>
              <a:gd name="T15" fmla="*/ 46 h 46"/>
              <a:gd name="T16" fmla="*/ 16 w 22"/>
              <a:gd name="T17" fmla="*/ 42 h 46"/>
              <a:gd name="T18" fmla="*/ 17 w 22"/>
              <a:gd name="T19" fmla="*/ 23 h 46"/>
              <a:gd name="T20" fmla="*/ 19 w 22"/>
              <a:gd name="T21" fmla="*/ 23 h 46"/>
              <a:gd name="T22" fmla="*/ 22 w 22"/>
              <a:gd name="T23" fmla="*/ 21 h 46"/>
              <a:gd name="T24" fmla="*/ 22 w 22"/>
              <a:gd name="T25" fmla="*/ 2 h 46"/>
              <a:gd name="T26" fmla="*/ 19 w 22"/>
              <a:gd name="T2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46">
                <a:moveTo>
                  <a:pt x="19" y="0"/>
                </a:moveTo>
                <a:cubicBezTo>
                  <a:pt x="3" y="0"/>
                  <a:pt x="3" y="0"/>
                  <a:pt x="3" y="0"/>
                </a:cubicBezTo>
                <a:cubicBezTo>
                  <a:pt x="2" y="0"/>
                  <a:pt x="0" y="1"/>
                  <a:pt x="0" y="2"/>
                </a:cubicBezTo>
                <a:cubicBezTo>
                  <a:pt x="0" y="21"/>
                  <a:pt x="0" y="21"/>
                  <a:pt x="0" y="21"/>
                </a:cubicBezTo>
                <a:cubicBezTo>
                  <a:pt x="0" y="22"/>
                  <a:pt x="2" y="23"/>
                  <a:pt x="3" y="23"/>
                </a:cubicBezTo>
                <a:cubicBezTo>
                  <a:pt x="4" y="23"/>
                  <a:pt x="4" y="23"/>
                  <a:pt x="5" y="23"/>
                </a:cubicBezTo>
                <a:cubicBezTo>
                  <a:pt x="6" y="42"/>
                  <a:pt x="6" y="42"/>
                  <a:pt x="6" y="42"/>
                </a:cubicBezTo>
                <a:cubicBezTo>
                  <a:pt x="6" y="44"/>
                  <a:pt x="8" y="46"/>
                  <a:pt x="11" y="46"/>
                </a:cubicBezTo>
                <a:cubicBezTo>
                  <a:pt x="14" y="46"/>
                  <a:pt x="16" y="44"/>
                  <a:pt x="16" y="42"/>
                </a:cubicBezTo>
                <a:cubicBezTo>
                  <a:pt x="17" y="23"/>
                  <a:pt x="17" y="23"/>
                  <a:pt x="17" y="23"/>
                </a:cubicBezTo>
                <a:cubicBezTo>
                  <a:pt x="18" y="23"/>
                  <a:pt x="18" y="23"/>
                  <a:pt x="19" y="23"/>
                </a:cubicBezTo>
                <a:cubicBezTo>
                  <a:pt x="20" y="23"/>
                  <a:pt x="22" y="22"/>
                  <a:pt x="22" y="21"/>
                </a:cubicBezTo>
                <a:cubicBezTo>
                  <a:pt x="22" y="2"/>
                  <a:pt x="22" y="2"/>
                  <a:pt x="22" y="2"/>
                </a:cubicBezTo>
                <a:cubicBezTo>
                  <a:pt x="22" y="1"/>
                  <a:pt x="20" y="0"/>
                  <a:pt x="19" y="0"/>
                </a:cubicBezTo>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269" name="Oval 1182"/>
          <p:cNvSpPr>
            <a:spLocks noChangeArrowheads="1"/>
          </p:cNvSpPr>
          <p:nvPr/>
        </p:nvSpPr>
        <p:spPr bwMode="auto">
          <a:xfrm>
            <a:off x="5445635" y="4091605"/>
            <a:ext cx="30163" cy="28575"/>
          </a:xfrm>
          <a:prstGeom prst="ellipse">
            <a:avLst/>
          </a:pr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270" name="Freeform 1183"/>
          <p:cNvSpPr>
            <a:spLocks/>
          </p:cNvSpPr>
          <p:nvPr/>
        </p:nvSpPr>
        <p:spPr bwMode="auto">
          <a:xfrm>
            <a:off x="5380547" y="3853480"/>
            <a:ext cx="50800" cy="112713"/>
          </a:xfrm>
          <a:custGeom>
            <a:avLst/>
            <a:gdLst>
              <a:gd name="T0" fmla="*/ 18 w 21"/>
              <a:gd name="T1" fmla="*/ 0 h 46"/>
              <a:gd name="T2" fmla="*/ 3 w 21"/>
              <a:gd name="T3" fmla="*/ 0 h 46"/>
              <a:gd name="T4" fmla="*/ 0 w 21"/>
              <a:gd name="T5" fmla="*/ 3 h 46"/>
              <a:gd name="T6" fmla="*/ 0 w 21"/>
              <a:gd name="T7" fmla="*/ 21 h 46"/>
              <a:gd name="T8" fmla="*/ 3 w 21"/>
              <a:gd name="T9" fmla="*/ 24 h 46"/>
              <a:gd name="T10" fmla="*/ 4 w 21"/>
              <a:gd name="T11" fmla="*/ 23 h 46"/>
              <a:gd name="T12" fmla="*/ 6 w 21"/>
              <a:gd name="T13" fmla="*/ 42 h 46"/>
              <a:gd name="T14" fmla="*/ 11 w 21"/>
              <a:gd name="T15" fmla="*/ 46 h 46"/>
              <a:gd name="T16" fmla="*/ 15 w 21"/>
              <a:gd name="T17" fmla="*/ 42 h 46"/>
              <a:gd name="T18" fmla="*/ 17 w 21"/>
              <a:gd name="T19" fmla="*/ 23 h 46"/>
              <a:gd name="T20" fmla="*/ 18 w 21"/>
              <a:gd name="T21" fmla="*/ 24 h 46"/>
              <a:gd name="T22" fmla="*/ 21 w 21"/>
              <a:gd name="T23" fmla="*/ 21 h 46"/>
              <a:gd name="T24" fmla="*/ 21 w 21"/>
              <a:gd name="T25" fmla="*/ 3 h 46"/>
              <a:gd name="T26" fmla="*/ 18 w 21"/>
              <a:gd name="T2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 h="46">
                <a:moveTo>
                  <a:pt x="18" y="0"/>
                </a:moveTo>
                <a:cubicBezTo>
                  <a:pt x="3" y="0"/>
                  <a:pt x="3" y="0"/>
                  <a:pt x="3" y="0"/>
                </a:cubicBezTo>
                <a:cubicBezTo>
                  <a:pt x="1" y="0"/>
                  <a:pt x="0" y="1"/>
                  <a:pt x="0" y="3"/>
                </a:cubicBezTo>
                <a:cubicBezTo>
                  <a:pt x="0" y="21"/>
                  <a:pt x="0" y="21"/>
                  <a:pt x="0" y="21"/>
                </a:cubicBezTo>
                <a:cubicBezTo>
                  <a:pt x="0" y="22"/>
                  <a:pt x="1" y="24"/>
                  <a:pt x="3" y="24"/>
                </a:cubicBezTo>
                <a:cubicBezTo>
                  <a:pt x="3" y="24"/>
                  <a:pt x="4" y="24"/>
                  <a:pt x="4" y="23"/>
                </a:cubicBezTo>
                <a:cubicBezTo>
                  <a:pt x="6" y="42"/>
                  <a:pt x="6" y="42"/>
                  <a:pt x="6" y="42"/>
                </a:cubicBezTo>
                <a:cubicBezTo>
                  <a:pt x="6" y="44"/>
                  <a:pt x="8" y="46"/>
                  <a:pt x="11" y="46"/>
                </a:cubicBezTo>
                <a:cubicBezTo>
                  <a:pt x="13" y="46"/>
                  <a:pt x="15" y="44"/>
                  <a:pt x="15" y="42"/>
                </a:cubicBezTo>
                <a:cubicBezTo>
                  <a:pt x="17" y="23"/>
                  <a:pt x="17" y="23"/>
                  <a:pt x="17" y="23"/>
                </a:cubicBezTo>
                <a:cubicBezTo>
                  <a:pt x="17" y="24"/>
                  <a:pt x="18" y="24"/>
                  <a:pt x="18" y="24"/>
                </a:cubicBezTo>
                <a:cubicBezTo>
                  <a:pt x="20" y="24"/>
                  <a:pt x="21" y="22"/>
                  <a:pt x="21" y="21"/>
                </a:cubicBezTo>
                <a:cubicBezTo>
                  <a:pt x="21" y="3"/>
                  <a:pt x="21" y="3"/>
                  <a:pt x="21" y="3"/>
                </a:cubicBezTo>
                <a:cubicBezTo>
                  <a:pt x="21" y="1"/>
                  <a:pt x="20" y="0"/>
                  <a:pt x="18" y="0"/>
                </a:cubicBezTo>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271" name="Oval 1184"/>
          <p:cNvSpPr>
            <a:spLocks noChangeArrowheads="1"/>
          </p:cNvSpPr>
          <p:nvPr/>
        </p:nvSpPr>
        <p:spPr bwMode="auto">
          <a:xfrm>
            <a:off x="5390072" y="3813792"/>
            <a:ext cx="31750" cy="30163"/>
          </a:xfrm>
          <a:prstGeom prst="ellipse">
            <a:avLst/>
          </a:pr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272" name="Freeform 1185"/>
          <p:cNvSpPr>
            <a:spLocks/>
          </p:cNvSpPr>
          <p:nvPr/>
        </p:nvSpPr>
        <p:spPr bwMode="auto">
          <a:xfrm>
            <a:off x="5434522" y="3943967"/>
            <a:ext cx="53975" cy="115888"/>
          </a:xfrm>
          <a:custGeom>
            <a:avLst/>
            <a:gdLst>
              <a:gd name="T0" fmla="*/ 19 w 22"/>
              <a:gd name="T1" fmla="*/ 0 h 47"/>
              <a:gd name="T2" fmla="*/ 3 w 22"/>
              <a:gd name="T3" fmla="*/ 0 h 47"/>
              <a:gd name="T4" fmla="*/ 0 w 22"/>
              <a:gd name="T5" fmla="*/ 3 h 47"/>
              <a:gd name="T6" fmla="*/ 0 w 22"/>
              <a:gd name="T7" fmla="*/ 21 h 47"/>
              <a:gd name="T8" fmla="*/ 3 w 22"/>
              <a:gd name="T9" fmla="*/ 24 h 47"/>
              <a:gd name="T10" fmla="*/ 5 w 22"/>
              <a:gd name="T11" fmla="*/ 24 h 47"/>
              <a:gd name="T12" fmla="*/ 6 w 22"/>
              <a:gd name="T13" fmla="*/ 42 h 47"/>
              <a:gd name="T14" fmla="*/ 11 w 22"/>
              <a:gd name="T15" fmla="*/ 47 h 47"/>
              <a:gd name="T16" fmla="*/ 16 w 22"/>
              <a:gd name="T17" fmla="*/ 42 h 47"/>
              <a:gd name="T18" fmla="*/ 17 w 22"/>
              <a:gd name="T19" fmla="*/ 24 h 47"/>
              <a:gd name="T20" fmla="*/ 19 w 22"/>
              <a:gd name="T21" fmla="*/ 24 h 47"/>
              <a:gd name="T22" fmla="*/ 22 w 22"/>
              <a:gd name="T23" fmla="*/ 21 h 47"/>
              <a:gd name="T24" fmla="*/ 22 w 22"/>
              <a:gd name="T25" fmla="*/ 3 h 47"/>
              <a:gd name="T26" fmla="*/ 19 w 22"/>
              <a:gd name="T2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47">
                <a:moveTo>
                  <a:pt x="19" y="0"/>
                </a:moveTo>
                <a:cubicBezTo>
                  <a:pt x="3" y="0"/>
                  <a:pt x="3" y="0"/>
                  <a:pt x="3" y="0"/>
                </a:cubicBezTo>
                <a:cubicBezTo>
                  <a:pt x="2" y="0"/>
                  <a:pt x="0" y="2"/>
                  <a:pt x="0" y="3"/>
                </a:cubicBezTo>
                <a:cubicBezTo>
                  <a:pt x="0" y="21"/>
                  <a:pt x="0" y="21"/>
                  <a:pt x="0" y="21"/>
                </a:cubicBezTo>
                <a:cubicBezTo>
                  <a:pt x="0" y="23"/>
                  <a:pt x="2" y="24"/>
                  <a:pt x="3" y="24"/>
                </a:cubicBezTo>
                <a:cubicBezTo>
                  <a:pt x="4" y="24"/>
                  <a:pt x="4" y="24"/>
                  <a:pt x="5" y="24"/>
                </a:cubicBezTo>
                <a:cubicBezTo>
                  <a:pt x="6" y="42"/>
                  <a:pt x="6" y="42"/>
                  <a:pt x="6" y="42"/>
                </a:cubicBezTo>
                <a:cubicBezTo>
                  <a:pt x="6" y="45"/>
                  <a:pt x="8" y="47"/>
                  <a:pt x="11" y="47"/>
                </a:cubicBezTo>
                <a:cubicBezTo>
                  <a:pt x="14" y="47"/>
                  <a:pt x="16" y="45"/>
                  <a:pt x="16" y="42"/>
                </a:cubicBezTo>
                <a:cubicBezTo>
                  <a:pt x="17" y="24"/>
                  <a:pt x="17" y="24"/>
                  <a:pt x="17" y="24"/>
                </a:cubicBezTo>
                <a:cubicBezTo>
                  <a:pt x="18" y="24"/>
                  <a:pt x="18" y="24"/>
                  <a:pt x="19" y="24"/>
                </a:cubicBezTo>
                <a:cubicBezTo>
                  <a:pt x="20" y="24"/>
                  <a:pt x="22" y="23"/>
                  <a:pt x="22" y="21"/>
                </a:cubicBezTo>
                <a:cubicBezTo>
                  <a:pt x="22" y="3"/>
                  <a:pt x="22" y="3"/>
                  <a:pt x="22" y="3"/>
                </a:cubicBezTo>
                <a:cubicBezTo>
                  <a:pt x="22" y="2"/>
                  <a:pt x="20" y="0"/>
                  <a:pt x="19" y="0"/>
                </a:cubicBezTo>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273" name="Oval 1186"/>
          <p:cNvSpPr>
            <a:spLocks noChangeArrowheads="1"/>
          </p:cNvSpPr>
          <p:nvPr/>
        </p:nvSpPr>
        <p:spPr bwMode="auto">
          <a:xfrm>
            <a:off x="5445635" y="3907455"/>
            <a:ext cx="30163" cy="28575"/>
          </a:xfrm>
          <a:prstGeom prst="ellipse">
            <a:avLst/>
          </a:pr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274" name="Freeform 1187"/>
          <p:cNvSpPr>
            <a:spLocks/>
          </p:cNvSpPr>
          <p:nvPr/>
        </p:nvSpPr>
        <p:spPr bwMode="auto">
          <a:xfrm>
            <a:off x="5434522" y="3762992"/>
            <a:ext cx="53975" cy="112713"/>
          </a:xfrm>
          <a:custGeom>
            <a:avLst/>
            <a:gdLst>
              <a:gd name="T0" fmla="*/ 19 w 22"/>
              <a:gd name="T1" fmla="*/ 0 h 46"/>
              <a:gd name="T2" fmla="*/ 3 w 22"/>
              <a:gd name="T3" fmla="*/ 0 h 46"/>
              <a:gd name="T4" fmla="*/ 0 w 22"/>
              <a:gd name="T5" fmla="*/ 3 h 46"/>
              <a:gd name="T6" fmla="*/ 0 w 22"/>
              <a:gd name="T7" fmla="*/ 21 h 46"/>
              <a:gd name="T8" fmla="*/ 3 w 22"/>
              <a:gd name="T9" fmla="*/ 24 h 46"/>
              <a:gd name="T10" fmla="*/ 5 w 22"/>
              <a:gd name="T11" fmla="*/ 23 h 46"/>
              <a:gd name="T12" fmla="*/ 6 w 22"/>
              <a:gd name="T13" fmla="*/ 42 h 46"/>
              <a:gd name="T14" fmla="*/ 11 w 22"/>
              <a:gd name="T15" fmla="*/ 46 h 46"/>
              <a:gd name="T16" fmla="*/ 16 w 22"/>
              <a:gd name="T17" fmla="*/ 42 h 46"/>
              <a:gd name="T18" fmla="*/ 17 w 22"/>
              <a:gd name="T19" fmla="*/ 23 h 46"/>
              <a:gd name="T20" fmla="*/ 19 w 22"/>
              <a:gd name="T21" fmla="*/ 24 h 46"/>
              <a:gd name="T22" fmla="*/ 22 w 22"/>
              <a:gd name="T23" fmla="*/ 21 h 46"/>
              <a:gd name="T24" fmla="*/ 22 w 22"/>
              <a:gd name="T25" fmla="*/ 3 h 46"/>
              <a:gd name="T26" fmla="*/ 19 w 22"/>
              <a:gd name="T2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46">
                <a:moveTo>
                  <a:pt x="19" y="0"/>
                </a:moveTo>
                <a:cubicBezTo>
                  <a:pt x="3" y="0"/>
                  <a:pt x="3" y="0"/>
                  <a:pt x="3" y="0"/>
                </a:cubicBezTo>
                <a:cubicBezTo>
                  <a:pt x="2" y="0"/>
                  <a:pt x="0" y="1"/>
                  <a:pt x="0" y="3"/>
                </a:cubicBezTo>
                <a:cubicBezTo>
                  <a:pt x="0" y="21"/>
                  <a:pt x="0" y="21"/>
                  <a:pt x="0" y="21"/>
                </a:cubicBezTo>
                <a:cubicBezTo>
                  <a:pt x="0" y="22"/>
                  <a:pt x="2" y="24"/>
                  <a:pt x="3" y="24"/>
                </a:cubicBezTo>
                <a:cubicBezTo>
                  <a:pt x="4" y="24"/>
                  <a:pt x="4" y="23"/>
                  <a:pt x="5" y="23"/>
                </a:cubicBezTo>
                <a:cubicBezTo>
                  <a:pt x="6" y="42"/>
                  <a:pt x="6" y="42"/>
                  <a:pt x="6" y="42"/>
                </a:cubicBezTo>
                <a:cubicBezTo>
                  <a:pt x="6" y="44"/>
                  <a:pt x="8" y="46"/>
                  <a:pt x="11" y="46"/>
                </a:cubicBezTo>
                <a:cubicBezTo>
                  <a:pt x="14" y="46"/>
                  <a:pt x="16" y="44"/>
                  <a:pt x="16" y="42"/>
                </a:cubicBezTo>
                <a:cubicBezTo>
                  <a:pt x="17" y="23"/>
                  <a:pt x="17" y="23"/>
                  <a:pt x="17" y="23"/>
                </a:cubicBezTo>
                <a:cubicBezTo>
                  <a:pt x="18" y="23"/>
                  <a:pt x="18" y="24"/>
                  <a:pt x="19" y="24"/>
                </a:cubicBezTo>
                <a:cubicBezTo>
                  <a:pt x="20" y="24"/>
                  <a:pt x="22" y="22"/>
                  <a:pt x="22" y="21"/>
                </a:cubicBezTo>
                <a:cubicBezTo>
                  <a:pt x="22" y="3"/>
                  <a:pt x="22" y="3"/>
                  <a:pt x="22" y="3"/>
                </a:cubicBezTo>
                <a:cubicBezTo>
                  <a:pt x="22" y="1"/>
                  <a:pt x="20" y="0"/>
                  <a:pt x="19" y="0"/>
                </a:cubicBezTo>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275" name="Oval 1188"/>
          <p:cNvSpPr>
            <a:spLocks noChangeArrowheads="1"/>
          </p:cNvSpPr>
          <p:nvPr/>
        </p:nvSpPr>
        <p:spPr bwMode="auto">
          <a:xfrm>
            <a:off x="5445635" y="3723305"/>
            <a:ext cx="30163" cy="30163"/>
          </a:xfrm>
          <a:prstGeom prst="ellipse">
            <a:avLst/>
          </a:pr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276" name="Freeform 1189"/>
          <p:cNvSpPr>
            <a:spLocks/>
          </p:cNvSpPr>
          <p:nvPr/>
        </p:nvSpPr>
        <p:spPr bwMode="auto">
          <a:xfrm>
            <a:off x="6663250" y="4037630"/>
            <a:ext cx="53975" cy="114300"/>
          </a:xfrm>
          <a:custGeom>
            <a:avLst/>
            <a:gdLst>
              <a:gd name="T0" fmla="*/ 19 w 22"/>
              <a:gd name="T1" fmla="*/ 0 h 47"/>
              <a:gd name="T2" fmla="*/ 3 w 22"/>
              <a:gd name="T3" fmla="*/ 0 h 47"/>
              <a:gd name="T4" fmla="*/ 0 w 22"/>
              <a:gd name="T5" fmla="*/ 3 h 47"/>
              <a:gd name="T6" fmla="*/ 0 w 22"/>
              <a:gd name="T7" fmla="*/ 21 h 47"/>
              <a:gd name="T8" fmla="*/ 3 w 22"/>
              <a:gd name="T9" fmla="*/ 24 h 47"/>
              <a:gd name="T10" fmla="*/ 5 w 22"/>
              <a:gd name="T11" fmla="*/ 24 h 47"/>
              <a:gd name="T12" fmla="*/ 6 w 22"/>
              <a:gd name="T13" fmla="*/ 42 h 47"/>
              <a:gd name="T14" fmla="*/ 11 w 22"/>
              <a:gd name="T15" fmla="*/ 47 h 47"/>
              <a:gd name="T16" fmla="*/ 16 w 22"/>
              <a:gd name="T17" fmla="*/ 42 h 47"/>
              <a:gd name="T18" fmla="*/ 18 w 22"/>
              <a:gd name="T19" fmla="*/ 24 h 47"/>
              <a:gd name="T20" fmla="*/ 19 w 22"/>
              <a:gd name="T21" fmla="*/ 24 h 47"/>
              <a:gd name="T22" fmla="*/ 22 w 22"/>
              <a:gd name="T23" fmla="*/ 21 h 47"/>
              <a:gd name="T24" fmla="*/ 22 w 22"/>
              <a:gd name="T25" fmla="*/ 3 h 47"/>
              <a:gd name="T26" fmla="*/ 19 w 22"/>
              <a:gd name="T2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47">
                <a:moveTo>
                  <a:pt x="19" y="0"/>
                </a:moveTo>
                <a:cubicBezTo>
                  <a:pt x="3" y="0"/>
                  <a:pt x="3" y="0"/>
                  <a:pt x="3" y="0"/>
                </a:cubicBezTo>
                <a:cubicBezTo>
                  <a:pt x="2" y="0"/>
                  <a:pt x="0" y="2"/>
                  <a:pt x="0" y="3"/>
                </a:cubicBezTo>
                <a:cubicBezTo>
                  <a:pt x="0" y="21"/>
                  <a:pt x="0" y="21"/>
                  <a:pt x="0" y="21"/>
                </a:cubicBezTo>
                <a:cubicBezTo>
                  <a:pt x="0" y="23"/>
                  <a:pt x="2" y="24"/>
                  <a:pt x="3" y="24"/>
                </a:cubicBezTo>
                <a:cubicBezTo>
                  <a:pt x="4" y="24"/>
                  <a:pt x="4" y="24"/>
                  <a:pt x="5" y="24"/>
                </a:cubicBezTo>
                <a:cubicBezTo>
                  <a:pt x="6" y="42"/>
                  <a:pt x="6" y="42"/>
                  <a:pt x="6" y="42"/>
                </a:cubicBezTo>
                <a:cubicBezTo>
                  <a:pt x="6" y="45"/>
                  <a:pt x="9" y="47"/>
                  <a:pt x="11" y="47"/>
                </a:cubicBezTo>
                <a:cubicBezTo>
                  <a:pt x="14" y="47"/>
                  <a:pt x="16" y="45"/>
                  <a:pt x="16" y="42"/>
                </a:cubicBezTo>
                <a:cubicBezTo>
                  <a:pt x="18" y="24"/>
                  <a:pt x="18" y="24"/>
                  <a:pt x="18" y="24"/>
                </a:cubicBezTo>
                <a:cubicBezTo>
                  <a:pt x="18" y="24"/>
                  <a:pt x="18" y="24"/>
                  <a:pt x="19" y="24"/>
                </a:cubicBezTo>
                <a:cubicBezTo>
                  <a:pt x="21" y="24"/>
                  <a:pt x="22" y="23"/>
                  <a:pt x="22" y="21"/>
                </a:cubicBezTo>
                <a:cubicBezTo>
                  <a:pt x="22" y="3"/>
                  <a:pt x="22" y="3"/>
                  <a:pt x="22" y="3"/>
                </a:cubicBezTo>
                <a:cubicBezTo>
                  <a:pt x="22" y="2"/>
                  <a:pt x="21" y="0"/>
                  <a:pt x="19" y="0"/>
                </a:cubicBezTo>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277" name="Oval 1190"/>
          <p:cNvSpPr>
            <a:spLocks noChangeArrowheads="1"/>
          </p:cNvSpPr>
          <p:nvPr/>
        </p:nvSpPr>
        <p:spPr bwMode="auto">
          <a:xfrm>
            <a:off x="6675950" y="4001117"/>
            <a:ext cx="30163" cy="28575"/>
          </a:xfrm>
          <a:prstGeom prst="ellipse">
            <a:avLst/>
          </a:pr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278" name="Freeform 1191"/>
          <p:cNvSpPr>
            <a:spLocks/>
          </p:cNvSpPr>
          <p:nvPr/>
        </p:nvSpPr>
        <p:spPr bwMode="auto">
          <a:xfrm>
            <a:off x="5493260" y="4037630"/>
            <a:ext cx="50800" cy="114300"/>
          </a:xfrm>
          <a:custGeom>
            <a:avLst/>
            <a:gdLst>
              <a:gd name="T0" fmla="*/ 19 w 21"/>
              <a:gd name="T1" fmla="*/ 0 h 47"/>
              <a:gd name="T2" fmla="*/ 3 w 21"/>
              <a:gd name="T3" fmla="*/ 0 h 47"/>
              <a:gd name="T4" fmla="*/ 0 w 21"/>
              <a:gd name="T5" fmla="*/ 3 h 47"/>
              <a:gd name="T6" fmla="*/ 0 w 21"/>
              <a:gd name="T7" fmla="*/ 21 h 47"/>
              <a:gd name="T8" fmla="*/ 3 w 21"/>
              <a:gd name="T9" fmla="*/ 24 h 47"/>
              <a:gd name="T10" fmla="*/ 4 w 21"/>
              <a:gd name="T11" fmla="*/ 24 h 47"/>
              <a:gd name="T12" fmla="*/ 6 w 21"/>
              <a:gd name="T13" fmla="*/ 42 h 47"/>
              <a:gd name="T14" fmla="*/ 11 w 21"/>
              <a:gd name="T15" fmla="*/ 47 h 47"/>
              <a:gd name="T16" fmla="*/ 15 w 21"/>
              <a:gd name="T17" fmla="*/ 42 h 47"/>
              <a:gd name="T18" fmla="*/ 17 w 21"/>
              <a:gd name="T19" fmla="*/ 24 h 47"/>
              <a:gd name="T20" fmla="*/ 19 w 21"/>
              <a:gd name="T21" fmla="*/ 24 h 47"/>
              <a:gd name="T22" fmla="*/ 21 w 21"/>
              <a:gd name="T23" fmla="*/ 21 h 47"/>
              <a:gd name="T24" fmla="*/ 21 w 21"/>
              <a:gd name="T25" fmla="*/ 3 h 47"/>
              <a:gd name="T26" fmla="*/ 19 w 21"/>
              <a:gd name="T2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 h="47">
                <a:moveTo>
                  <a:pt x="19" y="0"/>
                </a:moveTo>
                <a:cubicBezTo>
                  <a:pt x="3" y="0"/>
                  <a:pt x="3" y="0"/>
                  <a:pt x="3" y="0"/>
                </a:cubicBezTo>
                <a:cubicBezTo>
                  <a:pt x="1" y="0"/>
                  <a:pt x="0" y="2"/>
                  <a:pt x="0" y="3"/>
                </a:cubicBezTo>
                <a:cubicBezTo>
                  <a:pt x="0" y="21"/>
                  <a:pt x="0" y="21"/>
                  <a:pt x="0" y="21"/>
                </a:cubicBezTo>
                <a:cubicBezTo>
                  <a:pt x="0" y="23"/>
                  <a:pt x="1" y="24"/>
                  <a:pt x="3" y="24"/>
                </a:cubicBezTo>
                <a:cubicBezTo>
                  <a:pt x="3" y="24"/>
                  <a:pt x="4" y="24"/>
                  <a:pt x="4" y="24"/>
                </a:cubicBezTo>
                <a:cubicBezTo>
                  <a:pt x="6" y="42"/>
                  <a:pt x="6" y="42"/>
                  <a:pt x="6" y="42"/>
                </a:cubicBezTo>
                <a:cubicBezTo>
                  <a:pt x="6" y="45"/>
                  <a:pt x="8" y="47"/>
                  <a:pt x="11" y="47"/>
                </a:cubicBezTo>
                <a:cubicBezTo>
                  <a:pt x="13" y="47"/>
                  <a:pt x="15" y="45"/>
                  <a:pt x="15" y="42"/>
                </a:cubicBezTo>
                <a:cubicBezTo>
                  <a:pt x="17" y="24"/>
                  <a:pt x="17" y="24"/>
                  <a:pt x="17" y="24"/>
                </a:cubicBezTo>
                <a:cubicBezTo>
                  <a:pt x="18" y="24"/>
                  <a:pt x="18" y="24"/>
                  <a:pt x="19" y="24"/>
                </a:cubicBezTo>
                <a:cubicBezTo>
                  <a:pt x="20" y="24"/>
                  <a:pt x="21" y="23"/>
                  <a:pt x="21" y="21"/>
                </a:cubicBezTo>
                <a:cubicBezTo>
                  <a:pt x="21" y="3"/>
                  <a:pt x="21" y="3"/>
                  <a:pt x="21" y="3"/>
                </a:cubicBezTo>
                <a:cubicBezTo>
                  <a:pt x="21" y="2"/>
                  <a:pt x="20" y="0"/>
                  <a:pt x="19" y="0"/>
                </a:cubicBezTo>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279" name="Oval 1192"/>
          <p:cNvSpPr>
            <a:spLocks noChangeArrowheads="1"/>
          </p:cNvSpPr>
          <p:nvPr/>
        </p:nvSpPr>
        <p:spPr bwMode="auto">
          <a:xfrm>
            <a:off x="5504372" y="4001117"/>
            <a:ext cx="30163" cy="28575"/>
          </a:xfrm>
          <a:prstGeom prst="ellipse">
            <a:avLst/>
          </a:pr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280" name="Freeform 1193"/>
          <p:cNvSpPr>
            <a:spLocks/>
          </p:cNvSpPr>
          <p:nvPr/>
        </p:nvSpPr>
        <p:spPr bwMode="auto">
          <a:xfrm>
            <a:off x="6663250" y="3853480"/>
            <a:ext cx="53975" cy="112713"/>
          </a:xfrm>
          <a:custGeom>
            <a:avLst/>
            <a:gdLst>
              <a:gd name="T0" fmla="*/ 19 w 22"/>
              <a:gd name="T1" fmla="*/ 0 h 46"/>
              <a:gd name="T2" fmla="*/ 3 w 22"/>
              <a:gd name="T3" fmla="*/ 0 h 46"/>
              <a:gd name="T4" fmla="*/ 0 w 22"/>
              <a:gd name="T5" fmla="*/ 3 h 46"/>
              <a:gd name="T6" fmla="*/ 0 w 22"/>
              <a:gd name="T7" fmla="*/ 21 h 46"/>
              <a:gd name="T8" fmla="*/ 3 w 22"/>
              <a:gd name="T9" fmla="*/ 24 h 46"/>
              <a:gd name="T10" fmla="*/ 5 w 22"/>
              <a:gd name="T11" fmla="*/ 23 h 46"/>
              <a:gd name="T12" fmla="*/ 6 w 22"/>
              <a:gd name="T13" fmla="*/ 42 h 46"/>
              <a:gd name="T14" fmla="*/ 11 w 22"/>
              <a:gd name="T15" fmla="*/ 46 h 46"/>
              <a:gd name="T16" fmla="*/ 16 w 22"/>
              <a:gd name="T17" fmla="*/ 42 h 46"/>
              <a:gd name="T18" fmla="*/ 18 w 22"/>
              <a:gd name="T19" fmla="*/ 23 h 46"/>
              <a:gd name="T20" fmla="*/ 19 w 22"/>
              <a:gd name="T21" fmla="*/ 24 h 46"/>
              <a:gd name="T22" fmla="*/ 22 w 22"/>
              <a:gd name="T23" fmla="*/ 21 h 46"/>
              <a:gd name="T24" fmla="*/ 22 w 22"/>
              <a:gd name="T25" fmla="*/ 3 h 46"/>
              <a:gd name="T26" fmla="*/ 19 w 22"/>
              <a:gd name="T2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46">
                <a:moveTo>
                  <a:pt x="19" y="0"/>
                </a:moveTo>
                <a:cubicBezTo>
                  <a:pt x="3" y="0"/>
                  <a:pt x="3" y="0"/>
                  <a:pt x="3" y="0"/>
                </a:cubicBezTo>
                <a:cubicBezTo>
                  <a:pt x="2" y="0"/>
                  <a:pt x="0" y="1"/>
                  <a:pt x="0" y="3"/>
                </a:cubicBezTo>
                <a:cubicBezTo>
                  <a:pt x="0" y="21"/>
                  <a:pt x="0" y="21"/>
                  <a:pt x="0" y="21"/>
                </a:cubicBezTo>
                <a:cubicBezTo>
                  <a:pt x="0" y="22"/>
                  <a:pt x="2" y="24"/>
                  <a:pt x="3" y="24"/>
                </a:cubicBezTo>
                <a:cubicBezTo>
                  <a:pt x="4" y="24"/>
                  <a:pt x="4" y="24"/>
                  <a:pt x="5" y="23"/>
                </a:cubicBezTo>
                <a:cubicBezTo>
                  <a:pt x="6" y="42"/>
                  <a:pt x="6" y="42"/>
                  <a:pt x="6" y="42"/>
                </a:cubicBezTo>
                <a:cubicBezTo>
                  <a:pt x="6" y="44"/>
                  <a:pt x="9" y="46"/>
                  <a:pt x="11" y="46"/>
                </a:cubicBezTo>
                <a:cubicBezTo>
                  <a:pt x="14" y="46"/>
                  <a:pt x="16" y="44"/>
                  <a:pt x="16" y="42"/>
                </a:cubicBezTo>
                <a:cubicBezTo>
                  <a:pt x="18" y="23"/>
                  <a:pt x="18" y="23"/>
                  <a:pt x="18" y="23"/>
                </a:cubicBezTo>
                <a:cubicBezTo>
                  <a:pt x="18" y="24"/>
                  <a:pt x="18" y="24"/>
                  <a:pt x="19" y="24"/>
                </a:cubicBezTo>
                <a:cubicBezTo>
                  <a:pt x="21" y="24"/>
                  <a:pt x="22" y="22"/>
                  <a:pt x="22" y="21"/>
                </a:cubicBezTo>
                <a:cubicBezTo>
                  <a:pt x="22" y="3"/>
                  <a:pt x="22" y="3"/>
                  <a:pt x="22" y="3"/>
                </a:cubicBezTo>
                <a:cubicBezTo>
                  <a:pt x="22" y="1"/>
                  <a:pt x="21" y="0"/>
                  <a:pt x="19" y="0"/>
                </a:cubicBezTo>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281" name="Oval 1194"/>
          <p:cNvSpPr>
            <a:spLocks noChangeArrowheads="1"/>
          </p:cNvSpPr>
          <p:nvPr/>
        </p:nvSpPr>
        <p:spPr bwMode="auto">
          <a:xfrm>
            <a:off x="6675950" y="3813792"/>
            <a:ext cx="30163" cy="30163"/>
          </a:xfrm>
          <a:prstGeom prst="ellipse">
            <a:avLst/>
          </a:pr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282" name="Freeform 1195"/>
          <p:cNvSpPr>
            <a:spLocks/>
          </p:cNvSpPr>
          <p:nvPr/>
        </p:nvSpPr>
        <p:spPr bwMode="auto">
          <a:xfrm>
            <a:off x="5493260" y="3853480"/>
            <a:ext cx="50800" cy="112713"/>
          </a:xfrm>
          <a:custGeom>
            <a:avLst/>
            <a:gdLst>
              <a:gd name="T0" fmla="*/ 19 w 21"/>
              <a:gd name="T1" fmla="*/ 0 h 46"/>
              <a:gd name="T2" fmla="*/ 3 w 21"/>
              <a:gd name="T3" fmla="*/ 0 h 46"/>
              <a:gd name="T4" fmla="*/ 0 w 21"/>
              <a:gd name="T5" fmla="*/ 3 h 46"/>
              <a:gd name="T6" fmla="*/ 0 w 21"/>
              <a:gd name="T7" fmla="*/ 21 h 46"/>
              <a:gd name="T8" fmla="*/ 3 w 21"/>
              <a:gd name="T9" fmla="*/ 24 h 46"/>
              <a:gd name="T10" fmla="*/ 4 w 21"/>
              <a:gd name="T11" fmla="*/ 23 h 46"/>
              <a:gd name="T12" fmla="*/ 6 w 21"/>
              <a:gd name="T13" fmla="*/ 42 h 46"/>
              <a:gd name="T14" fmla="*/ 11 w 21"/>
              <a:gd name="T15" fmla="*/ 46 h 46"/>
              <a:gd name="T16" fmla="*/ 15 w 21"/>
              <a:gd name="T17" fmla="*/ 42 h 46"/>
              <a:gd name="T18" fmla="*/ 17 w 21"/>
              <a:gd name="T19" fmla="*/ 23 h 46"/>
              <a:gd name="T20" fmla="*/ 19 w 21"/>
              <a:gd name="T21" fmla="*/ 24 h 46"/>
              <a:gd name="T22" fmla="*/ 21 w 21"/>
              <a:gd name="T23" fmla="*/ 21 h 46"/>
              <a:gd name="T24" fmla="*/ 21 w 21"/>
              <a:gd name="T25" fmla="*/ 3 h 46"/>
              <a:gd name="T26" fmla="*/ 19 w 21"/>
              <a:gd name="T2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 h="46">
                <a:moveTo>
                  <a:pt x="19" y="0"/>
                </a:moveTo>
                <a:cubicBezTo>
                  <a:pt x="3" y="0"/>
                  <a:pt x="3" y="0"/>
                  <a:pt x="3" y="0"/>
                </a:cubicBezTo>
                <a:cubicBezTo>
                  <a:pt x="1" y="0"/>
                  <a:pt x="0" y="1"/>
                  <a:pt x="0" y="3"/>
                </a:cubicBezTo>
                <a:cubicBezTo>
                  <a:pt x="0" y="21"/>
                  <a:pt x="0" y="21"/>
                  <a:pt x="0" y="21"/>
                </a:cubicBezTo>
                <a:cubicBezTo>
                  <a:pt x="0" y="22"/>
                  <a:pt x="1" y="24"/>
                  <a:pt x="3" y="24"/>
                </a:cubicBezTo>
                <a:cubicBezTo>
                  <a:pt x="3" y="24"/>
                  <a:pt x="4" y="24"/>
                  <a:pt x="4" y="23"/>
                </a:cubicBezTo>
                <a:cubicBezTo>
                  <a:pt x="6" y="42"/>
                  <a:pt x="6" y="42"/>
                  <a:pt x="6" y="42"/>
                </a:cubicBezTo>
                <a:cubicBezTo>
                  <a:pt x="6" y="44"/>
                  <a:pt x="8" y="46"/>
                  <a:pt x="11" y="46"/>
                </a:cubicBezTo>
                <a:cubicBezTo>
                  <a:pt x="13" y="46"/>
                  <a:pt x="15" y="44"/>
                  <a:pt x="15" y="42"/>
                </a:cubicBezTo>
                <a:cubicBezTo>
                  <a:pt x="17" y="23"/>
                  <a:pt x="17" y="23"/>
                  <a:pt x="17" y="23"/>
                </a:cubicBezTo>
                <a:cubicBezTo>
                  <a:pt x="18" y="24"/>
                  <a:pt x="18" y="24"/>
                  <a:pt x="19" y="24"/>
                </a:cubicBezTo>
                <a:cubicBezTo>
                  <a:pt x="20" y="24"/>
                  <a:pt x="21" y="22"/>
                  <a:pt x="21" y="21"/>
                </a:cubicBezTo>
                <a:cubicBezTo>
                  <a:pt x="21" y="3"/>
                  <a:pt x="21" y="3"/>
                  <a:pt x="21" y="3"/>
                </a:cubicBezTo>
                <a:cubicBezTo>
                  <a:pt x="21" y="1"/>
                  <a:pt x="20" y="0"/>
                  <a:pt x="19" y="0"/>
                </a:cubicBezTo>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283" name="Oval 1196"/>
          <p:cNvSpPr>
            <a:spLocks noChangeArrowheads="1"/>
          </p:cNvSpPr>
          <p:nvPr/>
        </p:nvSpPr>
        <p:spPr bwMode="auto">
          <a:xfrm>
            <a:off x="5504372" y="3813792"/>
            <a:ext cx="30163" cy="30163"/>
          </a:xfrm>
          <a:prstGeom prst="ellipse">
            <a:avLst/>
          </a:pr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284" name="Freeform 1197"/>
          <p:cNvSpPr>
            <a:spLocks/>
          </p:cNvSpPr>
          <p:nvPr/>
        </p:nvSpPr>
        <p:spPr bwMode="auto">
          <a:xfrm>
            <a:off x="5548823" y="4471672"/>
            <a:ext cx="53975" cy="115888"/>
          </a:xfrm>
          <a:custGeom>
            <a:avLst/>
            <a:gdLst>
              <a:gd name="T0" fmla="*/ 19 w 22"/>
              <a:gd name="T1" fmla="*/ 0 h 47"/>
              <a:gd name="T2" fmla="*/ 3 w 22"/>
              <a:gd name="T3" fmla="*/ 0 h 47"/>
              <a:gd name="T4" fmla="*/ 0 w 22"/>
              <a:gd name="T5" fmla="*/ 3 h 47"/>
              <a:gd name="T6" fmla="*/ 0 w 22"/>
              <a:gd name="T7" fmla="*/ 21 h 47"/>
              <a:gd name="T8" fmla="*/ 3 w 22"/>
              <a:gd name="T9" fmla="*/ 24 h 47"/>
              <a:gd name="T10" fmla="*/ 5 w 22"/>
              <a:gd name="T11" fmla="*/ 24 h 47"/>
              <a:gd name="T12" fmla="*/ 7 w 22"/>
              <a:gd name="T13" fmla="*/ 42 h 47"/>
              <a:gd name="T14" fmla="*/ 11 w 22"/>
              <a:gd name="T15" fmla="*/ 47 h 47"/>
              <a:gd name="T16" fmla="*/ 16 w 22"/>
              <a:gd name="T17" fmla="*/ 42 h 47"/>
              <a:gd name="T18" fmla="*/ 18 w 22"/>
              <a:gd name="T19" fmla="*/ 24 h 47"/>
              <a:gd name="T20" fmla="*/ 19 w 22"/>
              <a:gd name="T21" fmla="*/ 24 h 47"/>
              <a:gd name="T22" fmla="*/ 22 w 22"/>
              <a:gd name="T23" fmla="*/ 21 h 47"/>
              <a:gd name="T24" fmla="*/ 22 w 22"/>
              <a:gd name="T25" fmla="*/ 3 h 47"/>
              <a:gd name="T26" fmla="*/ 19 w 22"/>
              <a:gd name="T2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47">
                <a:moveTo>
                  <a:pt x="19" y="0"/>
                </a:moveTo>
                <a:cubicBezTo>
                  <a:pt x="3" y="0"/>
                  <a:pt x="3" y="0"/>
                  <a:pt x="3" y="0"/>
                </a:cubicBezTo>
                <a:cubicBezTo>
                  <a:pt x="2" y="0"/>
                  <a:pt x="0" y="1"/>
                  <a:pt x="0" y="3"/>
                </a:cubicBezTo>
                <a:cubicBezTo>
                  <a:pt x="0" y="21"/>
                  <a:pt x="0" y="21"/>
                  <a:pt x="0" y="21"/>
                </a:cubicBezTo>
                <a:cubicBezTo>
                  <a:pt x="0" y="23"/>
                  <a:pt x="2" y="24"/>
                  <a:pt x="3" y="24"/>
                </a:cubicBezTo>
                <a:cubicBezTo>
                  <a:pt x="4" y="24"/>
                  <a:pt x="4" y="24"/>
                  <a:pt x="5" y="24"/>
                </a:cubicBezTo>
                <a:cubicBezTo>
                  <a:pt x="7" y="42"/>
                  <a:pt x="7" y="42"/>
                  <a:pt x="7" y="42"/>
                </a:cubicBezTo>
                <a:cubicBezTo>
                  <a:pt x="7" y="45"/>
                  <a:pt x="9" y="47"/>
                  <a:pt x="11" y="47"/>
                </a:cubicBezTo>
                <a:cubicBezTo>
                  <a:pt x="14" y="47"/>
                  <a:pt x="16" y="45"/>
                  <a:pt x="16" y="42"/>
                </a:cubicBezTo>
                <a:cubicBezTo>
                  <a:pt x="18" y="24"/>
                  <a:pt x="18" y="24"/>
                  <a:pt x="18" y="24"/>
                </a:cubicBezTo>
                <a:cubicBezTo>
                  <a:pt x="18" y="24"/>
                  <a:pt x="18" y="24"/>
                  <a:pt x="19" y="24"/>
                </a:cubicBezTo>
                <a:cubicBezTo>
                  <a:pt x="21" y="24"/>
                  <a:pt x="22" y="23"/>
                  <a:pt x="22" y="21"/>
                </a:cubicBezTo>
                <a:cubicBezTo>
                  <a:pt x="22" y="3"/>
                  <a:pt x="22" y="3"/>
                  <a:pt x="22" y="3"/>
                </a:cubicBezTo>
                <a:cubicBezTo>
                  <a:pt x="22" y="1"/>
                  <a:pt x="21" y="0"/>
                  <a:pt x="19" y="0"/>
                </a:cubicBezTo>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285" name="Oval 1198"/>
          <p:cNvSpPr>
            <a:spLocks noChangeArrowheads="1"/>
          </p:cNvSpPr>
          <p:nvPr/>
        </p:nvSpPr>
        <p:spPr bwMode="auto">
          <a:xfrm>
            <a:off x="5561523" y="4433572"/>
            <a:ext cx="28575" cy="31750"/>
          </a:xfrm>
          <a:prstGeom prst="ellipse">
            <a:avLst/>
          </a:pr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286" name="Freeform 1199"/>
          <p:cNvSpPr>
            <a:spLocks/>
          </p:cNvSpPr>
          <p:nvPr/>
        </p:nvSpPr>
        <p:spPr bwMode="auto">
          <a:xfrm>
            <a:off x="6604512" y="3943967"/>
            <a:ext cx="52388" cy="115888"/>
          </a:xfrm>
          <a:custGeom>
            <a:avLst/>
            <a:gdLst>
              <a:gd name="T0" fmla="*/ 18 w 21"/>
              <a:gd name="T1" fmla="*/ 0 h 47"/>
              <a:gd name="T2" fmla="*/ 3 w 21"/>
              <a:gd name="T3" fmla="*/ 0 h 47"/>
              <a:gd name="T4" fmla="*/ 0 w 21"/>
              <a:gd name="T5" fmla="*/ 3 h 47"/>
              <a:gd name="T6" fmla="*/ 0 w 21"/>
              <a:gd name="T7" fmla="*/ 21 h 47"/>
              <a:gd name="T8" fmla="*/ 3 w 21"/>
              <a:gd name="T9" fmla="*/ 24 h 47"/>
              <a:gd name="T10" fmla="*/ 4 w 21"/>
              <a:gd name="T11" fmla="*/ 24 h 47"/>
              <a:gd name="T12" fmla="*/ 6 w 21"/>
              <a:gd name="T13" fmla="*/ 42 h 47"/>
              <a:gd name="T14" fmla="*/ 11 w 21"/>
              <a:gd name="T15" fmla="*/ 47 h 47"/>
              <a:gd name="T16" fmla="*/ 15 w 21"/>
              <a:gd name="T17" fmla="*/ 42 h 47"/>
              <a:gd name="T18" fmla="*/ 17 w 21"/>
              <a:gd name="T19" fmla="*/ 24 h 47"/>
              <a:gd name="T20" fmla="*/ 18 w 21"/>
              <a:gd name="T21" fmla="*/ 24 h 47"/>
              <a:gd name="T22" fmla="*/ 21 w 21"/>
              <a:gd name="T23" fmla="*/ 21 h 47"/>
              <a:gd name="T24" fmla="*/ 21 w 21"/>
              <a:gd name="T25" fmla="*/ 3 h 47"/>
              <a:gd name="T26" fmla="*/ 18 w 21"/>
              <a:gd name="T2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 h="47">
                <a:moveTo>
                  <a:pt x="18" y="0"/>
                </a:moveTo>
                <a:cubicBezTo>
                  <a:pt x="3" y="0"/>
                  <a:pt x="3" y="0"/>
                  <a:pt x="3" y="0"/>
                </a:cubicBezTo>
                <a:cubicBezTo>
                  <a:pt x="1" y="0"/>
                  <a:pt x="0" y="2"/>
                  <a:pt x="0" y="3"/>
                </a:cubicBezTo>
                <a:cubicBezTo>
                  <a:pt x="0" y="21"/>
                  <a:pt x="0" y="21"/>
                  <a:pt x="0" y="21"/>
                </a:cubicBezTo>
                <a:cubicBezTo>
                  <a:pt x="0" y="23"/>
                  <a:pt x="1" y="24"/>
                  <a:pt x="3" y="24"/>
                </a:cubicBezTo>
                <a:cubicBezTo>
                  <a:pt x="3" y="24"/>
                  <a:pt x="4" y="24"/>
                  <a:pt x="4" y="24"/>
                </a:cubicBezTo>
                <a:cubicBezTo>
                  <a:pt x="6" y="42"/>
                  <a:pt x="6" y="42"/>
                  <a:pt x="6" y="42"/>
                </a:cubicBezTo>
                <a:cubicBezTo>
                  <a:pt x="6" y="45"/>
                  <a:pt x="8" y="47"/>
                  <a:pt x="11" y="47"/>
                </a:cubicBezTo>
                <a:cubicBezTo>
                  <a:pt x="13" y="47"/>
                  <a:pt x="15" y="45"/>
                  <a:pt x="15" y="42"/>
                </a:cubicBezTo>
                <a:cubicBezTo>
                  <a:pt x="17" y="24"/>
                  <a:pt x="17" y="24"/>
                  <a:pt x="17" y="24"/>
                </a:cubicBezTo>
                <a:cubicBezTo>
                  <a:pt x="18" y="24"/>
                  <a:pt x="18" y="24"/>
                  <a:pt x="18" y="24"/>
                </a:cubicBezTo>
                <a:cubicBezTo>
                  <a:pt x="20" y="24"/>
                  <a:pt x="21" y="23"/>
                  <a:pt x="21" y="21"/>
                </a:cubicBezTo>
                <a:cubicBezTo>
                  <a:pt x="21" y="3"/>
                  <a:pt x="21" y="3"/>
                  <a:pt x="21" y="3"/>
                </a:cubicBezTo>
                <a:cubicBezTo>
                  <a:pt x="21" y="2"/>
                  <a:pt x="20" y="0"/>
                  <a:pt x="18" y="0"/>
                </a:cubicBezTo>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287" name="Oval 1200"/>
          <p:cNvSpPr>
            <a:spLocks noChangeArrowheads="1"/>
          </p:cNvSpPr>
          <p:nvPr/>
        </p:nvSpPr>
        <p:spPr bwMode="auto">
          <a:xfrm>
            <a:off x="6617212" y="3907455"/>
            <a:ext cx="30163" cy="28575"/>
          </a:xfrm>
          <a:prstGeom prst="ellipse">
            <a:avLst/>
          </a:pr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288" name="Freeform 1201"/>
          <p:cNvSpPr>
            <a:spLocks/>
          </p:cNvSpPr>
          <p:nvPr/>
        </p:nvSpPr>
        <p:spPr bwMode="auto">
          <a:xfrm>
            <a:off x="5548823" y="3943967"/>
            <a:ext cx="53975" cy="115888"/>
          </a:xfrm>
          <a:custGeom>
            <a:avLst/>
            <a:gdLst>
              <a:gd name="T0" fmla="*/ 19 w 22"/>
              <a:gd name="T1" fmla="*/ 0 h 47"/>
              <a:gd name="T2" fmla="*/ 3 w 22"/>
              <a:gd name="T3" fmla="*/ 0 h 47"/>
              <a:gd name="T4" fmla="*/ 0 w 22"/>
              <a:gd name="T5" fmla="*/ 3 h 47"/>
              <a:gd name="T6" fmla="*/ 0 w 22"/>
              <a:gd name="T7" fmla="*/ 21 h 47"/>
              <a:gd name="T8" fmla="*/ 3 w 22"/>
              <a:gd name="T9" fmla="*/ 24 h 47"/>
              <a:gd name="T10" fmla="*/ 5 w 22"/>
              <a:gd name="T11" fmla="*/ 24 h 47"/>
              <a:gd name="T12" fmla="*/ 7 w 22"/>
              <a:gd name="T13" fmla="*/ 42 h 47"/>
              <a:gd name="T14" fmla="*/ 11 w 22"/>
              <a:gd name="T15" fmla="*/ 47 h 47"/>
              <a:gd name="T16" fmla="*/ 16 w 22"/>
              <a:gd name="T17" fmla="*/ 42 h 47"/>
              <a:gd name="T18" fmla="*/ 18 w 22"/>
              <a:gd name="T19" fmla="*/ 24 h 47"/>
              <a:gd name="T20" fmla="*/ 19 w 22"/>
              <a:gd name="T21" fmla="*/ 24 h 47"/>
              <a:gd name="T22" fmla="*/ 22 w 22"/>
              <a:gd name="T23" fmla="*/ 21 h 47"/>
              <a:gd name="T24" fmla="*/ 22 w 22"/>
              <a:gd name="T25" fmla="*/ 3 h 47"/>
              <a:gd name="T26" fmla="*/ 19 w 22"/>
              <a:gd name="T2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47">
                <a:moveTo>
                  <a:pt x="19" y="0"/>
                </a:moveTo>
                <a:cubicBezTo>
                  <a:pt x="3" y="0"/>
                  <a:pt x="3" y="0"/>
                  <a:pt x="3" y="0"/>
                </a:cubicBezTo>
                <a:cubicBezTo>
                  <a:pt x="2" y="0"/>
                  <a:pt x="0" y="2"/>
                  <a:pt x="0" y="3"/>
                </a:cubicBezTo>
                <a:cubicBezTo>
                  <a:pt x="0" y="21"/>
                  <a:pt x="0" y="21"/>
                  <a:pt x="0" y="21"/>
                </a:cubicBezTo>
                <a:cubicBezTo>
                  <a:pt x="0" y="23"/>
                  <a:pt x="2" y="24"/>
                  <a:pt x="3" y="24"/>
                </a:cubicBezTo>
                <a:cubicBezTo>
                  <a:pt x="4" y="24"/>
                  <a:pt x="4" y="24"/>
                  <a:pt x="5" y="24"/>
                </a:cubicBezTo>
                <a:cubicBezTo>
                  <a:pt x="7" y="42"/>
                  <a:pt x="7" y="42"/>
                  <a:pt x="7" y="42"/>
                </a:cubicBezTo>
                <a:cubicBezTo>
                  <a:pt x="7" y="45"/>
                  <a:pt x="9" y="47"/>
                  <a:pt x="11" y="47"/>
                </a:cubicBezTo>
                <a:cubicBezTo>
                  <a:pt x="14" y="47"/>
                  <a:pt x="16" y="45"/>
                  <a:pt x="16" y="42"/>
                </a:cubicBezTo>
                <a:cubicBezTo>
                  <a:pt x="18" y="24"/>
                  <a:pt x="18" y="24"/>
                  <a:pt x="18" y="24"/>
                </a:cubicBezTo>
                <a:cubicBezTo>
                  <a:pt x="18" y="24"/>
                  <a:pt x="18" y="24"/>
                  <a:pt x="19" y="24"/>
                </a:cubicBezTo>
                <a:cubicBezTo>
                  <a:pt x="21" y="24"/>
                  <a:pt x="22" y="23"/>
                  <a:pt x="22" y="21"/>
                </a:cubicBezTo>
                <a:cubicBezTo>
                  <a:pt x="22" y="3"/>
                  <a:pt x="22" y="3"/>
                  <a:pt x="22" y="3"/>
                </a:cubicBezTo>
                <a:cubicBezTo>
                  <a:pt x="22" y="2"/>
                  <a:pt x="21" y="0"/>
                  <a:pt x="19" y="0"/>
                </a:cubicBezTo>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289" name="Oval 1202"/>
          <p:cNvSpPr>
            <a:spLocks noChangeArrowheads="1"/>
          </p:cNvSpPr>
          <p:nvPr/>
        </p:nvSpPr>
        <p:spPr bwMode="auto">
          <a:xfrm>
            <a:off x="5561523" y="3907455"/>
            <a:ext cx="28575" cy="28575"/>
          </a:xfrm>
          <a:prstGeom prst="ellipse">
            <a:avLst/>
          </a:pr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290" name="Freeform 1203"/>
          <p:cNvSpPr>
            <a:spLocks/>
          </p:cNvSpPr>
          <p:nvPr/>
        </p:nvSpPr>
        <p:spPr bwMode="auto">
          <a:xfrm>
            <a:off x="6604512" y="4129705"/>
            <a:ext cx="52388" cy="112713"/>
          </a:xfrm>
          <a:custGeom>
            <a:avLst/>
            <a:gdLst>
              <a:gd name="T0" fmla="*/ 18 w 21"/>
              <a:gd name="T1" fmla="*/ 0 h 46"/>
              <a:gd name="T2" fmla="*/ 3 w 21"/>
              <a:gd name="T3" fmla="*/ 0 h 46"/>
              <a:gd name="T4" fmla="*/ 0 w 21"/>
              <a:gd name="T5" fmla="*/ 2 h 46"/>
              <a:gd name="T6" fmla="*/ 0 w 21"/>
              <a:gd name="T7" fmla="*/ 21 h 46"/>
              <a:gd name="T8" fmla="*/ 3 w 21"/>
              <a:gd name="T9" fmla="*/ 23 h 46"/>
              <a:gd name="T10" fmla="*/ 4 w 21"/>
              <a:gd name="T11" fmla="*/ 23 h 46"/>
              <a:gd name="T12" fmla="*/ 6 w 21"/>
              <a:gd name="T13" fmla="*/ 42 h 46"/>
              <a:gd name="T14" fmla="*/ 11 w 21"/>
              <a:gd name="T15" fmla="*/ 46 h 46"/>
              <a:gd name="T16" fmla="*/ 15 w 21"/>
              <a:gd name="T17" fmla="*/ 42 h 46"/>
              <a:gd name="T18" fmla="*/ 17 w 21"/>
              <a:gd name="T19" fmla="*/ 23 h 46"/>
              <a:gd name="T20" fmla="*/ 18 w 21"/>
              <a:gd name="T21" fmla="*/ 23 h 46"/>
              <a:gd name="T22" fmla="*/ 21 w 21"/>
              <a:gd name="T23" fmla="*/ 21 h 46"/>
              <a:gd name="T24" fmla="*/ 21 w 21"/>
              <a:gd name="T25" fmla="*/ 2 h 46"/>
              <a:gd name="T26" fmla="*/ 18 w 21"/>
              <a:gd name="T2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 h="46">
                <a:moveTo>
                  <a:pt x="18" y="0"/>
                </a:moveTo>
                <a:cubicBezTo>
                  <a:pt x="3" y="0"/>
                  <a:pt x="3" y="0"/>
                  <a:pt x="3" y="0"/>
                </a:cubicBezTo>
                <a:cubicBezTo>
                  <a:pt x="1" y="0"/>
                  <a:pt x="0" y="1"/>
                  <a:pt x="0" y="2"/>
                </a:cubicBezTo>
                <a:cubicBezTo>
                  <a:pt x="0" y="21"/>
                  <a:pt x="0" y="21"/>
                  <a:pt x="0" y="21"/>
                </a:cubicBezTo>
                <a:cubicBezTo>
                  <a:pt x="0" y="22"/>
                  <a:pt x="1" y="23"/>
                  <a:pt x="3" y="23"/>
                </a:cubicBezTo>
                <a:cubicBezTo>
                  <a:pt x="3" y="23"/>
                  <a:pt x="4" y="23"/>
                  <a:pt x="4" y="23"/>
                </a:cubicBezTo>
                <a:cubicBezTo>
                  <a:pt x="6" y="42"/>
                  <a:pt x="6" y="42"/>
                  <a:pt x="6" y="42"/>
                </a:cubicBezTo>
                <a:cubicBezTo>
                  <a:pt x="6" y="44"/>
                  <a:pt x="8" y="46"/>
                  <a:pt x="11" y="46"/>
                </a:cubicBezTo>
                <a:cubicBezTo>
                  <a:pt x="13" y="46"/>
                  <a:pt x="15" y="44"/>
                  <a:pt x="15" y="42"/>
                </a:cubicBezTo>
                <a:cubicBezTo>
                  <a:pt x="17" y="23"/>
                  <a:pt x="17" y="23"/>
                  <a:pt x="17" y="23"/>
                </a:cubicBezTo>
                <a:cubicBezTo>
                  <a:pt x="18" y="23"/>
                  <a:pt x="18" y="23"/>
                  <a:pt x="18" y="23"/>
                </a:cubicBezTo>
                <a:cubicBezTo>
                  <a:pt x="20" y="23"/>
                  <a:pt x="21" y="22"/>
                  <a:pt x="21" y="21"/>
                </a:cubicBezTo>
                <a:cubicBezTo>
                  <a:pt x="21" y="2"/>
                  <a:pt x="21" y="2"/>
                  <a:pt x="21" y="2"/>
                </a:cubicBezTo>
                <a:cubicBezTo>
                  <a:pt x="21" y="1"/>
                  <a:pt x="20" y="0"/>
                  <a:pt x="18" y="0"/>
                </a:cubicBezTo>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291" name="Oval 1204"/>
          <p:cNvSpPr>
            <a:spLocks noChangeArrowheads="1"/>
          </p:cNvSpPr>
          <p:nvPr/>
        </p:nvSpPr>
        <p:spPr bwMode="auto">
          <a:xfrm>
            <a:off x="6617212" y="4091605"/>
            <a:ext cx="30163" cy="28575"/>
          </a:xfrm>
          <a:prstGeom prst="ellipse">
            <a:avLst/>
          </a:pr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292" name="Freeform 1205"/>
          <p:cNvSpPr>
            <a:spLocks/>
          </p:cNvSpPr>
          <p:nvPr/>
        </p:nvSpPr>
        <p:spPr bwMode="auto">
          <a:xfrm>
            <a:off x="5548823" y="4129705"/>
            <a:ext cx="53975" cy="112713"/>
          </a:xfrm>
          <a:custGeom>
            <a:avLst/>
            <a:gdLst>
              <a:gd name="T0" fmla="*/ 19 w 22"/>
              <a:gd name="T1" fmla="*/ 0 h 46"/>
              <a:gd name="T2" fmla="*/ 3 w 22"/>
              <a:gd name="T3" fmla="*/ 0 h 46"/>
              <a:gd name="T4" fmla="*/ 0 w 22"/>
              <a:gd name="T5" fmla="*/ 2 h 46"/>
              <a:gd name="T6" fmla="*/ 0 w 22"/>
              <a:gd name="T7" fmla="*/ 21 h 46"/>
              <a:gd name="T8" fmla="*/ 3 w 22"/>
              <a:gd name="T9" fmla="*/ 23 h 46"/>
              <a:gd name="T10" fmla="*/ 5 w 22"/>
              <a:gd name="T11" fmla="*/ 23 h 46"/>
              <a:gd name="T12" fmla="*/ 7 w 22"/>
              <a:gd name="T13" fmla="*/ 42 h 46"/>
              <a:gd name="T14" fmla="*/ 11 w 22"/>
              <a:gd name="T15" fmla="*/ 46 h 46"/>
              <a:gd name="T16" fmla="*/ 16 w 22"/>
              <a:gd name="T17" fmla="*/ 42 h 46"/>
              <a:gd name="T18" fmla="*/ 18 w 22"/>
              <a:gd name="T19" fmla="*/ 23 h 46"/>
              <a:gd name="T20" fmla="*/ 19 w 22"/>
              <a:gd name="T21" fmla="*/ 23 h 46"/>
              <a:gd name="T22" fmla="*/ 22 w 22"/>
              <a:gd name="T23" fmla="*/ 21 h 46"/>
              <a:gd name="T24" fmla="*/ 22 w 22"/>
              <a:gd name="T25" fmla="*/ 2 h 46"/>
              <a:gd name="T26" fmla="*/ 19 w 22"/>
              <a:gd name="T2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46">
                <a:moveTo>
                  <a:pt x="19" y="0"/>
                </a:moveTo>
                <a:cubicBezTo>
                  <a:pt x="3" y="0"/>
                  <a:pt x="3" y="0"/>
                  <a:pt x="3" y="0"/>
                </a:cubicBezTo>
                <a:cubicBezTo>
                  <a:pt x="2" y="0"/>
                  <a:pt x="0" y="1"/>
                  <a:pt x="0" y="2"/>
                </a:cubicBezTo>
                <a:cubicBezTo>
                  <a:pt x="0" y="21"/>
                  <a:pt x="0" y="21"/>
                  <a:pt x="0" y="21"/>
                </a:cubicBezTo>
                <a:cubicBezTo>
                  <a:pt x="0" y="22"/>
                  <a:pt x="2" y="23"/>
                  <a:pt x="3" y="23"/>
                </a:cubicBezTo>
                <a:cubicBezTo>
                  <a:pt x="4" y="23"/>
                  <a:pt x="4" y="23"/>
                  <a:pt x="5" y="23"/>
                </a:cubicBezTo>
                <a:cubicBezTo>
                  <a:pt x="7" y="42"/>
                  <a:pt x="7" y="42"/>
                  <a:pt x="7" y="42"/>
                </a:cubicBezTo>
                <a:cubicBezTo>
                  <a:pt x="7" y="44"/>
                  <a:pt x="9" y="46"/>
                  <a:pt x="11" y="46"/>
                </a:cubicBezTo>
                <a:cubicBezTo>
                  <a:pt x="14" y="46"/>
                  <a:pt x="16" y="44"/>
                  <a:pt x="16" y="42"/>
                </a:cubicBezTo>
                <a:cubicBezTo>
                  <a:pt x="18" y="23"/>
                  <a:pt x="18" y="23"/>
                  <a:pt x="18" y="23"/>
                </a:cubicBezTo>
                <a:cubicBezTo>
                  <a:pt x="18" y="23"/>
                  <a:pt x="18" y="23"/>
                  <a:pt x="19" y="23"/>
                </a:cubicBezTo>
                <a:cubicBezTo>
                  <a:pt x="21" y="23"/>
                  <a:pt x="22" y="22"/>
                  <a:pt x="22" y="21"/>
                </a:cubicBezTo>
                <a:cubicBezTo>
                  <a:pt x="22" y="2"/>
                  <a:pt x="22" y="2"/>
                  <a:pt x="22" y="2"/>
                </a:cubicBezTo>
                <a:cubicBezTo>
                  <a:pt x="22" y="1"/>
                  <a:pt x="21" y="0"/>
                  <a:pt x="19" y="0"/>
                </a:cubicBezTo>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293" name="Oval 1206"/>
          <p:cNvSpPr>
            <a:spLocks noChangeArrowheads="1"/>
          </p:cNvSpPr>
          <p:nvPr/>
        </p:nvSpPr>
        <p:spPr bwMode="auto">
          <a:xfrm>
            <a:off x="5561523" y="4091605"/>
            <a:ext cx="28575" cy="28575"/>
          </a:xfrm>
          <a:prstGeom prst="ellipse">
            <a:avLst/>
          </a:pr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294" name="Freeform 1207"/>
          <p:cNvSpPr>
            <a:spLocks/>
          </p:cNvSpPr>
          <p:nvPr/>
        </p:nvSpPr>
        <p:spPr bwMode="auto">
          <a:xfrm>
            <a:off x="5725035" y="4582143"/>
            <a:ext cx="52388" cy="114300"/>
          </a:xfrm>
          <a:custGeom>
            <a:avLst/>
            <a:gdLst>
              <a:gd name="T0" fmla="*/ 18 w 21"/>
              <a:gd name="T1" fmla="*/ 0 h 47"/>
              <a:gd name="T2" fmla="*/ 2 w 21"/>
              <a:gd name="T3" fmla="*/ 0 h 47"/>
              <a:gd name="T4" fmla="*/ 0 w 21"/>
              <a:gd name="T5" fmla="*/ 3 h 47"/>
              <a:gd name="T6" fmla="*/ 0 w 21"/>
              <a:gd name="T7" fmla="*/ 21 h 47"/>
              <a:gd name="T8" fmla="*/ 2 w 21"/>
              <a:gd name="T9" fmla="*/ 24 h 47"/>
              <a:gd name="T10" fmla="*/ 4 w 21"/>
              <a:gd name="T11" fmla="*/ 24 h 47"/>
              <a:gd name="T12" fmla="*/ 6 w 21"/>
              <a:gd name="T13" fmla="*/ 42 h 47"/>
              <a:gd name="T14" fmla="*/ 10 w 21"/>
              <a:gd name="T15" fmla="*/ 47 h 47"/>
              <a:gd name="T16" fmla="*/ 15 w 21"/>
              <a:gd name="T17" fmla="*/ 42 h 47"/>
              <a:gd name="T18" fmla="*/ 17 w 21"/>
              <a:gd name="T19" fmla="*/ 24 h 47"/>
              <a:gd name="T20" fmla="*/ 18 w 21"/>
              <a:gd name="T21" fmla="*/ 24 h 47"/>
              <a:gd name="T22" fmla="*/ 21 w 21"/>
              <a:gd name="T23" fmla="*/ 21 h 47"/>
              <a:gd name="T24" fmla="*/ 21 w 21"/>
              <a:gd name="T25" fmla="*/ 3 h 47"/>
              <a:gd name="T26" fmla="*/ 18 w 21"/>
              <a:gd name="T2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 h="47">
                <a:moveTo>
                  <a:pt x="18" y="0"/>
                </a:moveTo>
                <a:cubicBezTo>
                  <a:pt x="2" y="0"/>
                  <a:pt x="2" y="0"/>
                  <a:pt x="2" y="0"/>
                </a:cubicBezTo>
                <a:cubicBezTo>
                  <a:pt x="1" y="0"/>
                  <a:pt x="0" y="2"/>
                  <a:pt x="0" y="3"/>
                </a:cubicBezTo>
                <a:cubicBezTo>
                  <a:pt x="0" y="21"/>
                  <a:pt x="0" y="21"/>
                  <a:pt x="0" y="21"/>
                </a:cubicBezTo>
                <a:cubicBezTo>
                  <a:pt x="0" y="23"/>
                  <a:pt x="1" y="24"/>
                  <a:pt x="2" y="24"/>
                </a:cubicBezTo>
                <a:cubicBezTo>
                  <a:pt x="3" y="24"/>
                  <a:pt x="3" y="24"/>
                  <a:pt x="4" y="24"/>
                </a:cubicBezTo>
                <a:cubicBezTo>
                  <a:pt x="6" y="42"/>
                  <a:pt x="6" y="42"/>
                  <a:pt x="6" y="42"/>
                </a:cubicBezTo>
                <a:cubicBezTo>
                  <a:pt x="6" y="45"/>
                  <a:pt x="8" y="47"/>
                  <a:pt x="10" y="47"/>
                </a:cubicBezTo>
                <a:cubicBezTo>
                  <a:pt x="13" y="47"/>
                  <a:pt x="15" y="45"/>
                  <a:pt x="15" y="42"/>
                </a:cubicBezTo>
                <a:cubicBezTo>
                  <a:pt x="17" y="24"/>
                  <a:pt x="17" y="24"/>
                  <a:pt x="17" y="24"/>
                </a:cubicBezTo>
                <a:cubicBezTo>
                  <a:pt x="17" y="24"/>
                  <a:pt x="18" y="24"/>
                  <a:pt x="18" y="24"/>
                </a:cubicBezTo>
                <a:cubicBezTo>
                  <a:pt x="20" y="24"/>
                  <a:pt x="21" y="23"/>
                  <a:pt x="21" y="21"/>
                </a:cubicBezTo>
                <a:cubicBezTo>
                  <a:pt x="21" y="3"/>
                  <a:pt x="21" y="3"/>
                  <a:pt x="21" y="3"/>
                </a:cubicBezTo>
                <a:cubicBezTo>
                  <a:pt x="21" y="2"/>
                  <a:pt x="20" y="0"/>
                  <a:pt x="18" y="0"/>
                </a:cubicBezTo>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295" name="Oval 1208"/>
          <p:cNvSpPr>
            <a:spLocks noChangeArrowheads="1"/>
          </p:cNvSpPr>
          <p:nvPr/>
        </p:nvSpPr>
        <p:spPr bwMode="auto">
          <a:xfrm>
            <a:off x="5736148" y="4542456"/>
            <a:ext cx="28575" cy="31750"/>
          </a:xfrm>
          <a:prstGeom prst="ellipse">
            <a:avLst/>
          </a:pr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300" name="Freeform 1213"/>
          <p:cNvSpPr>
            <a:spLocks/>
          </p:cNvSpPr>
          <p:nvPr/>
        </p:nvSpPr>
        <p:spPr bwMode="auto">
          <a:xfrm>
            <a:off x="6539425" y="3672505"/>
            <a:ext cx="53975" cy="112713"/>
          </a:xfrm>
          <a:custGeom>
            <a:avLst/>
            <a:gdLst>
              <a:gd name="T0" fmla="*/ 19 w 22"/>
              <a:gd name="T1" fmla="*/ 0 h 46"/>
              <a:gd name="T2" fmla="*/ 3 w 22"/>
              <a:gd name="T3" fmla="*/ 0 h 46"/>
              <a:gd name="T4" fmla="*/ 0 w 22"/>
              <a:gd name="T5" fmla="*/ 2 h 46"/>
              <a:gd name="T6" fmla="*/ 0 w 22"/>
              <a:gd name="T7" fmla="*/ 21 h 46"/>
              <a:gd name="T8" fmla="*/ 3 w 22"/>
              <a:gd name="T9" fmla="*/ 23 h 46"/>
              <a:gd name="T10" fmla="*/ 5 w 22"/>
              <a:gd name="T11" fmla="*/ 23 h 46"/>
              <a:gd name="T12" fmla="*/ 6 w 22"/>
              <a:gd name="T13" fmla="*/ 42 h 46"/>
              <a:gd name="T14" fmla="*/ 11 w 22"/>
              <a:gd name="T15" fmla="*/ 46 h 46"/>
              <a:gd name="T16" fmla="*/ 16 w 22"/>
              <a:gd name="T17" fmla="*/ 42 h 46"/>
              <a:gd name="T18" fmla="*/ 17 w 22"/>
              <a:gd name="T19" fmla="*/ 23 h 46"/>
              <a:gd name="T20" fmla="*/ 19 w 22"/>
              <a:gd name="T21" fmla="*/ 23 h 46"/>
              <a:gd name="T22" fmla="*/ 22 w 22"/>
              <a:gd name="T23" fmla="*/ 21 h 46"/>
              <a:gd name="T24" fmla="*/ 22 w 22"/>
              <a:gd name="T25" fmla="*/ 2 h 46"/>
              <a:gd name="T26" fmla="*/ 19 w 22"/>
              <a:gd name="T2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46">
                <a:moveTo>
                  <a:pt x="19" y="0"/>
                </a:moveTo>
                <a:cubicBezTo>
                  <a:pt x="3" y="0"/>
                  <a:pt x="3" y="0"/>
                  <a:pt x="3" y="0"/>
                </a:cubicBezTo>
                <a:cubicBezTo>
                  <a:pt x="2" y="0"/>
                  <a:pt x="0" y="1"/>
                  <a:pt x="0" y="2"/>
                </a:cubicBezTo>
                <a:cubicBezTo>
                  <a:pt x="0" y="21"/>
                  <a:pt x="0" y="21"/>
                  <a:pt x="0" y="21"/>
                </a:cubicBezTo>
                <a:cubicBezTo>
                  <a:pt x="0" y="22"/>
                  <a:pt x="2" y="23"/>
                  <a:pt x="3" y="23"/>
                </a:cubicBezTo>
                <a:cubicBezTo>
                  <a:pt x="4" y="23"/>
                  <a:pt x="4" y="23"/>
                  <a:pt x="5" y="23"/>
                </a:cubicBezTo>
                <a:cubicBezTo>
                  <a:pt x="6" y="42"/>
                  <a:pt x="6" y="42"/>
                  <a:pt x="6" y="42"/>
                </a:cubicBezTo>
                <a:cubicBezTo>
                  <a:pt x="6" y="44"/>
                  <a:pt x="8" y="46"/>
                  <a:pt x="11" y="46"/>
                </a:cubicBezTo>
                <a:cubicBezTo>
                  <a:pt x="14" y="46"/>
                  <a:pt x="16" y="44"/>
                  <a:pt x="16" y="42"/>
                </a:cubicBezTo>
                <a:cubicBezTo>
                  <a:pt x="17" y="23"/>
                  <a:pt x="17" y="23"/>
                  <a:pt x="17" y="23"/>
                </a:cubicBezTo>
                <a:cubicBezTo>
                  <a:pt x="18" y="23"/>
                  <a:pt x="18" y="23"/>
                  <a:pt x="19" y="23"/>
                </a:cubicBezTo>
                <a:cubicBezTo>
                  <a:pt x="20" y="23"/>
                  <a:pt x="22" y="22"/>
                  <a:pt x="22" y="21"/>
                </a:cubicBezTo>
                <a:cubicBezTo>
                  <a:pt x="22" y="2"/>
                  <a:pt x="22" y="2"/>
                  <a:pt x="22" y="2"/>
                </a:cubicBezTo>
                <a:cubicBezTo>
                  <a:pt x="22" y="1"/>
                  <a:pt x="20" y="0"/>
                  <a:pt x="19" y="0"/>
                </a:cubicBezTo>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301" name="Oval 1214"/>
          <p:cNvSpPr>
            <a:spLocks noChangeArrowheads="1"/>
          </p:cNvSpPr>
          <p:nvPr/>
        </p:nvSpPr>
        <p:spPr bwMode="auto">
          <a:xfrm>
            <a:off x="6550537" y="3632817"/>
            <a:ext cx="30163" cy="30163"/>
          </a:xfrm>
          <a:prstGeom prst="ellipse">
            <a:avLst/>
          </a:pr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302" name="Freeform 1215"/>
          <p:cNvSpPr>
            <a:spLocks/>
          </p:cNvSpPr>
          <p:nvPr/>
        </p:nvSpPr>
        <p:spPr bwMode="auto">
          <a:xfrm>
            <a:off x="5602798" y="3672505"/>
            <a:ext cx="52388" cy="112713"/>
          </a:xfrm>
          <a:custGeom>
            <a:avLst/>
            <a:gdLst>
              <a:gd name="T0" fmla="*/ 18 w 21"/>
              <a:gd name="T1" fmla="*/ 0 h 46"/>
              <a:gd name="T2" fmla="*/ 2 w 21"/>
              <a:gd name="T3" fmla="*/ 0 h 46"/>
              <a:gd name="T4" fmla="*/ 0 w 21"/>
              <a:gd name="T5" fmla="*/ 2 h 46"/>
              <a:gd name="T6" fmla="*/ 0 w 21"/>
              <a:gd name="T7" fmla="*/ 21 h 46"/>
              <a:gd name="T8" fmla="*/ 2 w 21"/>
              <a:gd name="T9" fmla="*/ 23 h 46"/>
              <a:gd name="T10" fmla="*/ 4 w 21"/>
              <a:gd name="T11" fmla="*/ 23 h 46"/>
              <a:gd name="T12" fmla="*/ 6 w 21"/>
              <a:gd name="T13" fmla="*/ 42 h 46"/>
              <a:gd name="T14" fmla="*/ 10 w 21"/>
              <a:gd name="T15" fmla="*/ 46 h 46"/>
              <a:gd name="T16" fmla="*/ 15 w 21"/>
              <a:gd name="T17" fmla="*/ 42 h 46"/>
              <a:gd name="T18" fmla="*/ 17 w 21"/>
              <a:gd name="T19" fmla="*/ 23 h 46"/>
              <a:gd name="T20" fmla="*/ 18 w 21"/>
              <a:gd name="T21" fmla="*/ 23 h 46"/>
              <a:gd name="T22" fmla="*/ 21 w 21"/>
              <a:gd name="T23" fmla="*/ 21 h 46"/>
              <a:gd name="T24" fmla="*/ 21 w 21"/>
              <a:gd name="T25" fmla="*/ 2 h 46"/>
              <a:gd name="T26" fmla="*/ 18 w 21"/>
              <a:gd name="T2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 h="46">
                <a:moveTo>
                  <a:pt x="18" y="0"/>
                </a:moveTo>
                <a:cubicBezTo>
                  <a:pt x="2" y="0"/>
                  <a:pt x="2" y="0"/>
                  <a:pt x="2" y="0"/>
                </a:cubicBezTo>
                <a:cubicBezTo>
                  <a:pt x="1" y="0"/>
                  <a:pt x="0" y="1"/>
                  <a:pt x="0" y="2"/>
                </a:cubicBezTo>
                <a:cubicBezTo>
                  <a:pt x="0" y="21"/>
                  <a:pt x="0" y="21"/>
                  <a:pt x="0" y="21"/>
                </a:cubicBezTo>
                <a:cubicBezTo>
                  <a:pt x="0" y="22"/>
                  <a:pt x="1" y="23"/>
                  <a:pt x="2" y="23"/>
                </a:cubicBezTo>
                <a:cubicBezTo>
                  <a:pt x="3" y="23"/>
                  <a:pt x="3" y="23"/>
                  <a:pt x="4" y="23"/>
                </a:cubicBezTo>
                <a:cubicBezTo>
                  <a:pt x="6" y="42"/>
                  <a:pt x="6" y="42"/>
                  <a:pt x="6" y="42"/>
                </a:cubicBezTo>
                <a:cubicBezTo>
                  <a:pt x="6" y="44"/>
                  <a:pt x="8" y="46"/>
                  <a:pt x="10" y="46"/>
                </a:cubicBezTo>
                <a:cubicBezTo>
                  <a:pt x="13" y="46"/>
                  <a:pt x="15" y="44"/>
                  <a:pt x="15" y="42"/>
                </a:cubicBezTo>
                <a:cubicBezTo>
                  <a:pt x="17" y="23"/>
                  <a:pt x="17" y="23"/>
                  <a:pt x="17" y="23"/>
                </a:cubicBezTo>
                <a:cubicBezTo>
                  <a:pt x="17" y="23"/>
                  <a:pt x="18" y="23"/>
                  <a:pt x="18" y="23"/>
                </a:cubicBezTo>
                <a:cubicBezTo>
                  <a:pt x="20" y="23"/>
                  <a:pt x="21" y="22"/>
                  <a:pt x="21" y="21"/>
                </a:cubicBezTo>
                <a:cubicBezTo>
                  <a:pt x="21" y="2"/>
                  <a:pt x="21" y="2"/>
                  <a:pt x="21" y="2"/>
                </a:cubicBezTo>
                <a:cubicBezTo>
                  <a:pt x="21" y="1"/>
                  <a:pt x="20" y="0"/>
                  <a:pt x="18" y="0"/>
                </a:cubicBezTo>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303" name="Oval 1216"/>
          <p:cNvSpPr>
            <a:spLocks noChangeArrowheads="1"/>
          </p:cNvSpPr>
          <p:nvPr/>
        </p:nvSpPr>
        <p:spPr bwMode="auto">
          <a:xfrm>
            <a:off x="5612323" y="3632817"/>
            <a:ext cx="30163" cy="30163"/>
          </a:xfrm>
          <a:prstGeom prst="ellipse">
            <a:avLst/>
          </a:pr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304" name="Freeform 1217"/>
          <p:cNvSpPr>
            <a:spLocks/>
          </p:cNvSpPr>
          <p:nvPr/>
        </p:nvSpPr>
        <p:spPr bwMode="auto">
          <a:xfrm>
            <a:off x="6418774" y="3672505"/>
            <a:ext cx="53975" cy="112713"/>
          </a:xfrm>
          <a:custGeom>
            <a:avLst/>
            <a:gdLst>
              <a:gd name="T0" fmla="*/ 19 w 22"/>
              <a:gd name="T1" fmla="*/ 0 h 46"/>
              <a:gd name="T2" fmla="*/ 3 w 22"/>
              <a:gd name="T3" fmla="*/ 0 h 46"/>
              <a:gd name="T4" fmla="*/ 0 w 22"/>
              <a:gd name="T5" fmla="*/ 2 h 46"/>
              <a:gd name="T6" fmla="*/ 0 w 22"/>
              <a:gd name="T7" fmla="*/ 21 h 46"/>
              <a:gd name="T8" fmla="*/ 3 w 22"/>
              <a:gd name="T9" fmla="*/ 24 h 46"/>
              <a:gd name="T10" fmla="*/ 5 w 22"/>
              <a:gd name="T11" fmla="*/ 23 h 46"/>
              <a:gd name="T12" fmla="*/ 6 w 22"/>
              <a:gd name="T13" fmla="*/ 42 h 46"/>
              <a:gd name="T14" fmla="*/ 11 w 22"/>
              <a:gd name="T15" fmla="*/ 46 h 46"/>
              <a:gd name="T16" fmla="*/ 16 w 22"/>
              <a:gd name="T17" fmla="*/ 42 h 46"/>
              <a:gd name="T18" fmla="*/ 18 w 22"/>
              <a:gd name="T19" fmla="*/ 23 h 46"/>
              <a:gd name="T20" fmla="*/ 19 w 22"/>
              <a:gd name="T21" fmla="*/ 24 h 46"/>
              <a:gd name="T22" fmla="*/ 22 w 22"/>
              <a:gd name="T23" fmla="*/ 21 h 46"/>
              <a:gd name="T24" fmla="*/ 22 w 22"/>
              <a:gd name="T25" fmla="*/ 2 h 46"/>
              <a:gd name="T26" fmla="*/ 19 w 22"/>
              <a:gd name="T2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46">
                <a:moveTo>
                  <a:pt x="19" y="0"/>
                </a:moveTo>
                <a:cubicBezTo>
                  <a:pt x="3" y="0"/>
                  <a:pt x="3" y="0"/>
                  <a:pt x="3" y="0"/>
                </a:cubicBezTo>
                <a:cubicBezTo>
                  <a:pt x="2" y="0"/>
                  <a:pt x="0" y="1"/>
                  <a:pt x="0" y="2"/>
                </a:cubicBezTo>
                <a:cubicBezTo>
                  <a:pt x="0" y="21"/>
                  <a:pt x="0" y="21"/>
                  <a:pt x="0" y="21"/>
                </a:cubicBezTo>
                <a:cubicBezTo>
                  <a:pt x="0" y="22"/>
                  <a:pt x="2" y="24"/>
                  <a:pt x="3" y="24"/>
                </a:cubicBezTo>
                <a:cubicBezTo>
                  <a:pt x="4" y="24"/>
                  <a:pt x="4" y="23"/>
                  <a:pt x="5" y="23"/>
                </a:cubicBezTo>
                <a:cubicBezTo>
                  <a:pt x="6" y="42"/>
                  <a:pt x="6" y="42"/>
                  <a:pt x="6" y="42"/>
                </a:cubicBezTo>
                <a:cubicBezTo>
                  <a:pt x="6" y="44"/>
                  <a:pt x="9" y="46"/>
                  <a:pt x="11" y="46"/>
                </a:cubicBezTo>
                <a:cubicBezTo>
                  <a:pt x="14" y="46"/>
                  <a:pt x="16" y="44"/>
                  <a:pt x="16" y="42"/>
                </a:cubicBezTo>
                <a:cubicBezTo>
                  <a:pt x="18" y="23"/>
                  <a:pt x="18" y="23"/>
                  <a:pt x="18" y="23"/>
                </a:cubicBezTo>
                <a:cubicBezTo>
                  <a:pt x="18" y="23"/>
                  <a:pt x="18" y="24"/>
                  <a:pt x="19" y="24"/>
                </a:cubicBezTo>
                <a:cubicBezTo>
                  <a:pt x="21" y="24"/>
                  <a:pt x="22" y="22"/>
                  <a:pt x="22" y="21"/>
                </a:cubicBezTo>
                <a:cubicBezTo>
                  <a:pt x="22" y="2"/>
                  <a:pt x="22" y="2"/>
                  <a:pt x="22" y="2"/>
                </a:cubicBezTo>
                <a:cubicBezTo>
                  <a:pt x="22" y="1"/>
                  <a:pt x="21" y="0"/>
                  <a:pt x="19" y="0"/>
                </a:cubicBezTo>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305" name="Oval 1218"/>
          <p:cNvSpPr>
            <a:spLocks noChangeArrowheads="1"/>
          </p:cNvSpPr>
          <p:nvPr/>
        </p:nvSpPr>
        <p:spPr bwMode="auto">
          <a:xfrm>
            <a:off x="6431474" y="3632817"/>
            <a:ext cx="28575" cy="30163"/>
          </a:xfrm>
          <a:prstGeom prst="ellipse">
            <a:avLst/>
          </a:pr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306" name="Freeform 1219"/>
          <p:cNvSpPr>
            <a:spLocks/>
          </p:cNvSpPr>
          <p:nvPr/>
        </p:nvSpPr>
        <p:spPr bwMode="auto">
          <a:xfrm>
            <a:off x="6480687" y="3762992"/>
            <a:ext cx="50800" cy="112713"/>
          </a:xfrm>
          <a:custGeom>
            <a:avLst/>
            <a:gdLst>
              <a:gd name="T0" fmla="*/ 18 w 21"/>
              <a:gd name="T1" fmla="*/ 0 h 46"/>
              <a:gd name="T2" fmla="*/ 3 w 21"/>
              <a:gd name="T3" fmla="*/ 0 h 46"/>
              <a:gd name="T4" fmla="*/ 0 w 21"/>
              <a:gd name="T5" fmla="*/ 3 h 46"/>
              <a:gd name="T6" fmla="*/ 0 w 21"/>
              <a:gd name="T7" fmla="*/ 21 h 46"/>
              <a:gd name="T8" fmla="*/ 3 w 21"/>
              <a:gd name="T9" fmla="*/ 24 h 46"/>
              <a:gd name="T10" fmla="*/ 4 w 21"/>
              <a:gd name="T11" fmla="*/ 23 h 46"/>
              <a:gd name="T12" fmla="*/ 6 w 21"/>
              <a:gd name="T13" fmla="*/ 42 h 46"/>
              <a:gd name="T14" fmla="*/ 11 w 21"/>
              <a:gd name="T15" fmla="*/ 46 h 46"/>
              <a:gd name="T16" fmla="*/ 15 w 21"/>
              <a:gd name="T17" fmla="*/ 42 h 46"/>
              <a:gd name="T18" fmla="*/ 17 w 21"/>
              <a:gd name="T19" fmla="*/ 23 h 46"/>
              <a:gd name="T20" fmla="*/ 18 w 21"/>
              <a:gd name="T21" fmla="*/ 24 h 46"/>
              <a:gd name="T22" fmla="*/ 21 w 21"/>
              <a:gd name="T23" fmla="*/ 21 h 46"/>
              <a:gd name="T24" fmla="*/ 21 w 21"/>
              <a:gd name="T25" fmla="*/ 3 h 46"/>
              <a:gd name="T26" fmla="*/ 18 w 21"/>
              <a:gd name="T2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 h="46">
                <a:moveTo>
                  <a:pt x="18" y="0"/>
                </a:moveTo>
                <a:cubicBezTo>
                  <a:pt x="3" y="0"/>
                  <a:pt x="3" y="0"/>
                  <a:pt x="3" y="0"/>
                </a:cubicBezTo>
                <a:cubicBezTo>
                  <a:pt x="1" y="0"/>
                  <a:pt x="0" y="1"/>
                  <a:pt x="0" y="3"/>
                </a:cubicBezTo>
                <a:cubicBezTo>
                  <a:pt x="0" y="21"/>
                  <a:pt x="0" y="21"/>
                  <a:pt x="0" y="21"/>
                </a:cubicBezTo>
                <a:cubicBezTo>
                  <a:pt x="0" y="22"/>
                  <a:pt x="1" y="24"/>
                  <a:pt x="3" y="24"/>
                </a:cubicBezTo>
                <a:cubicBezTo>
                  <a:pt x="3" y="24"/>
                  <a:pt x="4" y="23"/>
                  <a:pt x="4" y="23"/>
                </a:cubicBezTo>
                <a:cubicBezTo>
                  <a:pt x="6" y="42"/>
                  <a:pt x="6" y="42"/>
                  <a:pt x="6" y="42"/>
                </a:cubicBezTo>
                <a:cubicBezTo>
                  <a:pt x="6" y="44"/>
                  <a:pt x="8" y="46"/>
                  <a:pt x="11" y="46"/>
                </a:cubicBezTo>
                <a:cubicBezTo>
                  <a:pt x="13" y="46"/>
                  <a:pt x="15" y="44"/>
                  <a:pt x="15" y="42"/>
                </a:cubicBezTo>
                <a:cubicBezTo>
                  <a:pt x="17" y="23"/>
                  <a:pt x="17" y="23"/>
                  <a:pt x="17" y="23"/>
                </a:cubicBezTo>
                <a:cubicBezTo>
                  <a:pt x="17" y="23"/>
                  <a:pt x="18" y="24"/>
                  <a:pt x="18" y="24"/>
                </a:cubicBezTo>
                <a:cubicBezTo>
                  <a:pt x="20" y="24"/>
                  <a:pt x="21" y="22"/>
                  <a:pt x="21" y="21"/>
                </a:cubicBezTo>
                <a:cubicBezTo>
                  <a:pt x="21" y="3"/>
                  <a:pt x="21" y="3"/>
                  <a:pt x="21" y="3"/>
                </a:cubicBezTo>
                <a:cubicBezTo>
                  <a:pt x="21" y="1"/>
                  <a:pt x="20" y="0"/>
                  <a:pt x="18" y="0"/>
                </a:cubicBezTo>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307" name="Oval 1220"/>
          <p:cNvSpPr>
            <a:spLocks noChangeArrowheads="1"/>
          </p:cNvSpPr>
          <p:nvPr/>
        </p:nvSpPr>
        <p:spPr bwMode="auto">
          <a:xfrm>
            <a:off x="6490212" y="3723305"/>
            <a:ext cx="31750" cy="30163"/>
          </a:xfrm>
          <a:prstGeom prst="ellipse">
            <a:avLst/>
          </a:pr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308" name="Freeform 1221"/>
          <p:cNvSpPr>
            <a:spLocks/>
          </p:cNvSpPr>
          <p:nvPr/>
        </p:nvSpPr>
        <p:spPr bwMode="auto">
          <a:xfrm>
            <a:off x="6658487" y="3672505"/>
            <a:ext cx="53975" cy="112713"/>
          </a:xfrm>
          <a:custGeom>
            <a:avLst/>
            <a:gdLst>
              <a:gd name="T0" fmla="*/ 19 w 22"/>
              <a:gd name="T1" fmla="*/ 0 h 46"/>
              <a:gd name="T2" fmla="*/ 3 w 22"/>
              <a:gd name="T3" fmla="*/ 0 h 46"/>
              <a:gd name="T4" fmla="*/ 0 w 22"/>
              <a:gd name="T5" fmla="*/ 2 h 46"/>
              <a:gd name="T6" fmla="*/ 0 w 22"/>
              <a:gd name="T7" fmla="*/ 21 h 46"/>
              <a:gd name="T8" fmla="*/ 3 w 22"/>
              <a:gd name="T9" fmla="*/ 23 h 46"/>
              <a:gd name="T10" fmla="*/ 4 w 22"/>
              <a:gd name="T11" fmla="*/ 23 h 46"/>
              <a:gd name="T12" fmla="*/ 6 w 22"/>
              <a:gd name="T13" fmla="*/ 42 h 46"/>
              <a:gd name="T14" fmla="*/ 11 w 22"/>
              <a:gd name="T15" fmla="*/ 46 h 46"/>
              <a:gd name="T16" fmla="*/ 16 w 22"/>
              <a:gd name="T17" fmla="*/ 42 h 46"/>
              <a:gd name="T18" fmla="*/ 17 w 22"/>
              <a:gd name="T19" fmla="*/ 23 h 46"/>
              <a:gd name="T20" fmla="*/ 19 w 22"/>
              <a:gd name="T21" fmla="*/ 23 h 46"/>
              <a:gd name="T22" fmla="*/ 22 w 22"/>
              <a:gd name="T23" fmla="*/ 21 h 46"/>
              <a:gd name="T24" fmla="*/ 22 w 22"/>
              <a:gd name="T25" fmla="*/ 2 h 46"/>
              <a:gd name="T26" fmla="*/ 19 w 22"/>
              <a:gd name="T2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46">
                <a:moveTo>
                  <a:pt x="19" y="0"/>
                </a:moveTo>
                <a:cubicBezTo>
                  <a:pt x="3" y="0"/>
                  <a:pt x="3" y="0"/>
                  <a:pt x="3" y="0"/>
                </a:cubicBezTo>
                <a:cubicBezTo>
                  <a:pt x="1" y="0"/>
                  <a:pt x="0" y="1"/>
                  <a:pt x="0" y="2"/>
                </a:cubicBezTo>
                <a:cubicBezTo>
                  <a:pt x="0" y="21"/>
                  <a:pt x="0" y="21"/>
                  <a:pt x="0" y="21"/>
                </a:cubicBezTo>
                <a:cubicBezTo>
                  <a:pt x="0" y="22"/>
                  <a:pt x="1" y="23"/>
                  <a:pt x="3" y="23"/>
                </a:cubicBezTo>
                <a:cubicBezTo>
                  <a:pt x="4" y="23"/>
                  <a:pt x="4" y="23"/>
                  <a:pt x="4" y="23"/>
                </a:cubicBezTo>
                <a:cubicBezTo>
                  <a:pt x="6" y="42"/>
                  <a:pt x="6" y="42"/>
                  <a:pt x="6" y="42"/>
                </a:cubicBezTo>
                <a:cubicBezTo>
                  <a:pt x="6" y="44"/>
                  <a:pt x="8" y="46"/>
                  <a:pt x="11" y="46"/>
                </a:cubicBezTo>
                <a:cubicBezTo>
                  <a:pt x="13" y="46"/>
                  <a:pt x="16" y="44"/>
                  <a:pt x="16" y="42"/>
                </a:cubicBezTo>
                <a:cubicBezTo>
                  <a:pt x="17" y="23"/>
                  <a:pt x="17" y="23"/>
                  <a:pt x="17" y="23"/>
                </a:cubicBezTo>
                <a:cubicBezTo>
                  <a:pt x="18" y="23"/>
                  <a:pt x="18" y="23"/>
                  <a:pt x="19" y="23"/>
                </a:cubicBezTo>
                <a:cubicBezTo>
                  <a:pt x="20" y="23"/>
                  <a:pt x="22" y="22"/>
                  <a:pt x="22" y="21"/>
                </a:cubicBezTo>
                <a:cubicBezTo>
                  <a:pt x="22" y="2"/>
                  <a:pt x="22" y="2"/>
                  <a:pt x="22" y="2"/>
                </a:cubicBezTo>
                <a:cubicBezTo>
                  <a:pt x="22" y="1"/>
                  <a:pt x="20" y="0"/>
                  <a:pt x="19" y="0"/>
                </a:cubicBezTo>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309" name="Oval 1222"/>
          <p:cNvSpPr>
            <a:spLocks noChangeArrowheads="1"/>
          </p:cNvSpPr>
          <p:nvPr/>
        </p:nvSpPr>
        <p:spPr bwMode="auto">
          <a:xfrm>
            <a:off x="6671187" y="3632817"/>
            <a:ext cx="28575" cy="30163"/>
          </a:xfrm>
          <a:prstGeom prst="ellipse">
            <a:avLst/>
          </a:pr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310" name="Freeform 1223"/>
          <p:cNvSpPr>
            <a:spLocks/>
          </p:cNvSpPr>
          <p:nvPr/>
        </p:nvSpPr>
        <p:spPr bwMode="auto">
          <a:xfrm>
            <a:off x="6599750" y="3762992"/>
            <a:ext cx="52388" cy="112713"/>
          </a:xfrm>
          <a:custGeom>
            <a:avLst/>
            <a:gdLst>
              <a:gd name="T0" fmla="*/ 18 w 21"/>
              <a:gd name="T1" fmla="*/ 0 h 46"/>
              <a:gd name="T2" fmla="*/ 3 w 21"/>
              <a:gd name="T3" fmla="*/ 0 h 46"/>
              <a:gd name="T4" fmla="*/ 0 w 21"/>
              <a:gd name="T5" fmla="*/ 3 h 46"/>
              <a:gd name="T6" fmla="*/ 0 w 21"/>
              <a:gd name="T7" fmla="*/ 21 h 46"/>
              <a:gd name="T8" fmla="*/ 3 w 21"/>
              <a:gd name="T9" fmla="*/ 24 h 46"/>
              <a:gd name="T10" fmla="*/ 4 w 21"/>
              <a:gd name="T11" fmla="*/ 23 h 46"/>
              <a:gd name="T12" fmla="*/ 6 w 21"/>
              <a:gd name="T13" fmla="*/ 42 h 46"/>
              <a:gd name="T14" fmla="*/ 10 w 21"/>
              <a:gd name="T15" fmla="*/ 46 h 46"/>
              <a:gd name="T16" fmla="*/ 15 w 21"/>
              <a:gd name="T17" fmla="*/ 42 h 46"/>
              <a:gd name="T18" fmla="*/ 17 w 21"/>
              <a:gd name="T19" fmla="*/ 23 h 46"/>
              <a:gd name="T20" fmla="*/ 18 w 21"/>
              <a:gd name="T21" fmla="*/ 24 h 46"/>
              <a:gd name="T22" fmla="*/ 21 w 21"/>
              <a:gd name="T23" fmla="*/ 21 h 46"/>
              <a:gd name="T24" fmla="*/ 21 w 21"/>
              <a:gd name="T25" fmla="*/ 3 h 46"/>
              <a:gd name="T26" fmla="*/ 18 w 21"/>
              <a:gd name="T2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 h="46">
                <a:moveTo>
                  <a:pt x="18" y="0"/>
                </a:moveTo>
                <a:cubicBezTo>
                  <a:pt x="3" y="0"/>
                  <a:pt x="3" y="0"/>
                  <a:pt x="3" y="0"/>
                </a:cubicBezTo>
                <a:cubicBezTo>
                  <a:pt x="1" y="0"/>
                  <a:pt x="0" y="1"/>
                  <a:pt x="0" y="3"/>
                </a:cubicBezTo>
                <a:cubicBezTo>
                  <a:pt x="0" y="21"/>
                  <a:pt x="0" y="21"/>
                  <a:pt x="0" y="21"/>
                </a:cubicBezTo>
                <a:cubicBezTo>
                  <a:pt x="0" y="22"/>
                  <a:pt x="1" y="24"/>
                  <a:pt x="3" y="24"/>
                </a:cubicBezTo>
                <a:cubicBezTo>
                  <a:pt x="3" y="24"/>
                  <a:pt x="4" y="23"/>
                  <a:pt x="4" y="23"/>
                </a:cubicBezTo>
                <a:cubicBezTo>
                  <a:pt x="6" y="42"/>
                  <a:pt x="6" y="42"/>
                  <a:pt x="6" y="42"/>
                </a:cubicBezTo>
                <a:cubicBezTo>
                  <a:pt x="6" y="44"/>
                  <a:pt x="8" y="46"/>
                  <a:pt x="10" y="46"/>
                </a:cubicBezTo>
                <a:cubicBezTo>
                  <a:pt x="13" y="46"/>
                  <a:pt x="15" y="44"/>
                  <a:pt x="15" y="42"/>
                </a:cubicBezTo>
                <a:cubicBezTo>
                  <a:pt x="17" y="23"/>
                  <a:pt x="17" y="23"/>
                  <a:pt x="17" y="23"/>
                </a:cubicBezTo>
                <a:cubicBezTo>
                  <a:pt x="17" y="23"/>
                  <a:pt x="18" y="24"/>
                  <a:pt x="18" y="24"/>
                </a:cubicBezTo>
                <a:cubicBezTo>
                  <a:pt x="20" y="24"/>
                  <a:pt x="21" y="22"/>
                  <a:pt x="21" y="21"/>
                </a:cubicBezTo>
                <a:cubicBezTo>
                  <a:pt x="21" y="3"/>
                  <a:pt x="21" y="3"/>
                  <a:pt x="21" y="3"/>
                </a:cubicBezTo>
                <a:cubicBezTo>
                  <a:pt x="21" y="1"/>
                  <a:pt x="20" y="0"/>
                  <a:pt x="18" y="0"/>
                </a:cubicBezTo>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311" name="Oval 1224"/>
          <p:cNvSpPr>
            <a:spLocks noChangeArrowheads="1"/>
          </p:cNvSpPr>
          <p:nvPr/>
        </p:nvSpPr>
        <p:spPr bwMode="auto">
          <a:xfrm>
            <a:off x="6609275" y="3723305"/>
            <a:ext cx="31750" cy="30163"/>
          </a:xfrm>
          <a:prstGeom prst="ellipse">
            <a:avLst/>
          </a:pr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312" name="Freeform 1225"/>
          <p:cNvSpPr>
            <a:spLocks/>
          </p:cNvSpPr>
          <p:nvPr/>
        </p:nvSpPr>
        <p:spPr bwMode="auto">
          <a:xfrm>
            <a:off x="6539425" y="3853480"/>
            <a:ext cx="53975" cy="112713"/>
          </a:xfrm>
          <a:custGeom>
            <a:avLst/>
            <a:gdLst>
              <a:gd name="T0" fmla="*/ 19 w 22"/>
              <a:gd name="T1" fmla="*/ 0 h 46"/>
              <a:gd name="T2" fmla="*/ 3 w 22"/>
              <a:gd name="T3" fmla="*/ 0 h 46"/>
              <a:gd name="T4" fmla="*/ 0 w 22"/>
              <a:gd name="T5" fmla="*/ 3 h 46"/>
              <a:gd name="T6" fmla="*/ 0 w 22"/>
              <a:gd name="T7" fmla="*/ 21 h 46"/>
              <a:gd name="T8" fmla="*/ 3 w 22"/>
              <a:gd name="T9" fmla="*/ 24 h 46"/>
              <a:gd name="T10" fmla="*/ 5 w 22"/>
              <a:gd name="T11" fmla="*/ 23 h 46"/>
              <a:gd name="T12" fmla="*/ 6 w 22"/>
              <a:gd name="T13" fmla="*/ 42 h 46"/>
              <a:gd name="T14" fmla="*/ 11 w 22"/>
              <a:gd name="T15" fmla="*/ 46 h 46"/>
              <a:gd name="T16" fmla="*/ 16 w 22"/>
              <a:gd name="T17" fmla="*/ 42 h 46"/>
              <a:gd name="T18" fmla="*/ 17 w 22"/>
              <a:gd name="T19" fmla="*/ 23 h 46"/>
              <a:gd name="T20" fmla="*/ 19 w 22"/>
              <a:gd name="T21" fmla="*/ 24 h 46"/>
              <a:gd name="T22" fmla="*/ 22 w 22"/>
              <a:gd name="T23" fmla="*/ 21 h 46"/>
              <a:gd name="T24" fmla="*/ 22 w 22"/>
              <a:gd name="T25" fmla="*/ 3 h 46"/>
              <a:gd name="T26" fmla="*/ 19 w 22"/>
              <a:gd name="T2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46">
                <a:moveTo>
                  <a:pt x="19" y="0"/>
                </a:moveTo>
                <a:cubicBezTo>
                  <a:pt x="3" y="0"/>
                  <a:pt x="3" y="0"/>
                  <a:pt x="3" y="0"/>
                </a:cubicBezTo>
                <a:cubicBezTo>
                  <a:pt x="2" y="0"/>
                  <a:pt x="0" y="1"/>
                  <a:pt x="0" y="3"/>
                </a:cubicBezTo>
                <a:cubicBezTo>
                  <a:pt x="0" y="21"/>
                  <a:pt x="0" y="21"/>
                  <a:pt x="0" y="21"/>
                </a:cubicBezTo>
                <a:cubicBezTo>
                  <a:pt x="0" y="22"/>
                  <a:pt x="2" y="24"/>
                  <a:pt x="3" y="24"/>
                </a:cubicBezTo>
                <a:cubicBezTo>
                  <a:pt x="4" y="24"/>
                  <a:pt x="4" y="24"/>
                  <a:pt x="5" y="23"/>
                </a:cubicBezTo>
                <a:cubicBezTo>
                  <a:pt x="6" y="42"/>
                  <a:pt x="6" y="42"/>
                  <a:pt x="6" y="42"/>
                </a:cubicBezTo>
                <a:cubicBezTo>
                  <a:pt x="6" y="44"/>
                  <a:pt x="8" y="46"/>
                  <a:pt x="11" y="46"/>
                </a:cubicBezTo>
                <a:cubicBezTo>
                  <a:pt x="14" y="46"/>
                  <a:pt x="16" y="44"/>
                  <a:pt x="16" y="42"/>
                </a:cubicBezTo>
                <a:cubicBezTo>
                  <a:pt x="17" y="23"/>
                  <a:pt x="17" y="23"/>
                  <a:pt x="17" y="23"/>
                </a:cubicBezTo>
                <a:cubicBezTo>
                  <a:pt x="18" y="24"/>
                  <a:pt x="18" y="24"/>
                  <a:pt x="19" y="24"/>
                </a:cubicBezTo>
                <a:cubicBezTo>
                  <a:pt x="20" y="24"/>
                  <a:pt x="22" y="22"/>
                  <a:pt x="22" y="21"/>
                </a:cubicBezTo>
                <a:cubicBezTo>
                  <a:pt x="22" y="3"/>
                  <a:pt x="22" y="3"/>
                  <a:pt x="22" y="3"/>
                </a:cubicBezTo>
                <a:cubicBezTo>
                  <a:pt x="22" y="1"/>
                  <a:pt x="20" y="0"/>
                  <a:pt x="19" y="0"/>
                </a:cubicBezTo>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313" name="Oval 1226"/>
          <p:cNvSpPr>
            <a:spLocks noChangeArrowheads="1"/>
          </p:cNvSpPr>
          <p:nvPr/>
        </p:nvSpPr>
        <p:spPr bwMode="auto">
          <a:xfrm>
            <a:off x="6550537" y="3813792"/>
            <a:ext cx="30163" cy="30163"/>
          </a:xfrm>
          <a:prstGeom prst="ellipse">
            <a:avLst/>
          </a:pr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314" name="Freeform 1227"/>
          <p:cNvSpPr>
            <a:spLocks/>
          </p:cNvSpPr>
          <p:nvPr/>
        </p:nvSpPr>
        <p:spPr bwMode="auto">
          <a:xfrm>
            <a:off x="6302887" y="3672505"/>
            <a:ext cx="52388" cy="112713"/>
          </a:xfrm>
          <a:custGeom>
            <a:avLst/>
            <a:gdLst>
              <a:gd name="T0" fmla="*/ 18 w 21"/>
              <a:gd name="T1" fmla="*/ 0 h 46"/>
              <a:gd name="T2" fmla="*/ 2 w 21"/>
              <a:gd name="T3" fmla="*/ 0 h 46"/>
              <a:gd name="T4" fmla="*/ 0 w 21"/>
              <a:gd name="T5" fmla="*/ 2 h 46"/>
              <a:gd name="T6" fmla="*/ 0 w 21"/>
              <a:gd name="T7" fmla="*/ 21 h 46"/>
              <a:gd name="T8" fmla="*/ 2 w 21"/>
              <a:gd name="T9" fmla="*/ 24 h 46"/>
              <a:gd name="T10" fmla="*/ 4 w 21"/>
              <a:gd name="T11" fmla="*/ 23 h 46"/>
              <a:gd name="T12" fmla="*/ 6 w 21"/>
              <a:gd name="T13" fmla="*/ 42 h 46"/>
              <a:gd name="T14" fmla="*/ 10 w 21"/>
              <a:gd name="T15" fmla="*/ 46 h 46"/>
              <a:gd name="T16" fmla="*/ 15 w 21"/>
              <a:gd name="T17" fmla="*/ 42 h 46"/>
              <a:gd name="T18" fmla="*/ 17 w 21"/>
              <a:gd name="T19" fmla="*/ 23 h 46"/>
              <a:gd name="T20" fmla="*/ 18 w 21"/>
              <a:gd name="T21" fmla="*/ 24 h 46"/>
              <a:gd name="T22" fmla="*/ 21 w 21"/>
              <a:gd name="T23" fmla="*/ 21 h 46"/>
              <a:gd name="T24" fmla="*/ 21 w 21"/>
              <a:gd name="T25" fmla="*/ 2 h 46"/>
              <a:gd name="T26" fmla="*/ 18 w 21"/>
              <a:gd name="T2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 h="46">
                <a:moveTo>
                  <a:pt x="18" y="0"/>
                </a:moveTo>
                <a:cubicBezTo>
                  <a:pt x="2" y="0"/>
                  <a:pt x="2" y="0"/>
                  <a:pt x="2" y="0"/>
                </a:cubicBezTo>
                <a:cubicBezTo>
                  <a:pt x="1" y="0"/>
                  <a:pt x="0" y="1"/>
                  <a:pt x="0" y="2"/>
                </a:cubicBezTo>
                <a:cubicBezTo>
                  <a:pt x="0" y="21"/>
                  <a:pt x="0" y="21"/>
                  <a:pt x="0" y="21"/>
                </a:cubicBezTo>
                <a:cubicBezTo>
                  <a:pt x="0" y="22"/>
                  <a:pt x="1" y="24"/>
                  <a:pt x="2" y="24"/>
                </a:cubicBezTo>
                <a:cubicBezTo>
                  <a:pt x="3" y="24"/>
                  <a:pt x="3" y="23"/>
                  <a:pt x="4" y="23"/>
                </a:cubicBezTo>
                <a:cubicBezTo>
                  <a:pt x="6" y="42"/>
                  <a:pt x="6" y="42"/>
                  <a:pt x="6" y="42"/>
                </a:cubicBezTo>
                <a:cubicBezTo>
                  <a:pt x="6" y="44"/>
                  <a:pt x="8" y="46"/>
                  <a:pt x="10" y="46"/>
                </a:cubicBezTo>
                <a:cubicBezTo>
                  <a:pt x="13" y="46"/>
                  <a:pt x="15" y="44"/>
                  <a:pt x="15" y="42"/>
                </a:cubicBezTo>
                <a:cubicBezTo>
                  <a:pt x="17" y="23"/>
                  <a:pt x="17" y="23"/>
                  <a:pt x="17" y="23"/>
                </a:cubicBezTo>
                <a:cubicBezTo>
                  <a:pt x="17" y="23"/>
                  <a:pt x="18" y="24"/>
                  <a:pt x="18" y="24"/>
                </a:cubicBezTo>
                <a:cubicBezTo>
                  <a:pt x="20" y="24"/>
                  <a:pt x="21" y="22"/>
                  <a:pt x="21" y="21"/>
                </a:cubicBezTo>
                <a:cubicBezTo>
                  <a:pt x="21" y="2"/>
                  <a:pt x="21" y="2"/>
                  <a:pt x="21" y="2"/>
                </a:cubicBezTo>
                <a:cubicBezTo>
                  <a:pt x="21" y="1"/>
                  <a:pt x="20" y="0"/>
                  <a:pt x="18" y="0"/>
                </a:cubicBezTo>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315" name="Oval 1228"/>
          <p:cNvSpPr>
            <a:spLocks noChangeArrowheads="1"/>
          </p:cNvSpPr>
          <p:nvPr/>
        </p:nvSpPr>
        <p:spPr bwMode="auto">
          <a:xfrm>
            <a:off x="6313999" y="3632817"/>
            <a:ext cx="28575" cy="30163"/>
          </a:xfrm>
          <a:prstGeom prst="ellipse">
            <a:avLst/>
          </a:pr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316" name="Freeform 1229"/>
          <p:cNvSpPr>
            <a:spLocks/>
          </p:cNvSpPr>
          <p:nvPr/>
        </p:nvSpPr>
        <p:spPr bwMode="auto">
          <a:xfrm>
            <a:off x="6363212" y="3762992"/>
            <a:ext cx="50800" cy="112713"/>
          </a:xfrm>
          <a:custGeom>
            <a:avLst/>
            <a:gdLst>
              <a:gd name="T0" fmla="*/ 19 w 21"/>
              <a:gd name="T1" fmla="*/ 0 h 46"/>
              <a:gd name="T2" fmla="*/ 3 w 21"/>
              <a:gd name="T3" fmla="*/ 0 h 46"/>
              <a:gd name="T4" fmla="*/ 0 w 21"/>
              <a:gd name="T5" fmla="*/ 3 h 46"/>
              <a:gd name="T6" fmla="*/ 0 w 21"/>
              <a:gd name="T7" fmla="*/ 21 h 46"/>
              <a:gd name="T8" fmla="*/ 3 w 21"/>
              <a:gd name="T9" fmla="*/ 24 h 46"/>
              <a:gd name="T10" fmla="*/ 4 w 21"/>
              <a:gd name="T11" fmla="*/ 23 h 46"/>
              <a:gd name="T12" fmla="*/ 6 w 21"/>
              <a:gd name="T13" fmla="*/ 42 h 46"/>
              <a:gd name="T14" fmla="*/ 11 w 21"/>
              <a:gd name="T15" fmla="*/ 46 h 46"/>
              <a:gd name="T16" fmla="*/ 15 w 21"/>
              <a:gd name="T17" fmla="*/ 42 h 46"/>
              <a:gd name="T18" fmla="*/ 17 w 21"/>
              <a:gd name="T19" fmla="*/ 23 h 46"/>
              <a:gd name="T20" fmla="*/ 19 w 21"/>
              <a:gd name="T21" fmla="*/ 24 h 46"/>
              <a:gd name="T22" fmla="*/ 21 w 21"/>
              <a:gd name="T23" fmla="*/ 21 h 46"/>
              <a:gd name="T24" fmla="*/ 21 w 21"/>
              <a:gd name="T25" fmla="*/ 3 h 46"/>
              <a:gd name="T26" fmla="*/ 19 w 21"/>
              <a:gd name="T2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 h="46">
                <a:moveTo>
                  <a:pt x="19" y="0"/>
                </a:moveTo>
                <a:cubicBezTo>
                  <a:pt x="3" y="0"/>
                  <a:pt x="3" y="0"/>
                  <a:pt x="3" y="0"/>
                </a:cubicBezTo>
                <a:cubicBezTo>
                  <a:pt x="1" y="0"/>
                  <a:pt x="0" y="1"/>
                  <a:pt x="0" y="3"/>
                </a:cubicBezTo>
                <a:cubicBezTo>
                  <a:pt x="0" y="21"/>
                  <a:pt x="0" y="21"/>
                  <a:pt x="0" y="21"/>
                </a:cubicBezTo>
                <a:cubicBezTo>
                  <a:pt x="0" y="22"/>
                  <a:pt x="1" y="24"/>
                  <a:pt x="3" y="24"/>
                </a:cubicBezTo>
                <a:cubicBezTo>
                  <a:pt x="3" y="24"/>
                  <a:pt x="4" y="23"/>
                  <a:pt x="4" y="23"/>
                </a:cubicBezTo>
                <a:cubicBezTo>
                  <a:pt x="6" y="42"/>
                  <a:pt x="6" y="42"/>
                  <a:pt x="6" y="42"/>
                </a:cubicBezTo>
                <a:cubicBezTo>
                  <a:pt x="6" y="44"/>
                  <a:pt x="8" y="46"/>
                  <a:pt x="11" y="46"/>
                </a:cubicBezTo>
                <a:cubicBezTo>
                  <a:pt x="13" y="46"/>
                  <a:pt x="15" y="44"/>
                  <a:pt x="15" y="42"/>
                </a:cubicBezTo>
                <a:cubicBezTo>
                  <a:pt x="17" y="23"/>
                  <a:pt x="17" y="23"/>
                  <a:pt x="17" y="23"/>
                </a:cubicBezTo>
                <a:cubicBezTo>
                  <a:pt x="18" y="23"/>
                  <a:pt x="18" y="24"/>
                  <a:pt x="19" y="24"/>
                </a:cubicBezTo>
                <a:cubicBezTo>
                  <a:pt x="20" y="24"/>
                  <a:pt x="21" y="22"/>
                  <a:pt x="21" y="21"/>
                </a:cubicBezTo>
                <a:cubicBezTo>
                  <a:pt x="21" y="3"/>
                  <a:pt x="21" y="3"/>
                  <a:pt x="21" y="3"/>
                </a:cubicBezTo>
                <a:cubicBezTo>
                  <a:pt x="21" y="1"/>
                  <a:pt x="20" y="0"/>
                  <a:pt x="19" y="0"/>
                </a:cubicBezTo>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317" name="Oval 1230"/>
          <p:cNvSpPr>
            <a:spLocks noChangeArrowheads="1"/>
          </p:cNvSpPr>
          <p:nvPr/>
        </p:nvSpPr>
        <p:spPr bwMode="auto">
          <a:xfrm>
            <a:off x="6374324" y="3723305"/>
            <a:ext cx="30163" cy="30163"/>
          </a:xfrm>
          <a:prstGeom prst="ellipse">
            <a:avLst/>
          </a:pr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318" name="Freeform 1231"/>
          <p:cNvSpPr>
            <a:spLocks/>
          </p:cNvSpPr>
          <p:nvPr/>
        </p:nvSpPr>
        <p:spPr bwMode="auto">
          <a:xfrm>
            <a:off x="6421949" y="3853480"/>
            <a:ext cx="53975" cy="112713"/>
          </a:xfrm>
          <a:custGeom>
            <a:avLst/>
            <a:gdLst>
              <a:gd name="T0" fmla="*/ 19 w 22"/>
              <a:gd name="T1" fmla="*/ 0 h 46"/>
              <a:gd name="T2" fmla="*/ 3 w 22"/>
              <a:gd name="T3" fmla="*/ 0 h 46"/>
              <a:gd name="T4" fmla="*/ 0 w 22"/>
              <a:gd name="T5" fmla="*/ 3 h 46"/>
              <a:gd name="T6" fmla="*/ 0 w 22"/>
              <a:gd name="T7" fmla="*/ 21 h 46"/>
              <a:gd name="T8" fmla="*/ 3 w 22"/>
              <a:gd name="T9" fmla="*/ 24 h 46"/>
              <a:gd name="T10" fmla="*/ 5 w 22"/>
              <a:gd name="T11" fmla="*/ 23 h 46"/>
              <a:gd name="T12" fmla="*/ 7 w 22"/>
              <a:gd name="T13" fmla="*/ 42 h 46"/>
              <a:gd name="T14" fmla="*/ 11 w 22"/>
              <a:gd name="T15" fmla="*/ 46 h 46"/>
              <a:gd name="T16" fmla="*/ 16 w 22"/>
              <a:gd name="T17" fmla="*/ 42 h 46"/>
              <a:gd name="T18" fmla="*/ 18 w 22"/>
              <a:gd name="T19" fmla="*/ 23 h 46"/>
              <a:gd name="T20" fmla="*/ 19 w 22"/>
              <a:gd name="T21" fmla="*/ 24 h 46"/>
              <a:gd name="T22" fmla="*/ 22 w 22"/>
              <a:gd name="T23" fmla="*/ 21 h 46"/>
              <a:gd name="T24" fmla="*/ 22 w 22"/>
              <a:gd name="T25" fmla="*/ 3 h 46"/>
              <a:gd name="T26" fmla="*/ 19 w 22"/>
              <a:gd name="T2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46">
                <a:moveTo>
                  <a:pt x="19" y="0"/>
                </a:moveTo>
                <a:cubicBezTo>
                  <a:pt x="3" y="0"/>
                  <a:pt x="3" y="0"/>
                  <a:pt x="3" y="0"/>
                </a:cubicBezTo>
                <a:cubicBezTo>
                  <a:pt x="2" y="0"/>
                  <a:pt x="0" y="1"/>
                  <a:pt x="0" y="3"/>
                </a:cubicBezTo>
                <a:cubicBezTo>
                  <a:pt x="0" y="21"/>
                  <a:pt x="0" y="21"/>
                  <a:pt x="0" y="21"/>
                </a:cubicBezTo>
                <a:cubicBezTo>
                  <a:pt x="0" y="22"/>
                  <a:pt x="2" y="24"/>
                  <a:pt x="3" y="24"/>
                </a:cubicBezTo>
                <a:cubicBezTo>
                  <a:pt x="4" y="24"/>
                  <a:pt x="4" y="24"/>
                  <a:pt x="5" y="23"/>
                </a:cubicBezTo>
                <a:cubicBezTo>
                  <a:pt x="7" y="42"/>
                  <a:pt x="7" y="42"/>
                  <a:pt x="7" y="42"/>
                </a:cubicBezTo>
                <a:cubicBezTo>
                  <a:pt x="7" y="44"/>
                  <a:pt x="9" y="46"/>
                  <a:pt x="11" y="46"/>
                </a:cubicBezTo>
                <a:cubicBezTo>
                  <a:pt x="14" y="46"/>
                  <a:pt x="16" y="44"/>
                  <a:pt x="16" y="42"/>
                </a:cubicBezTo>
                <a:cubicBezTo>
                  <a:pt x="18" y="23"/>
                  <a:pt x="18" y="23"/>
                  <a:pt x="18" y="23"/>
                </a:cubicBezTo>
                <a:cubicBezTo>
                  <a:pt x="18" y="24"/>
                  <a:pt x="19" y="24"/>
                  <a:pt x="19" y="24"/>
                </a:cubicBezTo>
                <a:cubicBezTo>
                  <a:pt x="21" y="24"/>
                  <a:pt x="22" y="22"/>
                  <a:pt x="22" y="21"/>
                </a:cubicBezTo>
                <a:cubicBezTo>
                  <a:pt x="22" y="3"/>
                  <a:pt x="22" y="3"/>
                  <a:pt x="22" y="3"/>
                </a:cubicBezTo>
                <a:cubicBezTo>
                  <a:pt x="22" y="1"/>
                  <a:pt x="21" y="0"/>
                  <a:pt x="19" y="0"/>
                </a:cubicBezTo>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319" name="Oval 1232"/>
          <p:cNvSpPr>
            <a:spLocks noChangeArrowheads="1"/>
          </p:cNvSpPr>
          <p:nvPr/>
        </p:nvSpPr>
        <p:spPr bwMode="auto">
          <a:xfrm>
            <a:off x="6433062" y="3813792"/>
            <a:ext cx="30163" cy="30163"/>
          </a:xfrm>
          <a:prstGeom prst="ellipse">
            <a:avLst/>
          </a:pr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320" name="Freeform 1233"/>
          <p:cNvSpPr>
            <a:spLocks/>
          </p:cNvSpPr>
          <p:nvPr/>
        </p:nvSpPr>
        <p:spPr bwMode="auto">
          <a:xfrm>
            <a:off x="5832986" y="3672505"/>
            <a:ext cx="53975" cy="112713"/>
          </a:xfrm>
          <a:custGeom>
            <a:avLst/>
            <a:gdLst>
              <a:gd name="T0" fmla="*/ 19 w 22"/>
              <a:gd name="T1" fmla="*/ 0 h 46"/>
              <a:gd name="T2" fmla="*/ 3 w 22"/>
              <a:gd name="T3" fmla="*/ 0 h 46"/>
              <a:gd name="T4" fmla="*/ 0 w 22"/>
              <a:gd name="T5" fmla="*/ 2 h 46"/>
              <a:gd name="T6" fmla="*/ 0 w 22"/>
              <a:gd name="T7" fmla="*/ 21 h 46"/>
              <a:gd name="T8" fmla="*/ 3 w 22"/>
              <a:gd name="T9" fmla="*/ 24 h 46"/>
              <a:gd name="T10" fmla="*/ 4 w 22"/>
              <a:gd name="T11" fmla="*/ 23 h 46"/>
              <a:gd name="T12" fmla="*/ 6 w 22"/>
              <a:gd name="T13" fmla="*/ 42 h 46"/>
              <a:gd name="T14" fmla="*/ 11 w 22"/>
              <a:gd name="T15" fmla="*/ 46 h 46"/>
              <a:gd name="T16" fmla="*/ 16 w 22"/>
              <a:gd name="T17" fmla="*/ 42 h 46"/>
              <a:gd name="T18" fmla="*/ 17 w 22"/>
              <a:gd name="T19" fmla="*/ 23 h 46"/>
              <a:gd name="T20" fmla="*/ 19 w 22"/>
              <a:gd name="T21" fmla="*/ 24 h 46"/>
              <a:gd name="T22" fmla="*/ 22 w 22"/>
              <a:gd name="T23" fmla="*/ 21 h 46"/>
              <a:gd name="T24" fmla="*/ 22 w 22"/>
              <a:gd name="T25" fmla="*/ 2 h 46"/>
              <a:gd name="T26" fmla="*/ 19 w 22"/>
              <a:gd name="T2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46">
                <a:moveTo>
                  <a:pt x="19" y="0"/>
                </a:moveTo>
                <a:cubicBezTo>
                  <a:pt x="3" y="0"/>
                  <a:pt x="3" y="0"/>
                  <a:pt x="3" y="0"/>
                </a:cubicBezTo>
                <a:cubicBezTo>
                  <a:pt x="1" y="0"/>
                  <a:pt x="0" y="1"/>
                  <a:pt x="0" y="2"/>
                </a:cubicBezTo>
                <a:cubicBezTo>
                  <a:pt x="0" y="21"/>
                  <a:pt x="0" y="21"/>
                  <a:pt x="0" y="21"/>
                </a:cubicBezTo>
                <a:cubicBezTo>
                  <a:pt x="0" y="22"/>
                  <a:pt x="1" y="24"/>
                  <a:pt x="3" y="24"/>
                </a:cubicBezTo>
                <a:cubicBezTo>
                  <a:pt x="4" y="24"/>
                  <a:pt x="4" y="23"/>
                  <a:pt x="4" y="23"/>
                </a:cubicBezTo>
                <a:cubicBezTo>
                  <a:pt x="6" y="42"/>
                  <a:pt x="6" y="42"/>
                  <a:pt x="6" y="42"/>
                </a:cubicBezTo>
                <a:cubicBezTo>
                  <a:pt x="6" y="44"/>
                  <a:pt x="8" y="46"/>
                  <a:pt x="11" y="46"/>
                </a:cubicBezTo>
                <a:cubicBezTo>
                  <a:pt x="13" y="46"/>
                  <a:pt x="16" y="44"/>
                  <a:pt x="16" y="42"/>
                </a:cubicBezTo>
                <a:cubicBezTo>
                  <a:pt x="17" y="23"/>
                  <a:pt x="17" y="23"/>
                  <a:pt x="17" y="23"/>
                </a:cubicBezTo>
                <a:cubicBezTo>
                  <a:pt x="18" y="23"/>
                  <a:pt x="18" y="24"/>
                  <a:pt x="19" y="24"/>
                </a:cubicBezTo>
                <a:cubicBezTo>
                  <a:pt x="20" y="24"/>
                  <a:pt x="22" y="22"/>
                  <a:pt x="22" y="21"/>
                </a:cubicBezTo>
                <a:cubicBezTo>
                  <a:pt x="22" y="2"/>
                  <a:pt x="22" y="2"/>
                  <a:pt x="22" y="2"/>
                </a:cubicBezTo>
                <a:cubicBezTo>
                  <a:pt x="22" y="1"/>
                  <a:pt x="20" y="0"/>
                  <a:pt x="19" y="0"/>
                </a:cubicBezTo>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321" name="Oval 1234"/>
          <p:cNvSpPr>
            <a:spLocks noChangeArrowheads="1"/>
          </p:cNvSpPr>
          <p:nvPr/>
        </p:nvSpPr>
        <p:spPr bwMode="auto">
          <a:xfrm>
            <a:off x="5845686" y="3632817"/>
            <a:ext cx="28575" cy="30163"/>
          </a:xfrm>
          <a:prstGeom prst="ellipse">
            <a:avLst/>
          </a:pr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322" name="Freeform 1235"/>
          <p:cNvSpPr>
            <a:spLocks/>
          </p:cNvSpPr>
          <p:nvPr/>
        </p:nvSpPr>
        <p:spPr bwMode="auto">
          <a:xfrm>
            <a:off x="5715510" y="3672505"/>
            <a:ext cx="53975" cy="112713"/>
          </a:xfrm>
          <a:custGeom>
            <a:avLst/>
            <a:gdLst>
              <a:gd name="T0" fmla="*/ 19 w 22"/>
              <a:gd name="T1" fmla="*/ 0 h 46"/>
              <a:gd name="T2" fmla="*/ 3 w 22"/>
              <a:gd name="T3" fmla="*/ 0 h 46"/>
              <a:gd name="T4" fmla="*/ 0 w 22"/>
              <a:gd name="T5" fmla="*/ 2 h 46"/>
              <a:gd name="T6" fmla="*/ 0 w 22"/>
              <a:gd name="T7" fmla="*/ 21 h 46"/>
              <a:gd name="T8" fmla="*/ 3 w 22"/>
              <a:gd name="T9" fmla="*/ 24 h 46"/>
              <a:gd name="T10" fmla="*/ 5 w 22"/>
              <a:gd name="T11" fmla="*/ 23 h 46"/>
              <a:gd name="T12" fmla="*/ 6 w 22"/>
              <a:gd name="T13" fmla="*/ 42 h 46"/>
              <a:gd name="T14" fmla="*/ 11 w 22"/>
              <a:gd name="T15" fmla="*/ 46 h 46"/>
              <a:gd name="T16" fmla="*/ 16 w 22"/>
              <a:gd name="T17" fmla="*/ 42 h 46"/>
              <a:gd name="T18" fmla="*/ 18 w 22"/>
              <a:gd name="T19" fmla="*/ 23 h 46"/>
              <a:gd name="T20" fmla="*/ 19 w 22"/>
              <a:gd name="T21" fmla="*/ 24 h 46"/>
              <a:gd name="T22" fmla="*/ 22 w 22"/>
              <a:gd name="T23" fmla="*/ 21 h 46"/>
              <a:gd name="T24" fmla="*/ 22 w 22"/>
              <a:gd name="T25" fmla="*/ 2 h 46"/>
              <a:gd name="T26" fmla="*/ 19 w 22"/>
              <a:gd name="T2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46">
                <a:moveTo>
                  <a:pt x="19" y="0"/>
                </a:moveTo>
                <a:cubicBezTo>
                  <a:pt x="3" y="0"/>
                  <a:pt x="3" y="0"/>
                  <a:pt x="3" y="0"/>
                </a:cubicBezTo>
                <a:cubicBezTo>
                  <a:pt x="2" y="0"/>
                  <a:pt x="0" y="1"/>
                  <a:pt x="0" y="2"/>
                </a:cubicBezTo>
                <a:cubicBezTo>
                  <a:pt x="0" y="21"/>
                  <a:pt x="0" y="21"/>
                  <a:pt x="0" y="21"/>
                </a:cubicBezTo>
                <a:cubicBezTo>
                  <a:pt x="0" y="22"/>
                  <a:pt x="2" y="24"/>
                  <a:pt x="3" y="24"/>
                </a:cubicBezTo>
                <a:cubicBezTo>
                  <a:pt x="4" y="24"/>
                  <a:pt x="4" y="23"/>
                  <a:pt x="5" y="23"/>
                </a:cubicBezTo>
                <a:cubicBezTo>
                  <a:pt x="6" y="42"/>
                  <a:pt x="6" y="42"/>
                  <a:pt x="6" y="42"/>
                </a:cubicBezTo>
                <a:cubicBezTo>
                  <a:pt x="6" y="44"/>
                  <a:pt x="9" y="46"/>
                  <a:pt x="11" y="46"/>
                </a:cubicBezTo>
                <a:cubicBezTo>
                  <a:pt x="14" y="46"/>
                  <a:pt x="16" y="44"/>
                  <a:pt x="16" y="42"/>
                </a:cubicBezTo>
                <a:cubicBezTo>
                  <a:pt x="18" y="23"/>
                  <a:pt x="18" y="23"/>
                  <a:pt x="18" y="23"/>
                </a:cubicBezTo>
                <a:cubicBezTo>
                  <a:pt x="18" y="23"/>
                  <a:pt x="18" y="24"/>
                  <a:pt x="19" y="24"/>
                </a:cubicBezTo>
                <a:cubicBezTo>
                  <a:pt x="21" y="24"/>
                  <a:pt x="22" y="22"/>
                  <a:pt x="22" y="21"/>
                </a:cubicBezTo>
                <a:cubicBezTo>
                  <a:pt x="22" y="2"/>
                  <a:pt x="22" y="2"/>
                  <a:pt x="22" y="2"/>
                </a:cubicBezTo>
                <a:cubicBezTo>
                  <a:pt x="22" y="1"/>
                  <a:pt x="21" y="0"/>
                  <a:pt x="19" y="0"/>
                </a:cubicBezTo>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323" name="Oval 1236"/>
          <p:cNvSpPr>
            <a:spLocks noChangeArrowheads="1"/>
          </p:cNvSpPr>
          <p:nvPr/>
        </p:nvSpPr>
        <p:spPr bwMode="auto">
          <a:xfrm>
            <a:off x="5728210" y="3632817"/>
            <a:ext cx="28575" cy="30163"/>
          </a:xfrm>
          <a:prstGeom prst="ellipse">
            <a:avLst/>
          </a:pr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324" name="Freeform 1237"/>
          <p:cNvSpPr>
            <a:spLocks/>
          </p:cNvSpPr>
          <p:nvPr/>
        </p:nvSpPr>
        <p:spPr bwMode="auto">
          <a:xfrm>
            <a:off x="6539425" y="3496292"/>
            <a:ext cx="53975" cy="112713"/>
          </a:xfrm>
          <a:custGeom>
            <a:avLst/>
            <a:gdLst>
              <a:gd name="T0" fmla="*/ 19 w 22"/>
              <a:gd name="T1" fmla="*/ 0 h 46"/>
              <a:gd name="T2" fmla="*/ 3 w 22"/>
              <a:gd name="T3" fmla="*/ 0 h 46"/>
              <a:gd name="T4" fmla="*/ 0 w 22"/>
              <a:gd name="T5" fmla="*/ 3 h 46"/>
              <a:gd name="T6" fmla="*/ 0 w 22"/>
              <a:gd name="T7" fmla="*/ 21 h 46"/>
              <a:gd name="T8" fmla="*/ 3 w 22"/>
              <a:gd name="T9" fmla="*/ 24 h 46"/>
              <a:gd name="T10" fmla="*/ 5 w 22"/>
              <a:gd name="T11" fmla="*/ 23 h 46"/>
              <a:gd name="T12" fmla="*/ 6 w 22"/>
              <a:gd name="T13" fmla="*/ 42 h 46"/>
              <a:gd name="T14" fmla="*/ 11 w 22"/>
              <a:gd name="T15" fmla="*/ 46 h 46"/>
              <a:gd name="T16" fmla="*/ 16 w 22"/>
              <a:gd name="T17" fmla="*/ 42 h 46"/>
              <a:gd name="T18" fmla="*/ 17 w 22"/>
              <a:gd name="T19" fmla="*/ 23 h 46"/>
              <a:gd name="T20" fmla="*/ 19 w 22"/>
              <a:gd name="T21" fmla="*/ 24 h 46"/>
              <a:gd name="T22" fmla="*/ 22 w 22"/>
              <a:gd name="T23" fmla="*/ 21 h 46"/>
              <a:gd name="T24" fmla="*/ 22 w 22"/>
              <a:gd name="T25" fmla="*/ 3 h 46"/>
              <a:gd name="T26" fmla="*/ 19 w 22"/>
              <a:gd name="T2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46">
                <a:moveTo>
                  <a:pt x="19" y="0"/>
                </a:moveTo>
                <a:cubicBezTo>
                  <a:pt x="3" y="0"/>
                  <a:pt x="3" y="0"/>
                  <a:pt x="3" y="0"/>
                </a:cubicBezTo>
                <a:cubicBezTo>
                  <a:pt x="2" y="0"/>
                  <a:pt x="0" y="1"/>
                  <a:pt x="0" y="3"/>
                </a:cubicBezTo>
                <a:cubicBezTo>
                  <a:pt x="0" y="21"/>
                  <a:pt x="0" y="21"/>
                  <a:pt x="0" y="21"/>
                </a:cubicBezTo>
                <a:cubicBezTo>
                  <a:pt x="0" y="22"/>
                  <a:pt x="2" y="24"/>
                  <a:pt x="3" y="24"/>
                </a:cubicBezTo>
                <a:cubicBezTo>
                  <a:pt x="4" y="24"/>
                  <a:pt x="4" y="23"/>
                  <a:pt x="5" y="23"/>
                </a:cubicBezTo>
                <a:cubicBezTo>
                  <a:pt x="6" y="42"/>
                  <a:pt x="6" y="42"/>
                  <a:pt x="6" y="42"/>
                </a:cubicBezTo>
                <a:cubicBezTo>
                  <a:pt x="6" y="44"/>
                  <a:pt x="8" y="46"/>
                  <a:pt x="11" y="46"/>
                </a:cubicBezTo>
                <a:cubicBezTo>
                  <a:pt x="14" y="46"/>
                  <a:pt x="16" y="44"/>
                  <a:pt x="16" y="42"/>
                </a:cubicBezTo>
                <a:cubicBezTo>
                  <a:pt x="17" y="23"/>
                  <a:pt x="17" y="23"/>
                  <a:pt x="17" y="23"/>
                </a:cubicBezTo>
                <a:cubicBezTo>
                  <a:pt x="18" y="23"/>
                  <a:pt x="18" y="24"/>
                  <a:pt x="19" y="24"/>
                </a:cubicBezTo>
                <a:cubicBezTo>
                  <a:pt x="20" y="24"/>
                  <a:pt x="22" y="22"/>
                  <a:pt x="22" y="21"/>
                </a:cubicBezTo>
                <a:cubicBezTo>
                  <a:pt x="22" y="3"/>
                  <a:pt x="22" y="3"/>
                  <a:pt x="22" y="3"/>
                </a:cubicBezTo>
                <a:cubicBezTo>
                  <a:pt x="22" y="1"/>
                  <a:pt x="20" y="0"/>
                  <a:pt x="19" y="0"/>
                </a:cubicBezTo>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325" name="Oval 1238"/>
          <p:cNvSpPr>
            <a:spLocks noChangeArrowheads="1"/>
          </p:cNvSpPr>
          <p:nvPr/>
        </p:nvSpPr>
        <p:spPr bwMode="auto">
          <a:xfrm>
            <a:off x="6550537" y="3456604"/>
            <a:ext cx="30163" cy="28575"/>
          </a:xfrm>
          <a:prstGeom prst="ellipse">
            <a:avLst/>
          </a:pr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326" name="Freeform 1239"/>
          <p:cNvSpPr>
            <a:spLocks/>
          </p:cNvSpPr>
          <p:nvPr/>
        </p:nvSpPr>
        <p:spPr bwMode="auto">
          <a:xfrm>
            <a:off x="5602798" y="3496292"/>
            <a:ext cx="52388" cy="112713"/>
          </a:xfrm>
          <a:custGeom>
            <a:avLst/>
            <a:gdLst>
              <a:gd name="T0" fmla="*/ 18 w 21"/>
              <a:gd name="T1" fmla="*/ 0 h 46"/>
              <a:gd name="T2" fmla="*/ 2 w 21"/>
              <a:gd name="T3" fmla="*/ 0 h 46"/>
              <a:gd name="T4" fmla="*/ 0 w 21"/>
              <a:gd name="T5" fmla="*/ 3 h 46"/>
              <a:gd name="T6" fmla="*/ 0 w 21"/>
              <a:gd name="T7" fmla="*/ 21 h 46"/>
              <a:gd name="T8" fmla="*/ 2 w 21"/>
              <a:gd name="T9" fmla="*/ 24 h 46"/>
              <a:gd name="T10" fmla="*/ 4 w 21"/>
              <a:gd name="T11" fmla="*/ 23 h 46"/>
              <a:gd name="T12" fmla="*/ 6 w 21"/>
              <a:gd name="T13" fmla="*/ 42 h 46"/>
              <a:gd name="T14" fmla="*/ 10 w 21"/>
              <a:gd name="T15" fmla="*/ 46 h 46"/>
              <a:gd name="T16" fmla="*/ 15 w 21"/>
              <a:gd name="T17" fmla="*/ 42 h 46"/>
              <a:gd name="T18" fmla="*/ 17 w 21"/>
              <a:gd name="T19" fmla="*/ 23 h 46"/>
              <a:gd name="T20" fmla="*/ 18 w 21"/>
              <a:gd name="T21" fmla="*/ 24 h 46"/>
              <a:gd name="T22" fmla="*/ 21 w 21"/>
              <a:gd name="T23" fmla="*/ 21 h 46"/>
              <a:gd name="T24" fmla="*/ 21 w 21"/>
              <a:gd name="T25" fmla="*/ 3 h 46"/>
              <a:gd name="T26" fmla="*/ 18 w 21"/>
              <a:gd name="T2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 h="46">
                <a:moveTo>
                  <a:pt x="18" y="0"/>
                </a:moveTo>
                <a:cubicBezTo>
                  <a:pt x="2" y="0"/>
                  <a:pt x="2" y="0"/>
                  <a:pt x="2" y="0"/>
                </a:cubicBezTo>
                <a:cubicBezTo>
                  <a:pt x="1" y="0"/>
                  <a:pt x="0" y="1"/>
                  <a:pt x="0" y="3"/>
                </a:cubicBezTo>
                <a:cubicBezTo>
                  <a:pt x="0" y="21"/>
                  <a:pt x="0" y="21"/>
                  <a:pt x="0" y="21"/>
                </a:cubicBezTo>
                <a:cubicBezTo>
                  <a:pt x="0" y="22"/>
                  <a:pt x="1" y="24"/>
                  <a:pt x="2" y="24"/>
                </a:cubicBezTo>
                <a:cubicBezTo>
                  <a:pt x="3" y="24"/>
                  <a:pt x="3" y="23"/>
                  <a:pt x="4" y="23"/>
                </a:cubicBezTo>
                <a:cubicBezTo>
                  <a:pt x="6" y="42"/>
                  <a:pt x="6" y="42"/>
                  <a:pt x="6" y="42"/>
                </a:cubicBezTo>
                <a:cubicBezTo>
                  <a:pt x="6" y="44"/>
                  <a:pt x="8" y="46"/>
                  <a:pt x="10" y="46"/>
                </a:cubicBezTo>
                <a:cubicBezTo>
                  <a:pt x="13" y="46"/>
                  <a:pt x="15" y="44"/>
                  <a:pt x="15" y="42"/>
                </a:cubicBezTo>
                <a:cubicBezTo>
                  <a:pt x="17" y="23"/>
                  <a:pt x="17" y="23"/>
                  <a:pt x="17" y="23"/>
                </a:cubicBezTo>
                <a:cubicBezTo>
                  <a:pt x="17" y="23"/>
                  <a:pt x="18" y="24"/>
                  <a:pt x="18" y="24"/>
                </a:cubicBezTo>
                <a:cubicBezTo>
                  <a:pt x="20" y="24"/>
                  <a:pt x="21" y="22"/>
                  <a:pt x="21" y="21"/>
                </a:cubicBezTo>
                <a:cubicBezTo>
                  <a:pt x="21" y="3"/>
                  <a:pt x="21" y="3"/>
                  <a:pt x="21" y="3"/>
                </a:cubicBezTo>
                <a:cubicBezTo>
                  <a:pt x="21" y="1"/>
                  <a:pt x="20" y="0"/>
                  <a:pt x="18" y="0"/>
                </a:cubicBezTo>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327" name="Oval 1240"/>
          <p:cNvSpPr>
            <a:spLocks noChangeArrowheads="1"/>
          </p:cNvSpPr>
          <p:nvPr/>
        </p:nvSpPr>
        <p:spPr bwMode="auto">
          <a:xfrm>
            <a:off x="5612323" y="3456604"/>
            <a:ext cx="30163" cy="28575"/>
          </a:xfrm>
          <a:prstGeom prst="ellipse">
            <a:avLst/>
          </a:pr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328" name="Freeform 1241"/>
          <p:cNvSpPr>
            <a:spLocks/>
          </p:cNvSpPr>
          <p:nvPr/>
        </p:nvSpPr>
        <p:spPr bwMode="auto">
          <a:xfrm>
            <a:off x="6418774" y="3496292"/>
            <a:ext cx="53975" cy="112713"/>
          </a:xfrm>
          <a:custGeom>
            <a:avLst/>
            <a:gdLst>
              <a:gd name="T0" fmla="*/ 19 w 22"/>
              <a:gd name="T1" fmla="*/ 0 h 46"/>
              <a:gd name="T2" fmla="*/ 3 w 22"/>
              <a:gd name="T3" fmla="*/ 0 h 46"/>
              <a:gd name="T4" fmla="*/ 0 w 22"/>
              <a:gd name="T5" fmla="*/ 3 h 46"/>
              <a:gd name="T6" fmla="*/ 0 w 22"/>
              <a:gd name="T7" fmla="*/ 21 h 46"/>
              <a:gd name="T8" fmla="*/ 3 w 22"/>
              <a:gd name="T9" fmla="*/ 24 h 46"/>
              <a:gd name="T10" fmla="*/ 5 w 22"/>
              <a:gd name="T11" fmla="*/ 23 h 46"/>
              <a:gd name="T12" fmla="*/ 6 w 22"/>
              <a:gd name="T13" fmla="*/ 42 h 46"/>
              <a:gd name="T14" fmla="*/ 11 w 22"/>
              <a:gd name="T15" fmla="*/ 46 h 46"/>
              <a:gd name="T16" fmla="*/ 16 w 22"/>
              <a:gd name="T17" fmla="*/ 42 h 46"/>
              <a:gd name="T18" fmla="*/ 18 w 22"/>
              <a:gd name="T19" fmla="*/ 23 h 46"/>
              <a:gd name="T20" fmla="*/ 19 w 22"/>
              <a:gd name="T21" fmla="*/ 24 h 46"/>
              <a:gd name="T22" fmla="*/ 22 w 22"/>
              <a:gd name="T23" fmla="*/ 21 h 46"/>
              <a:gd name="T24" fmla="*/ 22 w 22"/>
              <a:gd name="T25" fmla="*/ 3 h 46"/>
              <a:gd name="T26" fmla="*/ 19 w 22"/>
              <a:gd name="T2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46">
                <a:moveTo>
                  <a:pt x="19" y="0"/>
                </a:moveTo>
                <a:cubicBezTo>
                  <a:pt x="3" y="0"/>
                  <a:pt x="3" y="0"/>
                  <a:pt x="3" y="0"/>
                </a:cubicBezTo>
                <a:cubicBezTo>
                  <a:pt x="2" y="0"/>
                  <a:pt x="0" y="1"/>
                  <a:pt x="0" y="3"/>
                </a:cubicBezTo>
                <a:cubicBezTo>
                  <a:pt x="0" y="21"/>
                  <a:pt x="0" y="21"/>
                  <a:pt x="0" y="21"/>
                </a:cubicBezTo>
                <a:cubicBezTo>
                  <a:pt x="0" y="22"/>
                  <a:pt x="2" y="24"/>
                  <a:pt x="3" y="24"/>
                </a:cubicBezTo>
                <a:cubicBezTo>
                  <a:pt x="4" y="24"/>
                  <a:pt x="4" y="23"/>
                  <a:pt x="5" y="23"/>
                </a:cubicBezTo>
                <a:cubicBezTo>
                  <a:pt x="6" y="42"/>
                  <a:pt x="6" y="42"/>
                  <a:pt x="6" y="42"/>
                </a:cubicBezTo>
                <a:cubicBezTo>
                  <a:pt x="6" y="44"/>
                  <a:pt x="9" y="46"/>
                  <a:pt x="11" y="46"/>
                </a:cubicBezTo>
                <a:cubicBezTo>
                  <a:pt x="14" y="46"/>
                  <a:pt x="16" y="44"/>
                  <a:pt x="16" y="42"/>
                </a:cubicBezTo>
                <a:cubicBezTo>
                  <a:pt x="18" y="23"/>
                  <a:pt x="18" y="23"/>
                  <a:pt x="18" y="23"/>
                </a:cubicBezTo>
                <a:cubicBezTo>
                  <a:pt x="18" y="23"/>
                  <a:pt x="18" y="24"/>
                  <a:pt x="19" y="24"/>
                </a:cubicBezTo>
                <a:cubicBezTo>
                  <a:pt x="21" y="24"/>
                  <a:pt x="22" y="22"/>
                  <a:pt x="22" y="21"/>
                </a:cubicBezTo>
                <a:cubicBezTo>
                  <a:pt x="22" y="3"/>
                  <a:pt x="22" y="3"/>
                  <a:pt x="22" y="3"/>
                </a:cubicBezTo>
                <a:cubicBezTo>
                  <a:pt x="22" y="1"/>
                  <a:pt x="21" y="0"/>
                  <a:pt x="19" y="0"/>
                </a:cubicBezTo>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329" name="Oval 1242"/>
          <p:cNvSpPr>
            <a:spLocks noChangeArrowheads="1"/>
          </p:cNvSpPr>
          <p:nvPr/>
        </p:nvSpPr>
        <p:spPr bwMode="auto">
          <a:xfrm>
            <a:off x="6431474" y="3456604"/>
            <a:ext cx="28575" cy="28575"/>
          </a:xfrm>
          <a:prstGeom prst="ellipse">
            <a:avLst/>
          </a:pr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330" name="Freeform 1243"/>
          <p:cNvSpPr>
            <a:spLocks/>
          </p:cNvSpPr>
          <p:nvPr/>
        </p:nvSpPr>
        <p:spPr bwMode="auto">
          <a:xfrm>
            <a:off x="6302887" y="3496292"/>
            <a:ext cx="52388" cy="112713"/>
          </a:xfrm>
          <a:custGeom>
            <a:avLst/>
            <a:gdLst>
              <a:gd name="T0" fmla="*/ 18 w 21"/>
              <a:gd name="T1" fmla="*/ 0 h 46"/>
              <a:gd name="T2" fmla="*/ 2 w 21"/>
              <a:gd name="T3" fmla="*/ 0 h 46"/>
              <a:gd name="T4" fmla="*/ 0 w 21"/>
              <a:gd name="T5" fmla="*/ 3 h 46"/>
              <a:gd name="T6" fmla="*/ 0 w 21"/>
              <a:gd name="T7" fmla="*/ 21 h 46"/>
              <a:gd name="T8" fmla="*/ 2 w 21"/>
              <a:gd name="T9" fmla="*/ 24 h 46"/>
              <a:gd name="T10" fmla="*/ 4 w 21"/>
              <a:gd name="T11" fmla="*/ 23 h 46"/>
              <a:gd name="T12" fmla="*/ 6 w 21"/>
              <a:gd name="T13" fmla="*/ 42 h 46"/>
              <a:gd name="T14" fmla="*/ 10 w 21"/>
              <a:gd name="T15" fmla="*/ 46 h 46"/>
              <a:gd name="T16" fmla="*/ 15 w 21"/>
              <a:gd name="T17" fmla="*/ 42 h 46"/>
              <a:gd name="T18" fmla="*/ 17 w 21"/>
              <a:gd name="T19" fmla="*/ 23 h 46"/>
              <a:gd name="T20" fmla="*/ 18 w 21"/>
              <a:gd name="T21" fmla="*/ 24 h 46"/>
              <a:gd name="T22" fmla="*/ 21 w 21"/>
              <a:gd name="T23" fmla="*/ 21 h 46"/>
              <a:gd name="T24" fmla="*/ 21 w 21"/>
              <a:gd name="T25" fmla="*/ 3 h 46"/>
              <a:gd name="T26" fmla="*/ 18 w 21"/>
              <a:gd name="T2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 h="46">
                <a:moveTo>
                  <a:pt x="18" y="0"/>
                </a:moveTo>
                <a:cubicBezTo>
                  <a:pt x="2" y="0"/>
                  <a:pt x="2" y="0"/>
                  <a:pt x="2" y="0"/>
                </a:cubicBezTo>
                <a:cubicBezTo>
                  <a:pt x="1" y="0"/>
                  <a:pt x="0" y="1"/>
                  <a:pt x="0" y="3"/>
                </a:cubicBezTo>
                <a:cubicBezTo>
                  <a:pt x="0" y="21"/>
                  <a:pt x="0" y="21"/>
                  <a:pt x="0" y="21"/>
                </a:cubicBezTo>
                <a:cubicBezTo>
                  <a:pt x="0" y="22"/>
                  <a:pt x="1" y="24"/>
                  <a:pt x="2" y="24"/>
                </a:cubicBezTo>
                <a:cubicBezTo>
                  <a:pt x="3" y="24"/>
                  <a:pt x="3" y="23"/>
                  <a:pt x="4" y="23"/>
                </a:cubicBezTo>
                <a:cubicBezTo>
                  <a:pt x="6" y="42"/>
                  <a:pt x="6" y="42"/>
                  <a:pt x="6" y="42"/>
                </a:cubicBezTo>
                <a:cubicBezTo>
                  <a:pt x="6" y="44"/>
                  <a:pt x="8" y="46"/>
                  <a:pt x="10" y="46"/>
                </a:cubicBezTo>
                <a:cubicBezTo>
                  <a:pt x="13" y="46"/>
                  <a:pt x="15" y="44"/>
                  <a:pt x="15" y="42"/>
                </a:cubicBezTo>
                <a:cubicBezTo>
                  <a:pt x="17" y="23"/>
                  <a:pt x="17" y="23"/>
                  <a:pt x="17" y="23"/>
                </a:cubicBezTo>
                <a:cubicBezTo>
                  <a:pt x="17" y="23"/>
                  <a:pt x="18" y="24"/>
                  <a:pt x="18" y="24"/>
                </a:cubicBezTo>
                <a:cubicBezTo>
                  <a:pt x="20" y="24"/>
                  <a:pt x="21" y="22"/>
                  <a:pt x="21" y="21"/>
                </a:cubicBezTo>
                <a:cubicBezTo>
                  <a:pt x="21" y="3"/>
                  <a:pt x="21" y="3"/>
                  <a:pt x="21" y="3"/>
                </a:cubicBezTo>
                <a:cubicBezTo>
                  <a:pt x="21" y="1"/>
                  <a:pt x="20" y="0"/>
                  <a:pt x="18" y="0"/>
                </a:cubicBezTo>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331" name="Oval 1244"/>
          <p:cNvSpPr>
            <a:spLocks noChangeArrowheads="1"/>
          </p:cNvSpPr>
          <p:nvPr/>
        </p:nvSpPr>
        <p:spPr bwMode="auto">
          <a:xfrm>
            <a:off x="6313999" y="3456604"/>
            <a:ext cx="28575" cy="28575"/>
          </a:xfrm>
          <a:prstGeom prst="ellipse">
            <a:avLst/>
          </a:pr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332" name="Freeform 1245"/>
          <p:cNvSpPr>
            <a:spLocks/>
          </p:cNvSpPr>
          <p:nvPr/>
        </p:nvSpPr>
        <p:spPr bwMode="auto">
          <a:xfrm>
            <a:off x="5832986" y="3496292"/>
            <a:ext cx="53975" cy="112713"/>
          </a:xfrm>
          <a:custGeom>
            <a:avLst/>
            <a:gdLst>
              <a:gd name="T0" fmla="*/ 19 w 22"/>
              <a:gd name="T1" fmla="*/ 0 h 46"/>
              <a:gd name="T2" fmla="*/ 3 w 22"/>
              <a:gd name="T3" fmla="*/ 0 h 46"/>
              <a:gd name="T4" fmla="*/ 0 w 22"/>
              <a:gd name="T5" fmla="*/ 3 h 46"/>
              <a:gd name="T6" fmla="*/ 0 w 22"/>
              <a:gd name="T7" fmla="*/ 21 h 46"/>
              <a:gd name="T8" fmla="*/ 3 w 22"/>
              <a:gd name="T9" fmla="*/ 24 h 46"/>
              <a:gd name="T10" fmla="*/ 4 w 22"/>
              <a:gd name="T11" fmla="*/ 23 h 46"/>
              <a:gd name="T12" fmla="*/ 6 w 22"/>
              <a:gd name="T13" fmla="*/ 42 h 46"/>
              <a:gd name="T14" fmla="*/ 11 w 22"/>
              <a:gd name="T15" fmla="*/ 46 h 46"/>
              <a:gd name="T16" fmla="*/ 16 w 22"/>
              <a:gd name="T17" fmla="*/ 42 h 46"/>
              <a:gd name="T18" fmla="*/ 17 w 22"/>
              <a:gd name="T19" fmla="*/ 23 h 46"/>
              <a:gd name="T20" fmla="*/ 19 w 22"/>
              <a:gd name="T21" fmla="*/ 24 h 46"/>
              <a:gd name="T22" fmla="*/ 22 w 22"/>
              <a:gd name="T23" fmla="*/ 21 h 46"/>
              <a:gd name="T24" fmla="*/ 22 w 22"/>
              <a:gd name="T25" fmla="*/ 3 h 46"/>
              <a:gd name="T26" fmla="*/ 19 w 22"/>
              <a:gd name="T2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46">
                <a:moveTo>
                  <a:pt x="19" y="0"/>
                </a:moveTo>
                <a:cubicBezTo>
                  <a:pt x="3" y="0"/>
                  <a:pt x="3" y="0"/>
                  <a:pt x="3" y="0"/>
                </a:cubicBezTo>
                <a:cubicBezTo>
                  <a:pt x="1" y="0"/>
                  <a:pt x="0" y="1"/>
                  <a:pt x="0" y="3"/>
                </a:cubicBezTo>
                <a:cubicBezTo>
                  <a:pt x="0" y="21"/>
                  <a:pt x="0" y="21"/>
                  <a:pt x="0" y="21"/>
                </a:cubicBezTo>
                <a:cubicBezTo>
                  <a:pt x="0" y="22"/>
                  <a:pt x="1" y="24"/>
                  <a:pt x="3" y="24"/>
                </a:cubicBezTo>
                <a:cubicBezTo>
                  <a:pt x="4" y="24"/>
                  <a:pt x="4" y="23"/>
                  <a:pt x="4" y="23"/>
                </a:cubicBezTo>
                <a:cubicBezTo>
                  <a:pt x="6" y="42"/>
                  <a:pt x="6" y="42"/>
                  <a:pt x="6" y="42"/>
                </a:cubicBezTo>
                <a:cubicBezTo>
                  <a:pt x="6" y="44"/>
                  <a:pt x="8" y="46"/>
                  <a:pt x="11" y="46"/>
                </a:cubicBezTo>
                <a:cubicBezTo>
                  <a:pt x="13" y="46"/>
                  <a:pt x="16" y="44"/>
                  <a:pt x="16" y="42"/>
                </a:cubicBezTo>
                <a:cubicBezTo>
                  <a:pt x="17" y="23"/>
                  <a:pt x="17" y="23"/>
                  <a:pt x="17" y="23"/>
                </a:cubicBezTo>
                <a:cubicBezTo>
                  <a:pt x="18" y="23"/>
                  <a:pt x="18" y="24"/>
                  <a:pt x="19" y="24"/>
                </a:cubicBezTo>
                <a:cubicBezTo>
                  <a:pt x="20" y="24"/>
                  <a:pt x="22" y="22"/>
                  <a:pt x="22" y="21"/>
                </a:cubicBezTo>
                <a:cubicBezTo>
                  <a:pt x="22" y="3"/>
                  <a:pt x="22" y="3"/>
                  <a:pt x="22" y="3"/>
                </a:cubicBezTo>
                <a:cubicBezTo>
                  <a:pt x="22" y="1"/>
                  <a:pt x="20" y="0"/>
                  <a:pt x="19" y="0"/>
                </a:cubicBezTo>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333" name="Oval 1246"/>
          <p:cNvSpPr>
            <a:spLocks noChangeArrowheads="1"/>
          </p:cNvSpPr>
          <p:nvPr/>
        </p:nvSpPr>
        <p:spPr bwMode="auto">
          <a:xfrm>
            <a:off x="5845686" y="3456604"/>
            <a:ext cx="28575" cy="28575"/>
          </a:xfrm>
          <a:prstGeom prst="ellipse">
            <a:avLst/>
          </a:pr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334" name="Freeform 1247"/>
          <p:cNvSpPr>
            <a:spLocks/>
          </p:cNvSpPr>
          <p:nvPr/>
        </p:nvSpPr>
        <p:spPr bwMode="auto">
          <a:xfrm>
            <a:off x="6179061" y="3297854"/>
            <a:ext cx="46038" cy="104775"/>
          </a:xfrm>
          <a:custGeom>
            <a:avLst/>
            <a:gdLst>
              <a:gd name="T0" fmla="*/ 17 w 19"/>
              <a:gd name="T1" fmla="*/ 0 h 43"/>
              <a:gd name="T2" fmla="*/ 2 w 19"/>
              <a:gd name="T3" fmla="*/ 0 h 43"/>
              <a:gd name="T4" fmla="*/ 0 w 19"/>
              <a:gd name="T5" fmla="*/ 3 h 43"/>
              <a:gd name="T6" fmla="*/ 0 w 19"/>
              <a:gd name="T7" fmla="*/ 19 h 43"/>
              <a:gd name="T8" fmla="*/ 2 w 19"/>
              <a:gd name="T9" fmla="*/ 22 h 43"/>
              <a:gd name="T10" fmla="*/ 4 w 19"/>
              <a:gd name="T11" fmla="*/ 22 h 43"/>
              <a:gd name="T12" fmla="*/ 5 w 19"/>
              <a:gd name="T13" fmla="*/ 39 h 43"/>
              <a:gd name="T14" fmla="*/ 10 w 19"/>
              <a:gd name="T15" fmla="*/ 43 h 43"/>
              <a:gd name="T16" fmla="*/ 14 w 19"/>
              <a:gd name="T17" fmla="*/ 39 h 43"/>
              <a:gd name="T18" fmla="*/ 16 w 19"/>
              <a:gd name="T19" fmla="*/ 22 h 43"/>
              <a:gd name="T20" fmla="*/ 17 w 19"/>
              <a:gd name="T21" fmla="*/ 22 h 43"/>
              <a:gd name="T22" fmla="*/ 19 w 19"/>
              <a:gd name="T23" fmla="*/ 19 h 43"/>
              <a:gd name="T24" fmla="*/ 19 w 19"/>
              <a:gd name="T25" fmla="*/ 3 h 43"/>
              <a:gd name="T26" fmla="*/ 17 w 19"/>
              <a:gd name="T27"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43">
                <a:moveTo>
                  <a:pt x="17" y="0"/>
                </a:moveTo>
                <a:cubicBezTo>
                  <a:pt x="2" y="0"/>
                  <a:pt x="2" y="0"/>
                  <a:pt x="2" y="0"/>
                </a:cubicBezTo>
                <a:cubicBezTo>
                  <a:pt x="1" y="0"/>
                  <a:pt x="0" y="1"/>
                  <a:pt x="0" y="3"/>
                </a:cubicBezTo>
                <a:cubicBezTo>
                  <a:pt x="0" y="19"/>
                  <a:pt x="0" y="19"/>
                  <a:pt x="0" y="19"/>
                </a:cubicBezTo>
                <a:cubicBezTo>
                  <a:pt x="0" y="21"/>
                  <a:pt x="1" y="22"/>
                  <a:pt x="2" y="22"/>
                </a:cubicBezTo>
                <a:cubicBezTo>
                  <a:pt x="3" y="22"/>
                  <a:pt x="3" y="22"/>
                  <a:pt x="4" y="22"/>
                </a:cubicBezTo>
                <a:cubicBezTo>
                  <a:pt x="5" y="39"/>
                  <a:pt x="5" y="39"/>
                  <a:pt x="5" y="39"/>
                </a:cubicBezTo>
                <a:cubicBezTo>
                  <a:pt x="5" y="41"/>
                  <a:pt x="7" y="43"/>
                  <a:pt x="10" y="43"/>
                </a:cubicBezTo>
                <a:cubicBezTo>
                  <a:pt x="12" y="43"/>
                  <a:pt x="14" y="41"/>
                  <a:pt x="14" y="39"/>
                </a:cubicBezTo>
                <a:cubicBezTo>
                  <a:pt x="16" y="22"/>
                  <a:pt x="16" y="22"/>
                  <a:pt x="16" y="22"/>
                </a:cubicBezTo>
                <a:cubicBezTo>
                  <a:pt x="16" y="22"/>
                  <a:pt x="16" y="22"/>
                  <a:pt x="17" y="22"/>
                </a:cubicBezTo>
                <a:cubicBezTo>
                  <a:pt x="18" y="22"/>
                  <a:pt x="19" y="21"/>
                  <a:pt x="19" y="19"/>
                </a:cubicBezTo>
                <a:cubicBezTo>
                  <a:pt x="19" y="3"/>
                  <a:pt x="19" y="3"/>
                  <a:pt x="19" y="3"/>
                </a:cubicBezTo>
                <a:cubicBezTo>
                  <a:pt x="19" y="1"/>
                  <a:pt x="18" y="0"/>
                  <a:pt x="17" y="0"/>
                </a:cubicBezTo>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335" name="Oval 1248"/>
          <p:cNvSpPr>
            <a:spLocks noChangeArrowheads="1"/>
          </p:cNvSpPr>
          <p:nvPr/>
        </p:nvSpPr>
        <p:spPr bwMode="auto">
          <a:xfrm>
            <a:off x="6188586" y="3262929"/>
            <a:ext cx="26988" cy="26988"/>
          </a:xfrm>
          <a:prstGeom prst="ellipse">
            <a:avLst/>
          </a:pr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336" name="Freeform 1249"/>
          <p:cNvSpPr>
            <a:spLocks/>
          </p:cNvSpPr>
          <p:nvPr/>
        </p:nvSpPr>
        <p:spPr bwMode="auto">
          <a:xfrm>
            <a:off x="5963161" y="3297854"/>
            <a:ext cx="49213" cy="104775"/>
          </a:xfrm>
          <a:custGeom>
            <a:avLst/>
            <a:gdLst>
              <a:gd name="T0" fmla="*/ 17 w 20"/>
              <a:gd name="T1" fmla="*/ 0 h 43"/>
              <a:gd name="T2" fmla="*/ 3 w 20"/>
              <a:gd name="T3" fmla="*/ 0 h 43"/>
              <a:gd name="T4" fmla="*/ 0 w 20"/>
              <a:gd name="T5" fmla="*/ 3 h 43"/>
              <a:gd name="T6" fmla="*/ 0 w 20"/>
              <a:gd name="T7" fmla="*/ 19 h 43"/>
              <a:gd name="T8" fmla="*/ 3 w 20"/>
              <a:gd name="T9" fmla="*/ 22 h 43"/>
              <a:gd name="T10" fmla="*/ 4 w 20"/>
              <a:gd name="T11" fmla="*/ 22 h 43"/>
              <a:gd name="T12" fmla="*/ 6 w 20"/>
              <a:gd name="T13" fmla="*/ 39 h 43"/>
              <a:gd name="T14" fmla="*/ 10 w 20"/>
              <a:gd name="T15" fmla="*/ 43 h 43"/>
              <a:gd name="T16" fmla="*/ 14 w 20"/>
              <a:gd name="T17" fmla="*/ 39 h 43"/>
              <a:gd name="T18" fmla="*/ 16 w 20"/>
              <a:gd name="T19" fmla="*/ 22 h 43"/>
              <a:gd name="T20" fmla="*/ 17 w 20"/>
              <a:gd name="T21" fmla="*/ 22 h 43"/>
              <a:gd name="T22" fmla="*/ 20 w 20"/>
              <a:gd name="T23" fmla="*/ 19 h 43"/>
              <a:gd name="T24" fmla="*/ 20 w 20"/>
              <a:gd name="T25" fmla="*/ 3 h 43"/>
              <a:gd name="T26" fmla="*/ 17 w 20"/>
              <a:gd name="T27"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 h="43">
                <a:moveTo>
                  <a:pt x="17" y="0"/>
                </a:moveTo>
                <a:cubicBezTo>
                  <a:pt x="3" y="0"/>
                  <a:pt x="3" y="0"/>
                  <a:pt x="3" y="0"/>
                </a:cubicBezTo>
                <a:cubicBezTo>
                  <a:pt x="2" y="0"/>
                  <a:pt x="0" y="1"/>
                  <a:pt x="0" y="3"/>
                </a:cubicBezTo>
                <a:cubicBezTo>
                  <a:pt x="0" y="19"/>
                  <a:pt x="0" y="19"/>
                  <a:pt x="0" y="19"/>
                </a:cubicBezTo>
                <a:cubicBezTo>
                  <a:pt x="0" y="21"/>
                  <a:pt x="2" y="22"/>
                  <a:pt x="3" y="22"/>
                </a:cubicBezTo>
                <a:cubicBezTo>
                  <a:pt x="3" y="22"/>
                  <a:pt x="4" y="22"/>
                  <a:pt x="4" y="22"/>
                </a:cubicBezTo>
                <a:cubicBezTo>
                  <a:pt x="6" y="39"/>
                  <a:pt x="6" y="39"/>
                  <a:pt x="6" y="39"/>
                </a:cubicBezTo>
                <a:cubicBezTo>
                  <a:pt x="6" y="41"/>
                  <a:pt x="8" y="43"/>
                  <a:pt x="10" y="43"/>
                </a:cubicBezTo>
                <a:cubicBezTo>
                  <a:pt x="12" y="43"/>
                  <a:pt x="14" y="41"/>
                  <a:pt x="14" y="39"/>
                </a:cubicBezTo>
                <a:cubicBezTo>
                  <a:pt x="16" y="22"/>
                  <a:pt x="16" y="22"/>
                  <a:pt x="16" y="22"/>
                </a:cubicBezTo>
                <a:cubicBezTo>
                  <a:pt x="16" y="22"/>
                  <a:pt x="17" y="22"/>
                  <a:pt x="17" y="22"/>
                </a:cubicBezTo>
                <a:cubicBezTo>
                  <a:pt x="19" y="22"/>
                  <a:pt x="20" y="21"/>
                  <a:pt x="20" y="19"/>
                </a:cubicBezTo>
                <a:cubicBezTo>
                  <a:pt x="20" y="3"/>
                  <a:pt x="20" y="3"/>
                  <a:pt x="20" y="3"/>
                </a:cubicBezTo>
                <a:cubicBezTo>
                  <a:pt x="20" y="1"/>
                  <a:pt x="19" y="0"/>
                  <a:pt x="17" y="0"/>
                </a:cubicBezTo>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337" name="Oval 1250"/>
          <p:cNvSpPr>
            <a:spLocks noChangeArrowheads="1"/>
          </p:cNvSpPr>
          <p:nvPr/>
        </p:nvSpPr>
        <p:spPr bwMode="auto">
          <a:xfrm>
            <a:off x="5975861" y="3262929"/>
            <a:ext cx="26988" cy="26988"/>
          </a:xfrm>
          <a:prstGeom prst="ellipse">
            <a:avLst/>
          </a:pr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338" name="Freeform 1251"/>
          <p:cNvSpPr>
            <a:spLocks/>
          </p:cNvSpPr>
          <p:nvPr/>
        </p:nvSpPr>
        <p:spPr bwMode="auto">
          <a:xfrm>
            <a:off x="6071111" y="3297854"/>
            <a:ext cx="49213" cy="104775"/>
          </a:xfrm>
          <a:custGeom>
            <a:avLst/>
            <a:gdLst>
              <a:gd name="T0" fmla="*/ 17 w 20"/>
              <a:gd name="T1" fmla="*/ 0 h 43"/>
              <a:gd name="T2" fmla="*/ 3 w 20"/>
              <a:gd name="T3" fmla="*/ 0 h 43"/>
              <a:gd name="T4" fmla="*/ 0 w 20"/>
              <a:gd name="T5" fmla="*/ 3 h 43"/>
              <a:gd name="T6" fmla="*/ 0 w 20"/>
              <a:gd name="T7" fmla="*/ 19 h 43"/>
              <a:gd name="T8" fmla="*/ 3 w 20"/>
              <a:gd name="T9" fmla="*/ 22 h 43"/>
              <a:gd name="T10" fmla="*/ 4 w 20"/>
              <a:gd name="T11" fmla="*/ 22 h 43"/>
              <a:gd name="T12" fmla="*/ 6 w 20"/>
              <a:gd name="T13" fmla="*/ 39 h 43"/>
              <a:gd name="T14" fmla="*/ 10 w 20"/>
              <a:gd name="T15" fmla="*/ 43 h 43"/>
              <a:gd name="T16" fmla="*/ 14 w 20"/>
              <a:gd name="T17" fmla="*/ 39 h 43"/>
              <a:gd name="T18" fmla="*/ 16 w 20"/>
              <a:gd name="T19" fmla="*/ 22 h 43"/>
              <a:gd name="T20" fmla="*/ 17 w 20"/>
              <a:gd name="T21" fmla="*/ 22 h 43"/>
              <a:gd name="T22" fmla="*/ 20 w 20"/>
              <a:gd name="T23" fmla="*/ 19 h 43"/>
              <a:gd name="T24" fmla="*/ 20 w 20"/>
              <a:gd name="T25" fmla="*/ 3 h 43"/>
              <a:gd name="T26" fmla="*/ 17 w 20"/>
              <a:gd name="T27"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 h="43">
                <a:moveTo>
                  <a:pt x="17" y="0"/>
                </a:moveTo>
                <a:cubicBezTo>
                  <a:pt x="3" y="0"/>
                  <a:pt x="3" y="0"/>
                  <a:pt x="3" y="0"/>
                </a:cubicBezTo>
                <a:cubicBezTo>
                  <a:pt x="1" y="0"/>
                  <a:pt x="0" y="1"/>
                  <a:pt x="0" y="3"/>
                </a:cubicBezTo>
                <a:cubicBezTo>
                  <a:pt x="0" y="19"/>
                  <a:pt x="0" y="19"/>
                  <a:pt x="0" y="19"/>
                </a:cubicBezTo>
                <a:cubicBezTo>
                  <a:pt x="0" y="21"/>
                  <a:pt x="1" y="22"/>
                  <a:pt x="3" y="22"/>
                </a:cubicBezTo>
                <a:cubicBezTo>
                  <a:pt x="3" y="22"/>
                  <a:pt x="4" y="22"/>
                  <a:pt x="4" y="22"/>
                </a:cubicBezTo>
                <a:cubicBezTo>
                  <a:pt x="6" y="39"/>
                  <a:pt x="6" y="39"/>
                  <a:pt x="6" y="39"/>
                </a:cubicBezTo>
                <a:cubicBezTo>
                  <a:pt x="6" y="41"/>
                  <a:pt x="8" y="43"/>
                  <a:pt x="10" y="43"/>
                </a:cubicBezTo>
                <a:cubicBezTo>
                  <a:pt x="12" y="43"/>
                  <a:pt x="14" y="41"/>
                  <a:pt x="14" y="39"/>
                </a:cubicBezTo>
                <a:cubicBezTo>
                  <a:pt x="16" y="22"/>
                  <a:pt x="16" y="22"/>
                  <a:pt x="16" y="22"/>
                </a:cubicBezTo>
                <a:cubicBezTo>
                  <a:pt x="16" y="22"/>
                  <a:pt x="17" y="22"/>
                  <a:pt x="17" y="22"/>
                </a:cubicBezTo>
                <a:cubicBezTo>
                  <a:pt x="19" y="22"/>
                  <a:pt x="20" y="21"/>
                  <a:pt x="20" y="19"/>
                </a:cubicBezTo>
                <a:cubicBezTo>
                  <a:pt x="20" y="3"/>
                  <a:pt x="20" y="3"/>
                  <a:pt x="20" y="3"/>
                </a:cubicBezTo>
                <a:cubicBezTo>
                  <a:pt x="20" y="1"/>
                  <a:pt x="19" y="0"/>
                  <a:pt x="17" y="0"/>
                </a:cubicBezTo>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339" name="Oval 1252"/>
          <p:cNvSpPr>
            <a:spLocks noChangeArrowheads="1"/>
          </p:cNvSpPr>
          <p:nvPr/>
        </p:nvSpPr>
        <p:spPr bwMode="auto">
          <a:xfrm>
            <a:off x="6080636" y="3262929"/>
            <a:ext cx="26988" cy="26988"/>
          </a:xfrm>
          <a:prstGeom prst="ellipse">
            <a:avLst/>
          </a:pr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340" name="Freeform 1253"/>
          <p:cNvSpPr>
            <a:spLocks/>
          </p:cNvSpPr>
          <p:nvPr/>
        </p:nvSpPr>
        <p:spPr bwMode="auto">
          <a:xfrm>
            <a:off x="6302887" y="3338862"/>
            <a:ext cx="52388" cy="115888"/>
          </a:xfrm>
          <a:custGeom>
            <a:avLst/>
            <a:gdLst>
              <a:gd name="T0" fmla="*/ 18 w 21"/>
              <a:gd name="T1" fmla="*/ 0 h 47"/>
              <a:gd name="T2" fmla="*/ 2 w 21"/>
              <a:gd name="T3" fmla="*/ 0 h 47"/>
              <a:gd name="T4" fmla="*/ 0 w 21"/>
              <a:gd name="T5" fmla="*/ 3 h 47"/>
              <a:gd name="T6" fmla="*/ 0 w 21"/>
              <a:gd name="T7" fmla="*/ 22 h 47"/>
              <a:gd name="T8" fmla="*/ 2 w 21"/>
              <a:gd name="T9" fmla="*/ 24 h 47"/>
              <a:gd name="T10" fmla="*/ 4 w 21"/>
              <a:gd name="T11" fmla="*/ 24 h 47"/>
              <a:gd name="T12" fmla="*/ 6 w 21"/>
              <a:gd name="T13" fmla="*/ 43 h 47"/>
              <a:gd name="T14" fmla="*/ 10 w 21"/>
              <a:gd name="T15" fmla="*/ 47 h 47"/>
              <a:gd name="T16" fmla="*/ 15 w 21"/>
              <a:gd name="T17" fmla="*/ 43 h 47"/>
              <a:gd name="T18" fmla="*/ 17 w 21"/>
              <a:gd name="T19" fmla="*/ 24 h 47"/>
              <a:gd name="T20" fmla="*/ 18 w 21"/>
              <a:gd name="T21" fmla="*/ 24 h 47"/>
              <a:gd name="T22" fmla="*/ 21 w 21"/>
              <a:gd name="T23" fmla="*/ 22 h 47"/>
              <a:gd name="T24" fmla="*/ 21 w 21"/>
              <a:gd name="T25" fmla="*/ 3 h 47"/>
              <a:gd name="T26" fmla="*/ 18 w 21"/>
              <a:gd name="T2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 h="47">
                <a:moveTo>
                  <a:pt x="18" y="0"/>
                </a:moveTo>
                <a:cubicBezTo>
                  <a:pt x="2" y="0"/>
                  <a:pt x="2" y="0"/>
                  <a:pt x="2" y="0"/>
                </a:cubicBezTo>
                <a:cubicBezTo>
                  <a:pt x="1" y="0"/>
                  <a:pt x="0" y="2"/>
                  <a:pt x="0" y="3"/>
                </a:cubicBezTo>
                <a:cubicBezTo>
                  <a:pt x="0" y="22"/>
                  <a:pt x="0" y="22"/>
                  <a:pt x="0" y="22"/>
                </a:cubicBezTo>
                <a:cubicBezTo>
                  <a:pt x="0" y="23"/>
                  <a:pt x="1" y="24"/>
                  <a:pt x="2" y="24"/>
                </a:cubicBezTo>
                <a:cubicBezTo>
                  <a:pt x="3" y="24"/>
                  <a:pt x="3" y="24"/>
                  <a:pt x="4" y="24"/>
                </a:cubicBezTo>
                <a:cubicBezTo>
                  <a:pt x="6" y="43"/>
                  <a:pt x="6" y="43"/>
                  <a:pt x="6" y="43"/>
                </a:cubicBezTo>
                <a:cubicBezTo>
                  <a:pt x="6" y="45"/>
                  <a:pt x="8" y="47"/>
                  <a:pt x="10" y="47"/>
                </a:cubicBezTo>
                <a:cubicBezTo>
                  <a:pt x="13" y="47"/>
                  <a:pt x="15" y="45"/>
                  <a:pt x="15" y="43"/>
                </a:cubicBezTo>
                <a:cubicBezTo>
                  <a:pt x="17" y="24"/>
                  <a:pt x="17" y="24"/>
                  <a:pt x="17" y="24"/>
                </a:cubicBezTo>
                <a:cubicBezTo>
                  <a:pt x="17" y="24"/>
                  <a:pt x="18" y="24"/>
                  <a:pt x="18" y="24"/>
                </a:cubicBezTo>
                <a:cubicBezTo>
                  <a:pt x="20" y="24"/>
                  <a:pt x="21" y="23"/>
                  <a:pt x="21" y="22"/>
                </a:cubicBezTo>
                <a:cubicBezTo>
                  <a:pt x="21" y="3"/>
                  <a:pt x="21" y="3"/>
                  <a:pt x="21" y="3"/>
                </a:cubicBezTo>
                <a:cubicBezTo>
                  <a:pt x="21" y="2"/>
                  <a:pt x="20" y="0"/>
                  <a:pt x="18" y="0"/>
                </a:cubicBezTo>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342" name="Freeform 1255"/>
          <p:cNvSpPr>
            <a:spLocks/>
          </p:cNvSpPr>
          <p:nvPr/>
        </p:nvSpPr>
        <p:spPr bwMode="auto">
          <a:xfrm>
            <a:off x="5832986" y="3338862"/>
            <a:ext cx="53975" cy="115888"/>
          </a:xfrm>
          <a:custGeom>
            <a:avLst/>
            <a:gdLst>
              <a:gd name="T0" fmla="*/ 19 w 22"/>
              <a:gd name="T1" fmla="*/ 0 h 47"/>
              <a:gd name="T2" fmla="*/ 3 w 22"/>
              <a:gd name="T3" fmla="*/ 0 h 47"/>
              <a:gd name="T4" fmla="*/ 0 w 22"/>
              <a:gd name="T5" fmla="*/ 3 h 47"/>
              <a:gd name="T6" fmla="*/ 0 w 22"/>
              <a:gd name="T7" fmla="*/ 22 h 47"/>
              <a:gd name="T8" fmla="*/ 3 w 22"/>
              <a:gd name="T9" fmla="*/ 24 h 47"/>
              <a:gd name="T10" fmla="*/ 4 w 22"/>
              <a:gd name="T11" fmla="*/ 24 h 47"/>
              <a:gd name="T12" fmla="*/ 6 w 22"/>
              <a:gd name="T13" fmla="*/ 43 h 47"/>
              <a:gd name="T14" fmla="*/ 11 w 22"/>
              <a:gd name="T15" fmla="*/ 47 h 47"/>
              <a:gd name="T16" fmla="*/ 16 w 22"/>
              <a:gd name="T17" fmla="*/ 43 h 47"/>
              <a:gd name="T18" fmla="*/ 17 w 22"/>
              <a:gd name="T19" fmla="*/ 24 h 47"/>
              <a:gd name="T20" fmla="*/ 19 w 22"/>
              <a:gd name="T21" fmla="*/ 24 h 47"/>
              <a:gd name="T22" fmla="*/ 22 w 22"/>
              <a:gd name="T23" fmla="*/ 22 h 47"/>
              <a:gd name="T24" fmla="*/ 22 w 22"/>
              <a:gd name="T25" fmla="*/ 3 h 47"/>
              <a:gd name="T26" fmla="*/ 19 w 22"/>
              <a:gd name="T2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47">
                <a:moveTo>
                  <a:pt x="19" y="0"/>
                </a:moveTo>
                <a:cubicBezTo>
                  <a:pt x="3" y="0"/>
                  <a:pt x="3" y="0"/>
                  <a:pt x="3" y="0"/>
                </a:cubicBezTo>
                <a:cubicBezTo>
                  <a:pt x="1" y="0"/>
                  <a:pt x="0" y="2"/>
                  <a:pt x="0" y="3"/>
                </a:cubicBezTo>
                <a:cubicBezTo>
                  <a:pt x="0" y="22"/>
                  <a:pt x="0" y="22"/>
                  <a:pt x="0" y="22"/>
                </a:cubicBezTo>
                <a:cubicBezTo>
                  <a:pt x="0" y="23"/>
                  <a:pt x="1" y="24"/>
                  <a:pt x="3" y="24"/>
                </a:cubicBezTo>
                <a:cubicBezTo>
                  <a:pt x="4" y="24"/>
                  <a:pt x="4" y="24"/>
                  <a:pt x="4" y="24"/>
                </a:cubicBezTo>
                <a:cubicBezTo>
                  <a:pt x="6" y="43"/>
                  <a:pt x="6" y="43"/>
                  <a:pt x="6" y="43"/>
                </a:cubicBezTo>
                <a:cubicBezTo>
                  <a:pt x="6" y="45"/>
                  <a:pt x="8" y="47"/>
                  <a:pt x="11" y="47"/>
                </a:cubicBezTo>
                <a:cubicBezTo>
                  <a:pt x="13" y="47"/>
                  <a:pt x="16" y="45"/>
                  <a:pt x="16" y="43"/>
                </a:cubicBezTo>
                <a:cubicBezTo>
                  <a:pt x="17" y="24"/>
                  <a:pt x="17" y="24"/>
                  <a:pt x="17" y="24"/>
                </a:cubicBezTo>
                <a:cubicBezTo>
                  <a:pt x="18" y="24"/>
                  <a:pt x="18" y="24"/>
                  <a:pt x="19" y="24"/>
                </a:cubicBezTo>
                <a:cubicBezTo>
                  <a:pt x="20" y="24"/>
                  <a:pt x="22" y="23"/>
                  <a:pt x="22" y="22"/>
                </a:cubicBezTo>
                <a:cubicBezTo>
                  <a:pt x="22" y="3"/>
                  <a:pt x="22" y="3"/>
                  <a:pt x="22" y="3"/>
                </a:cubicBezTo>
                <a:cubicBezTo>
                  <a:pt x="22" y="2"/>
                  <a:pt x="20" y="0"/>
                  <a:pt x="19" y="0"/>
                </a:cubicBezTo>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344" name="Freeform 1257"/>
          <p:cNvSpPr>
            <a:spLocks/>
          </p:cNvSpPr>
          <p:nvPr/>
        </p:nvSpPr>
        <p:spPr bwMode="auto">
          <a:xfrm>
            <a:off x="5715510" y="3496292"/>
            <a:ext cx="53975" cy="112713"/>
          </a:xfrm>
          <a:custGeom>
            <a:avLst/>
            <a:gdLst>
              <a:gd name="T0" fmla="*/ 19 w 22"/>
              <a:gd name="T1" fmla="*/ 0 h 46"/>
              <a:gd name="T2" fmla="*/ 3 w 22"/>
              <a:gd name="T3" fmla="*/ 0 h 46"/>
              <a:gd name="T4" fmla="*/ 0 w 22"/>
              <a:gd name="T5" fmla="*/ 3 h 46"/>
              <a:gd name="T6" fmla="*/ 0 w 22"/>
              <a:gd name="T7" fmla="*/ 21 h 46"/>
              <a:gd name="T8" fmla="*/ 3 w 22"/>
              <a:gd name="T9" fmla="*/ 24 h 46"/>
              <a:gd name="T10" fmla="*/ 5 w 22"/>
              <a:gd name="T11" fmla="*/ 23 h 46"/>
              <a:gd name="T12" fmla="*/ 6 w 22"/>
              <a:gd name="T13" fmla="*/ 42 h 46"/>
              <a:gd name="T14" fmla="*/ 11 w 22"/>
              <a:gd name="T15" fmla="*/ 46 h 46"/>
              <a:gd name="T16" fmla="*/ 16 w 22"/>
              <a:gd name="T17" fmla="*/ 42 h 46"/>
              <a:gd name="T18" fmla="*/ 18 w 22"/>
              <a:gd name="T19" fmla="*/ 23 h 46"/>
              <a:gd name="T20" fmla="*/ 19 w 22"/>
              <a:gd name="T21" fmla="*/ 24 h 46"/>
              <a:gd name="T22" fmla="*/ 22 w 22"/>
              <a:gd name="T23" fmla="*/ 21 h 46"/>
              <a:gd name="T24" fmla="*/ 22 w 22"/>
              <a:gd name="T25" fmla="*/ 3 h 46"/>
              <a:gd name="T26" fmla="*/ 19 w 22"/>
              <a:gd name="T2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46">
                <a:moveTo>
                  <a:pt x="19" y="0"/>
                </a:moveTo>
                <a:cubicBezTo>
                  <a:pt x="3" y="0"/>
                  <a:pt x="3" y="0"/>
                  <a:pt x="3" y="0"/>
                </a:cubicBezTo>
                <a:cubicBezTo>
                  <a:pt x="2" y="0"/>
                  <a:pt x="0" y="1"/>
                  <a:pt x="0" y="3"/>
                </a:cubicBezTo>
                <a:cubicBezTo>
                  <a:pt x="0" y="21"/>
                  <a:pt x="0" y="21"/>
                  <a:pt x="0" y="21"/>
                </a:cubicBezTo>
                <a:cubicBezTo>
                  <a:pt x="0" y="22"/>
                  <a:pt x="2" y="24"/>
                  <a:pt x="3" y="24"/>
                </a:cubicBezTo>
                <a:cubicBezTo>
                  <a:pt x="4" y="24"/>
                  <a:pt x="4" y="23"/>
                  <a:pt x="5" y="23"/>
                </a:cubicBezTo>
                <a:cubicBezTo>
                  <a:pt x="6" y="42"/>
                  <a:pt x="6" y="42"/>
                  <a:pt x="6" y="42"/>
                </a:cubicBezTo>
                <a:cubicBezTo>
                  <a:pt x="6" y="44"/>
                  <a:pt x="9" y="46"/>
                  <a:pt x="11" y="46"/>
                </a:cubicBezTo>
                <a:cubicBezTo>
                  <a:pt x="14" y="46"/>
                  <a:pt x="16" y="44"/>
                  <a:pt x="16" y="42"/>
                </a:cubicBezTo>
                <a:cubicBezTo>
                  <a:pt x="18" y="23"/>
                  <a:pt x="18" y="23"/>
                  <a:pt x="18" y="23"/>
                </a:cubicBezTo>
                <a:cubicBezTo>
                  <a:pt x="18" y="23"/>
                  <a:pt x="18" y="24"/>
                  <a:pt x="19" y="24"/>
                </a:cubicBezTo>
                <a:cubicBezTo>
                  <a:pt x="21" y="24"/>
                  <a:pt x="22" y="22"/>
                  <a:pt x="22" y="21"/>
                </a:cubicBezTo>
                <a:cubicBezTo>
                  <a:pt x="22" y="3"/>
                  <a:pt x="22" y="3"/>
                  <a:pt x="22" y="3"/>
                </a:cubicBezTo>
                <a:cubicBezTo>
                  <a:pt x="22" y="1"/>
                  <a:pt x="21" y="0"/>
                  <a:pt x="19" y="0"/>
                </a:cubicBezTo>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345" name="Oval 1258"/>
          <p:cNvSpPr>
            <a:spLocks noChangeArrowheads="1"/>
          </p:cNvSpPr>
          <p:nvPr/>
        </p:nvSpPr>
        <p:spPr bwMode="auto">
          <a:xfrm>
            <a:off x="5728210" y="3456604"/>
            <a:ext cx="28575" cy="28575"/>
          </a:xfrm>
          <a:prstGeom prst="ellipse">
            <a:avLst/>
          </a:pr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346" name="Freeform 1259"/>
          <p:cNvSpPr>
            <a:spLocks/>
          </p:cNvSpPr>
          <p:nvPr/>
        </p:nvSpPr>
        <p:spPr bwMode="auto">
          <a:xfrm>
            <a:off x="5659948" y="3762992"/>
            <a:ext cx="50800" cy="112713"/>
          </a:xfrm>
          <a:custGeom>
            <a:avLst/>
            <a:gdLst>
              <a:gd name="T0" fmla="*/ 19 w 21"/>
              <a:gd name="T1" fmla="*/ 0 h 46"/>
              <a:gd name="T2" fmla="*/ 3 w 21"/>
              <a:gd name="T3" fmla="*/ 0 h 46"/>
              <a:gd name="T4" fmla="*/ 0 w 21"/>
              <a:gd name="T5" fmla="*/ 3 h 46"/>
              <a:gd name="T6" fmla="*/ 0 w 21"/>
              <a:gd name="T7" fmla="*/ 21 h 46"/>
              <a:gd name="T8" fmla="*/ 3 w 21"/>
              <a:gd name="T9" fmla="*/ 24 h 46"/>
              <a:gd name="T10" fmla="*/ 4 w 21"/>
              <a:gd name="T11" fmla="*/ 23 h 46"/>
              <a:gd name="T12" fmla="*/ 6 w 21"/>
              <a:gd name="T13" fmla="*/ 42 h 46"/>
              <a:gd name="T14" fmla="*/ 11 w 21"/>
              <a:gd name="T15" fmla="*/ 46 h 46"/>
              <a:gd name="T16" fmla="*/ 15 w 21"/>
              <a:gd name="T17" fmla="*/ 42 h 46"/>
              <a:gd name="T18" fmla="*/ 17 w 21"/>
              <a:gd name="T19" fmla="*/ 23 h 46"/>
              <a:gd name="T20" fmla="*/ 19 w 21"/>
              <a:gd name="T21" fmla="*/ 24 h 46"/>
              <a:gd name="T22" fmla="*/ 21 w 21"/>
              <a:gd name="T23" fmla="*/ 21 h 46"/>
              <a:gd name="T24" fmla="*/ 21 w 21"/>
              <a:gd name="T25" fmla="*/ 3 h 46"/>
              <a:gd name="T26" fmla="*/ 19 w 21"/>
              <a:gd name="T2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 h="46">
                <a:moveTo>
                  <a:pt x="19" y="0"/>
                </a:moveTo>
                <a:cubicBezTo>
                  <a:pt x="3" y="0"/>
                  <a:pt x="3" y="0"/>
                  <a:pt x="3" y="0"/>
                </a:cubicBezTo>
                <a:cubicBezTo>
                  <a:pt x="1" y="0"/>
                  <a:pt x="0" y="1"/>
                  <a:pt x="0" y="3"/>
                </a:cubicBezTo>
                <a:cubicBezTo>
                  <a:pt x="0" y="21"/>
                  <a:pt x="0" y="21"/>
                  <a:pt x="0" y="21"/>
                </a:cubicBezTo>
                <a:cubicBezTo>
                  <a:pt x="0" y="22"/>
                  <a:pt x="1" y="24"/>
                  <a:pt x="3" y="24"/>
                </a:cubicBezTo>
                <a:cubicBezTo>
                  <a:pt x="3" y="24"/>
                  <a:pt x="4" y="23"/>
                  <a:pt x="4" y="23"/>
                </a:cubicBezTo>
                <a:cubicBezTo>
                  <a:pt x="6" y="42"/>
                  <a:pt x="6" y="42"/>
                  <a:pt x="6" y="42"/>
                </a:cubicBezTo>
                <a:cubicBezTo>
                  <a:pt x="6" y="44"/>
                  <a:pt x="8" y="46"/>
                  <a:pt x="11" y="46"/>
                </a:cubicBezTo>
                <a:cubicBezTo>
                  <a:pt x="13" y="46"/>
                  <a:pt x="15" y="44"/>
                  <a:pt x="15" y="42"/>
                </a:cubicBezTo>
                <a:cubicBezTo>
                  <a:pt x="17" y="23"/>
                  <a:pt x="17" y="23"/>
                  <a:pt x="17" y="23"/>
                </a:cubicBezTo>
                <a:cubicBezTo>
                  <a:pt x="18" y="23"/>
                  <a:pt x="18" y="24"/>
                  <a:pt x="19" y="24"/>
                </a:cubicBezTo>
                <a:cubicBezTo>
                  <a:pt x="20" y="24"/>
                  <a:pt x="21" y="22"/>
                  <a:pt x="21" y="21"/>
                </a:cubicBezTo>
                <a:cubicBezTo>
                  <a:pt x="21" y="3"/>
                  <a:pt x="21" y="3"/>
                  <a:pt x="21" y="3"/>
                </a:cubicBezTo>
                <a:cubicBezTo>
                  <a:pt x="21" y="1"/>
                  <a:pt x="20" y="0"/>
                  <a:pt x="19" y="0"/>
                </a:cubicBezTo>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347" name="Oval 1260"/>
          <p:cNvSpPr>
            <a:spLocks noChangeArrowheads="1"/>
          </p:cNvSpPr>
          <p:nvPr/>
        </p:nvSpPr>
        <p:spPr bwMode="auto">
          <a:xfrm>
            <a:off x="5671060" y="3723305"/>
            <a:ext cx="30163" cy="30163"/>
          </a:xfrm>
          <a:prstGeom prst="ellipse">
            <a:avLst/>
          </a:pr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348" name="Freeform 1261"/>
          <p:cNvSpPr>
            <a:spLocks/>
          </p:cNvSpPr>
          <p:nvPr/>
        </p:nvSpPr>
        <p:spPr bwMode="auto">
          <a:xfrm>
            <a:off x="5488497" y="3672505"/>
            <a:ext cx="50800" cy="112713"/>
          </a:xfrm>
          <a:custGeom>
            <a:avLst/>
            <a:gdLst>
              <a:gd name="T0" fmla="*/ 18 w 21"/>
              <a:gd name="T1" fmla="*/ 0 h 46"/>
              <a:gd name="T2" fmla="*/ 3 w 21"/>
              <a:gd name="T3" fmla="*/ 0 h 46"/>
              <a:gd name="T4" fmla="*/ 0 w 21"/>
              <a:gd name="T5" fmla="*/ 2 h 46"/>
              <a:gd name="T6" fmla="*/ 0 w 21"/>
              <a:gd name="T7" fmla="*/ 21 h 46"/>
              <a:gd name="T8" fmla="*/ 3 w 21"/>
              <a:gd name="T9" fmla="*/ 23 h 46"/>
              <a:gd name="T10" fmla="*/ 4 w 21"/>
              <a:gd name="T11" fmla="*/ 23 h 46"/>
              <a:gd name="T12" fmla="*/ 6 w 21"/>
              <a:gd name="T13" fmla="*/ 42 h 46"/>
              <a:gd name="T14" fmla="*/ 11 w 21"/>
              <a:gd name="T15" fmla="*/ 46 h 46"/>
              <a:gd name="T16" fmla="*/ 15 w 21"/>
              <a:gd name="T17" fmla="*/ 42 h 46"/>
              <a:gd name="T18" fmla="*/ 17 w 21"/>
              <a:gd name="T19" fmla="*/ 23 h 46"/>
              <a:gd name="T20" fmla="*/ 18 w 21"/>
              <a:gd name="T21" fmla="*/ 23 h 46"/>
              <a:gd name="T22" fmla="*/ 21 w 21"/>
              <a:gd name="T23" fmla="*/ 21 h 46"/>
              <a:gd name="T24" fmla="*/ 21 w 21"/>
              <a:gd name="T25" fmla="*/ 2 h 46"/>
              <a:gd name="T26" fmla="*/ 18 w 21"/>
              <a:gd name="T2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 h="46">
                <a:moveTo>
                  <a:pt x="18" y="0"/>
                </a:moveTo>
                <a:cubicBezTo>
                  <a:pt x="3" y="0"/>
                  <a:pt x="3" y="0"/>
                  <a:pt x="3" y="0"/>
                </a:cubicBezTo>
                <a:cubicBezTo>
                  <a:pt x="1" y="0"/>
                  <a:pt x="0" y="1"/>
                  <a:pt x="0" y="2"/>
                </a:cubicBezTo>
                <a:cubicBezTo>
                  <a:pt x="0" y="21"/>
                  <a:pt x="0" y="21"/>
                  <a:pt x="0" y="21"/>
                </a:cubicBezTo>
                <a:cubicBezTo>
                  <a:pt x="0" y="22"/>
                  <a:pt x="1" y="23"/>
                  <a:pt x="3" y="23"/>
                </a:cubicBezTo>
                <a:cubicBezTo>
                  <a:pt x="3" y="23"/>
                  <a:pt x="4" y="23"/>
                  <a:pt x="4" y="23"/>
                </a:cubicBezTo>
                <a:cubicBezTo>
                  <a:pt x="6" y="42"/>
                  <a:pt x="6" y="42"/>
                  <a:pt x="6" y="42"/>
                </a:cubicBezTo>
                <a:cubicBezTo>
                  <a:pt x="6" y="44"/>
                  <a:pt x="8" y="46"/>
                  <a:pt x="11" y="46"/>
                </a:cubicBezTo>
                <a:cubicBezTo>
                  <a:pt x="13" y="46"/>
                  <a:pt x="15" y="44"/>
                  <a:pt x="15" y="42"/>
                </a:cubicBezTo>
                <a:cubicBezTo>
                  <a:pt x="17" y="23"/>
                  <a:pt x="17" y="23"/>
                  <a:pt x="17" y="23"/>
                </a:cubicBezTo>
                <a:cubicBezTo>
                  <a:pt x="17" y="23"/>
                  <a:pt x="18" y="23"/>
                  <a:pt x="18" y="23"/>
                </a:cubicBezTo>
                <a:cubicBezTo>
                  <a:pt x="20" y="23"/>
                  <a:pt x="21" y="22"/>
                  <a:pt x="21" y="21"/>
                </a:cubicBezTo>
                <a:cubicBezTo>
                  <a:pt x="21" y="2"/>
                  <a:pt x="21" y="2"/>
                  <a:pt x="21" y="2"/>
                </a:cubicBezTo>
                <a:cubicBezTo>
                  <a:pt x="21" y="1"/>
                  <a:pt x="20" y="0"/>
                  <a:pt x="18" y="0"/>
                </a:cubicBezTo>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349" name="Oval 1262"/>
          <p:cNvSpPr>
            <a:spLocks noChangeArrowheads="1"/>
          </p:cNvSpPr>
          <p:nvPr/>
        </p:nvSpPr>
        <p:spPr bwMode="auto">
          <a:xfrm>
            <a:off x="5498022" y="3632817"/>
            <a:ext cx="31750" cy="30163"/>
          </a:xfrm>
          <a:prstGeom prst="ellipse">
            <a:avLst/>
          </a:pr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350" name="Freeform 1263"/>
          <p:cNvSpPr>
            <a:spLocks/>
          </p:cNvSpPr>
          <p:nvPr/>
        </p:nvSpPr>
        <p:spPr bwMode="auto">
          <a:xfrm>
            <a:off x="6767585" y="4218605"/>
            <a:ext cx="53975" cy="112713"/>
          </a:xfrm>
          <a:custGeom>
            <a:avLst/>
            <a:gdLst>
              <a:gd name="T0" fmla="*/ 19 w 22"/>
              <a:gd name="T1" fmla="*/ 0 h 46"/>
              <a:gd name="T2" fmla="*/ 3 w 22"/>
              <a:gd name="T3" fmla="*/ 0 h 46"/>
              <a:gd name="T4" fmla="*/ 0 w 22"/>
              <a:gd name="T5" fmla="*/ 3 h 46"/>
              <a:gd name="T6" fmla="*/ 0 w 22"/>
              <a:gd name="T7" fmla="*/ 21 h 46"/>
              <a:gd name="T8" fmla="*/ 3 w 22"/>
              <a:gd name="T9" fmla="*/ 24 h 46"/>
              <a:gd name="T10" fmla="*/ 5 w 22"/>
              <a:gd name="T11" fmla="*/ 23 h 46"/>
              <a:gd name="T12" fmla="*/ 7 w 22"/>
              <a:gd name="T13" fmla="*/ 42 h 46"/>
              <a:gd name="T14" fmla="*/ 11 w 22"/>
              <a:gd name="T15" fmla="*/ 46 h 46"/>
              <a:gd name="T16" fmla="*/ 16 w 22"/>
              <a:gd name="T17" fmla="*/ 42 h 46"/>
              <a:gd name="T18" fmla="*/ 18 w 22"/>
              <a:gd name="T19" fmla="*/ 23 h 46"/>
              <a:gd name="T20" fmla="*/ 19 w 22"/>
              <a:gd name="T21" fmla="*/ 24 h 46"/>
              <a:gd name="T22" fmla="*/ 22 w 22"/>
              <a:gd name="T23" fmla="*/ 21 h 46"/>
              <a:gd name="T24" fmla="*/ 22 w 22"/>
              <a:gd name="T25" fmla="*/ 3 h 46"/>
              <a:gd name="T26" fmla="*/ 19 w 22"/>
              <a:gd name="T2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46">
                <a:moveTo>
                  <a:pt x="19" y="0"/>
                </a:moveTo>
                <a:cubicBezTo>
                  <a:pt x="3" y="0"/>
                  <a:pt x="3" y="0"/>
                  <a:pt x="3" y="0"/>
                </a:cubicBezTo>
                <a:cubicBezTo>
                  <a:pt x="2" y="0"/>
                  <a:pt x="0" y="1"/>
                  <a:pt x="0" y="3"/>
                </a:cubicBezTo>
                <a:cubicBezTo>
                  <a:pt x="0" y="21"/>
                  <a:pt x="0" y="21"/>
                  <a:pt x="0" y="21"/>
                </a:cubicBezTo>
                <a:cubicBezTo>
                  <a:pt x="0" y="22"/>
                  <a:pt x="2" y="24"/>
                  <a:pt x="3" y="24"/>
                </a:cubicBezTo>
                <a:cubicBezTo>
                  <a:pt x="4" y="24"/>
                  <a:pt x="4" y="24"/>
                  <a:pt x="5" y="23"/>
                </a:cubicBezTo>
                <a:cubicBezTo>
                  <a:pt x="7" y="42"/>
                  <a:pt x="7" y="42"/>
                  <a:pt x="7" y="42"/>
                </a:cubicBezTo>
                <a:cubicBezTo>
                  <a:pt x="7" y="44"/>
                  <a:pt x="9" y="46"/>
                  <a:pt x="11" y="46"/>
                </a:cubicBezTo>
                <a:cubicBezTo>
                  <a:pt x="14" y="46"/>
                  <a:pt x="16" y="44"/>
                  <a:pt x="16" y="42"/>
                </a:cubicBezTo>
                <a:cubicBezTo>
                  <a:pt x="18" y="23"/>
                  <a:pt x="18" y="23"/>
                  <a:pt x="18" y="23"/>
                </a:cubicBezTo>
                <a:cubicBezTo>
                  <a:pt x="18" y="24"/>
                  <a:pt x="18" y="24"/>
                  <a:pt x="19" y="24"/>
                </a:cubicBezTo>
                <a:cubicBezTo>
                  <a:pt x="21" y="24"/>
                  <a:pt x="22" y="22"/>
                  <a:pt x="22" y="21"/>
                </a:cubicBezTo>
                <a:cubicBezTo>
                  <a:pt x="22" y="3"/>
                  <a:pt x="22" y="3"/>
                  <a:pt x="22" y="3"/>
                </a:cubicBezTo>
                <a:cubicBezTo>
                  <a:pt x="22" y="1"/>
                  <a:pt x="21" y="0"/>
                  <a:pt x="19" y="0"/>
                </a:cubicBezTo>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351" name="Oval 1264"/>
          <p:cNvSpPr>
            <a:spLocks noChangeArrowheads="1"/>
          </p:cNvSpPr>
          <p:nvPr/>
        </p:nvSpPr>
        <p:spPr bwMode="auto">
          <a:xfrm>
            <a:off x="6780285" y="4178918"/>
            <a:ext cx="30163" cy="30163"/>
          </a:xfrm>
          <a:prstGeom prst="ellipse">
            <a:avLst/>
          </a:pr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352" name="Freeform 1265"/>
          <p:cNvSpPr>
            <a:spLocks/>
          </p:cNvSpPr>
          <p:nvPr/>
        </p:nvSpPr>
        <p:spPr bwMode="auto">
          <a:xfrm>
            <a:off x="6725163" y="4309093"/>
            <a:ext cx="50800" cy="115888"/>
          </a:xfrm>
          <a:custGeom>
            <a:avLst/>
            <a:gdLst>
              <a:gd name="T0" fmla="*/ 18 w 21"/>
              <a:gd name="T1" fmla="*/ 0 h 47"/>
              <a:gd name="T2" fmla="*/ 3 w 21"/>
              <a:gd name="T3" fmla="*/ 0 h 47"/>
              <a:gd name="T4" fmla="*/ 0 w 21"/>
              <a:gd name="T5" fmla="*/ 3 h 47"/>
              <a:gd name="T6" fmla="*/ 0 w 21"/>
              <a:gd name="T7" fmla="*/ 21 h 47"/>
              <a:gd name="T8" fmla="*/ 3 w 21"/>
              <a:gd name="T9" fmla="*/ 24 h 47"/>
              <a:gd name="T10" fmla="*/ 4 w 21"/>
              <a:gd name="T11" fmla="*/ 24 h 47"/>
              <a:gd name="T12" fmla="*/ 6 w 21"/>
              <a:gd name="T13" fmla="*/ 42 h 47"/>
              <a:gd name="T14" fmla="*/ 10 w 21"/>
              <a:gd name="T15" fmla="*/ 47 h 47"/>
              <a:gd name="T16" fmla="*/ 15 w 21"/>
              <a:gd name="T17" fmla="*/ 42 h 47"/>
              <a:gd name="T18" fmla="*/ 17 w 21"/>
              <a:gd name="T19" fmla="*/ 24 h 47"/>
              <a:gd name="T20" fmla="*/ 18 w 21"/>
              <a:gd name="T21" fmla="*/ 24 h 47"/>
              <a:gd name="T22" fmla="*/ 21 w 21"/>
              <a:gd name="T23" fmla="*/ 21 h 47"/>
              <a:gd name="T24" fmla="*/ 21 w 21"/>
              <a:gd name="T25" fmla="*/ 3 h 47"/>
              <a:gd name="T26" fmla="*/ 18 w 21"/>
              <a:gd name="T2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 h="47">
                <a:moveTo>
                  <a:pt x="18" y="0"/>
                </a:moveTo>
                <a:cubicBezTo>
                  <a:pt x="3" y="0"/>
                  <a:pt x="3" y="0"/>
                  <a:pt x="3" y="0"/>
                </a:cubicBezTo>
                <a:cubicBezTo>
                  <a:pt x="1" y="0"/>
                  <a:pt x="0" y="1"/>
                  <a:pt x="0" y="3"/>
                </a:cubicBezTo>
                <a:cubicBezTo>
                  <a:pt x="0" y="21"/>
                  <a:pt x="0" y="21"/>
                  <a:pt x="0" y="21"/>
                </a:cubicBezTo>
                <a:cubicBezTo>
                  <a:pt x="0" y="23"/>
                  <a:pt x="1" y="24"/>
                  <a:pt x="3" y="24"/>
                </a:cubicBezTo>
                <a:cubicBezTo>
                  <a:pt x="3" y="24"/>
                  <a:pt x="3" y="24"/>
                  <a:pt x="4" y="24"/>
                </a:cubicBezTo>
                <a:cubicBezTo>
                  <a:pt x="6" y="42"/>
                  <a:pt x="6" y="42"/>
                  <a:pt x="6" y="42"/>
                </a:cubicBezTo>
                <a:cubicBezTo>
                  <a:pt x="6" y="45"/>
                  <a:pt x="8" y="47"/>
                  <a:pt x="10" y="47"/>
                </a:cubicBezTo>
                <a:cubicBezTo>
                  <a:pt x="13" y="47"/>
                  <a:pt x="15" y="45"/>
                  <a:pt x="15" y="42"/>
                </a:cubicBezTo>
                <a:cubicBezTo>
                  <a:pt x="17" y="24"/>
                  <a:pt x="17" y="24"/>
                  <a:pt x="17" y="24"/>
                </a:cubicBezTo>
                <a:cubicBezTo>
                  <a:pt x="17" y="24"/>
                  <a:pt x="18" y="24"/>
                  <a:pt x="18" y="24"/>
                </a:cubicBezTo>
                <a:cubicBezTo>
                  <a:pt x="20" y="24"/>
                  <a:pt x="21" y="23"/>
                  <a:pt x="21" y="21"/>
                </a:cubicBezTo>
                <a:cubicBezTo>
                  <a:pt x="21" y="3"/>
                  <a:pt x="21" y="3"/>
                  <a:pt x="21" y="3"/>
                </a:cubicBezTo>
                <a:cubicBezTo>
                  <a:pt x="21" y="1"/>
                  <a:pt x="20" y="0"/>
                  <a:pt x="18" y="0"/>
                </a:cubicBezTo>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353" name="Oval 1266"/>
          <p:cNvSpPr>
            <a:spLocks noChangeArrowheads="1"/>
          </p:cNvSpPr>
          <p:nvPr/>
        </p:nvSpPr>
        <p:spPr bwMode="auto">
          <a:xfrm>
            <a:off x="6734688" y="4269405"/>
            <a:ext cx="30163" cy="30163"/>
          </a:xfrm>
          <a:prstGeom prst="ellipse">
            <a:avLst/>
          </a:pr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354" name="Freeform 1267"/>
          <p:cNvSpPr>
            <a:spLocks/>
          </p:cNvSpPr>
          <p:nvPr/>
        </p:nvSpPr>
        <p:spPr bwMode="auto">
          <a:xfrm>
            <a:off x="6725163" y="4129705"/>
            <a:ext cx="50800" cy="112713"/>
          </a:xfrm>
          <a:custGeom>
            <a:avLst/>
            <a:gdLst>
              <a:gd name="T0" fmla="*/ 18 w 21"/>
              <a:gd name="T1" fmla="*/ 0 h 46"/>
              <a:gd name="T2" fmla="*/ 3 w 21"/>
              <a:gd name="T3" fmla="*/ 0 h 46"/>
              <a:gd name="T4" fmla="*/ 0 w 21"/>
              <a:gd name="T5" fmla="*/ 2 h 46"/>
              <a:gd name="T6" fmla="*/ 0 w 21"/>
              <a:gd name="T7" fmla="*/ 21 h 46"/>
              <a:gd name="T8" fmla="*/ 3 w 21"/>
              <a:gd name="T9" fmla="*/ 23 h 46"/>
              <a:gd name="T10" fmla="*/ 4 w 21"/>
              <a:gd name="T11" fmla="*/ 23 h 46"/>
              <a:gd name="T12" fmla="*/ 6 w 21"/>
              <a:gd name="T13" fmla="*/ 42 h 46"/>
              <a:gd name="T14" fmla="*/ 10 w 21"/>
              <a:gd name="T15" fmla="*/ 46 h 46"/>
              <a:gd name="T16" fmla="*/ 15 w 21"/>
              <a:gd name="T17" fmla="*/ 42 h 46"/>
              <a:gd name="T18" fmla="*/ 17 w 21"/>
              <a:gd name="T19" fmla="*/ 23 h 46"/>
              <a:gd name="T20" fmla="*/ 18 w 21"/>
              <a:gd name="T21" fmla="*/ 23 h 46"/>
              <a:gd name="T22" fmla="*/ 21 w 21"/>
              <a:gd name="T23" fmla="*/ 21 h 46"/>
              <a:gd name="T24" fmla="*/ 21 w 21"/>
              <a:gd name="T25" fmla="*/ 2 h 46"/>
              <a:gd name="T26" fmla="*/ 18 w 21"/>
              <a:gd name="T2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 h="46">
                <a:moveTo>
                  <a:pt x="18" y="0"/>
                </a:moveTo>
                <a:cubicBezTo>
                  <a:pt x="3" y="0"/>
                  <a:pt x="3" y="0"/>
                  <a:pt x="3" y="0"/>
                </a:cubicBezTo>
                <a:cubicBezTo>
                  <a:pt x="1" y="0"/>
                  <a:pt x="0" y="1"/>
                  <a:pt x="0" y="2"/>
                </a:cubicBezTo>
                <a:cubicBezTo>
                  <a:pt x="0" y="21"/>
                  <a:pt x="0" y="21"/>
                  <a:pt x="0" y="21"/>
                </a:cubicBezTo>
                <a:cubicBezTo>
                  <a:pt x="0" y="22"/>
                  <a:pt x="1" y="23"/>
                  <a:pt x="3" y="23"/>
                </a:cubicBezTo>
                <a:cubicBezTo>
                  <a:pt x="3" y="23"/>
                  <a:pt x="3" y="23"/>
                  <a:pt x="4" y="23"/>
                </a:cubicBezTo>
                <a:cubicBezTo>
                  <a:pt x="6" y="42"/>
                  <a:pt x="6" y="42"/>
                  <a:pt x="6" y="42"/>
                </a:cubicBezTo>
                <a:cubicBezTo>
                  <a:pt x="6" y="44"/>
                  <a:pt x="8" y="46"/>
                  <a:pt x="10" y="46"/>
                </a:cubicBezTo>
                <a:cubicBezTo>
                  <a:pt x="13" y="46"/>
                  <a:pt x="15" y="44"/>
                  <a:pt x="15" y="42"/>
                </a:cubicBezTo>
                <a:cubicBezTo>
                  <a:pt x="17" y="23"/>
                  <a:pt x="17" y="23"/>
                  <a:pt x="17" y="23"/>
                </a:cubicBezTo>
                <a:cubicBezTo>
                  <a:pt x="17" y="23"/>
                  <a:pt x="18" y="23"/>
                  <a:pt x="18" y="23"/>
                </a:cubicBezTo>
                <a:cubicBezTo>
                  <a:pt x="20" y="23"/>
                  <a:pt x="21" y="22"/>
                  <a:pt x="21" y="21"/>
                </a:cubicBezTo>
                <a:cubicBezTo>
                  <a:pt x="21" y="2"/>
                  <a:pt x="21" y="2"/>
                  <a:pt x="21" y="2"/>
                </a:cubicBezTo>
                <a:cubicBezTo>
                  <a:pt x="21" y="1"/>
                  <a:pt x="20" y="0"/>
                  <a:pt x="18" y="0"/>
                </a:cubicBezTo>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355" name="Oval 1268"/>
          <p:cNvSpPr>
            <a:spLocks noChangeArrowheads="1"/>
          </p:cNvSpPr>
          <p:nvPr/>
        </p:nvSpPr>
        <p:spPr bwMode="auto">
          <a:xfrm>
            <a:off x="6734688" y="4091605"/>
            <a:ext cx="30163" cy="28575"/>
          </a:xfrm>
          <a:prstGeom prst="ellipse">
            <a:avLst/>
          </a:pr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356" name="Freeform 1269"/>
          <p:cNvSpPr>
            <a:spLocks/>
          </p:cNvSpPr>
          <p:nvPr/>
        </p:nvSpPr>
        <p:spPr bwMode="auto">
          <a:xfrm>
            <a:off x="6725163" y="3943967"/>
            <a:ext cx="50800" cy="115888"/>
          </a:xfrm>
          <a:custGeom>
            <a:avLst/>
            <a:gdLst>
              <a:gd name="T0" fmla="*/ 18 w 21"/>
              <a:gd name="T1" fmla="*/ 0 h 47"/>
              <a:gd name="T2" fmla="*/ 3 w 21"/>
              <a:gd name="T3" fmla="*/ 0 h 47"/>
              <a:gd name="T4" fmla="*/ 0 w 21"/>
              <a:gd name="T5" fmla="*/ 3 h 47"/>
              <a:gd name="T6" fmla="*/ 0 w 21"/>
              <a:gd name="T7" fmla="*/ 21 h 47"/>
              <a:gd name="T8" fmla="*/ 3 w 21"/>
              <a:gd name="T9" fmla="*/ 24 h 47"/>
              <a:gd name="T10" fmla="*/ 4 w 21"/>
              <a:gd name="T11" fmla="*/ 24 h 47"/>
              <a:gd name="T12" fmla="*/ 6 w 21"/>
              <a:gd name="T13" fmla="*/ 42 h 47"/>
              <a:gd name="T14" fmla="*/ 10 w 21"/>
              <a:gd name="T15" fmla="*/ 47 h 47"/>
              <a:gd name="T16" fmla="*/ 15 w 21"/>
              <a:gd name="T17" fmla="*/ 42 h 47"/>
              <a:gd name="T18" fmla="*/ 17 w 21"/>
              <a:gd name="T19" fmla="*/ 24 h 47"/>
              <a:gd name="T20" fmla="*/ 18 w 21"/>
              <a:gd name="T21" fmla="*/ 24 h 47"/>
              <a:gd name="T22" fmla="*/ 21 w 21"/>
              <a:gd name="T23" fmla="*/ 21 h 47"/>
              <a:gd name="T24" fmla="*/ 21 w 21"/>
              <a:gd name="T25" fmla="*/ 3 h 47"/>
              <a:gd name="T26" fmla="*/ 18 w 21"/>
              <a:gd name="T2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 h="47">
                <a:moveTo>
                  <a:pt x="18" y="0"/>
                </a:moveTo>
                <a:cubicBezTo>
                  <a:pt x="3" y="0"/>
                  <a:pt x="3" y="0"/>
                  <a:pt x="3" y="0"/>
                </a:cubicBezTo>
                <a:cubicBezTo>
                  <a:pt x="1" y="0"/>
                  <a:pt x="0" y="2"/>
                  <a:pt x="0" y="3"/>
                </a:cubicBezTo>
                <a:cubicBezTo>
                  <a:pt x="0" y="21"/>
                  <a:pt x="0" y="21"/>
                  <a:pt x="0" y="21"/>
                </a:cubicBezTo>
                <a:cubicBezTo>
                  <a:pt x="0" y="23"/>
                  <a:pt x="1" y="24"/>
                  <a:pt x="3" y="24"/>
                </a:cubicBezTo>
                <a:cubicBezTo>
                  <a:pt x="3" y="24"/>
                  <a:pt x="3" y="24"/>
                  <a:pt x="4" y="24"/>
                </a:cubicBezTo>
                <a:cubicBezTo>
                  <a:pt x="6" y="42"/>
                  <a:pt x="6" y="42"/>
                  <a:pt x="6" y="42"/>
                </a:cubicBezTo>
                <a:cubicBezTo>
                  <a:pt x="6" y="45"/>
                  <a:pt x="8" y="47"/>
                  <a:pt x="10" y="47"/>
                </a:cubicBezTo>
                <a:cubicBezTo>
                  <a:pt x="13" y="47"/>
                  <a:pt x="15" y="45"/>
                  <a:pt x="15" y="42"/>
                </a:cubicBezTo>
                <a:cubicBezTo>
                  <a:pt x="17" y="24"/>
                  <a:pt x="17" y="24"/>
                  <a:pt x="17" y="24"/>
                </a:cubicBezTo>
                <a:cubicBezTo>
                  <a:pt x="17" y="24"/>
                  <a:pt x="18" y="24"/>
                  <a:pt x="18" y="24"/>
                </a:cubicBezTo>
                <a:cubicBezTo>
                  <a:pt x="20" y="24"/>
                  <a:pt x="21" y="23"/>
                  <a:pt x="21" y="21"/>
                </a:cubicBezTo>
                <a:cubicBezTo>
                  <a:pt x="21" y="3"/>
                  <a:pt x="21" y="3"/>
                  <a:pt x="21" y="3"/>
                </a:cubicBezTo>
                <a:cubicBezTo>
                  <a:pt x="21" y="2"/>
                  <a:pt x="20" y="0"/>
                  <a:pt x="18" y="0"/>
                </a:cubicBezTo>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357" name="Oval 1270"/>
          <p:cNvSpPr>
            <a:spLocks noChangeArrowheads="1"/>
          </p:cNvSpPr>
          <p:nvPr/>
        </p:nvSpPr>
        <p:spPr bwMode="auto">
          <a:xfrm>
            <a:off x="6734688" y="3907455"/>
            <a:ext cx="30163" cy="28575"/>
          </a:xfrm>
          <a:prstGeom prst="ellipse">
            <a:avLst/>
          </a:pr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358" name="Freeform 1271"/>
          <p:cNvSpPr>
            <a:spLocks/>
          </p:cNvSpPr>
          <p:nvPr/>
        </p:nvSpPr>
        <p:spPr bwMode="auto">
          <a:xfrm>
            <a:off x="6725163" y="3762992"/>
            <a:ext cx="50800" cy="112713"/>
          </a:xfrm>
          <a:custGeom>
            <a:avLst/>
            <a:gdLst>
              <a:gd name="T0" fmla="*/ 18 w 21"/>
              <a:gd name="T1" fmla="*/ 0 h 46"/>
              <a:gd name="T2" fmla="*/ 3 w 21"/>
              <a:gd name="T3" fmla="*/ 0 h 46"/>
              <a:gd name="T4" fmla="*/ 0 w 21"/>
              <a:gd name="T5" fmla="*/ 3 h 46"/>
              <a:gd name="T6" fmla="*/ 0 w 21"/>
              <a:gd name="T7" fmla="*/ 21 h 46"/>
              <a:gd name="T8" fmla="*/ 3 w 21"/>
              <a:gd name="T9" fmla="*/ 24 h 46"/>
              <a:gd name="T10" fmla="*/ 4 w 21"/>
              <a:gd name="T11" fmla="*/ 23 h 46"/>
              <a:gd name="T12" fmla="*/ 6 w 21"/>
              <a:gd name="T13" fmla="*/ 42 h 46"/>
              <a:gd name="T14" fmla="*/ 10 w 21"/>
              <a:gd name="T15" fmla="*/ 46 h 46"/>
              <a:gd name="T16" fmla="*/ 15 w 21"/>
              <a:gd name="T17" fmla="*/ 42 h 46"/>
              <a:gd name="T18" fmla="*/ 17 w 21"/>
              <a:gd name="T19" fmla="*/ 23 h 46"/>
              <a:gd name="T20" fmla="*/ 18 w 21"/>
              <a:gd name="T21" fmla="*/ 24 h 46"/>
              <a:gd name="T22" fmla="*/ 21 w 21"/>
              <a:gd name="T23" fmla="*/ 21 h 46"/>
              <a:gd name="T24" fmla="*/ 21 w 21"/>
              <a:gd name="T25" fmla="*/ 3 h 46"/>
              <a:gd name="T26" fmla="*/ 18 w 21"/>
              <a:gd name="T2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 h="46">
                <a:moveTo>
                  <a:pt x="18" y="0"/>
                </a:moveTo>
                <a:cubicBezTo>
                  <a:pt x="3" y="0"/>
                  <a:pt x="3" y="0"/>
                  <a:pt x="3" y="0"/>
                </a:cubicBezTo>
                <a:cubicBezTo>
                  <a:pt x="1" y="0"/>
                  <a:pt x="0" y="1"/>
                  <a:pt x="0" y="3"/>
                </a:cubicBezTo>
                <a:cubicBezTo>
                  <a:pt x="0" y="21"/>
                  <a:pt x="0" y="21"/>
                  <a:pt x="0" y="21"/>
                </a:cubicBezTo>
                <a:cubicBezTo>
                  <a:pt x="0" y="22"/>
                  <a:pt x="1" y="24"/>
                  <a:pt x="3" y="24"/>
                </a:cubicBezTo>
                <a:cubicBezTo>
                  <a:pt x="3" y="24"/>
                  <a:pt x="3" y="23"/>
                  <a:pt x="4" y="23"/>
                </a:cubicBezTo>
                <a:cubicBezTo>
                  <a:pt x="6" y="42"/>
                  <a:pt x="6" y="42"/>
                  <a:pt x="6" y="42"/>
                </a:cubicBezTo>
                <a:cubicBezTo>
                  <a:pt x="6" y="44"/>
                  <a:pt x="8" y="46"/>
                  <a:pt x="10" y="46"/>
                </a:cubicBezTo>
                <a:cubicBezTo>
                  <a:pt x="13" y="46"/>
                  <a:pt x="15" y="44"/>
                  <a:pt x="15" y="42"/>
                </a:cubicBezTo>
                <a:cubicBezTo>
                  <a:pt x="17" y="23"/>
                  <a:pt x="17" y="23"/>
                  <a:pt x="17" y="23"/>
                </a:cubicBezTo>
                <a:cubicBezTo>
                  <a:pt x="17" y="23"/>
                  <a:pt x="18" y="24"/>
                  <a:pt x="18" y="24"/>
                </a:cubicBezTo>
                <a:cubicBezTo>
                  <a:pt x="20" y="24"/>
                  <a:pt x="21" y="22"/>
                  <a:pt x="21" y="21"/>
                </a:cubicBezTo>
                <a:cubicBezTo>
                  <a:pt x="21" y="3"/>
                  <a:pt x="21" y="3"/>
                  <a:pt x="21" y="3"/>
                </a:cubicBezTo>
                <a:cubicBezTo>
                  <a:pt x="21" y="1"/>
                  <a:pt x="20" y="0"/>
                  <a:pt x="18" y="0"/>
                </a:cubicBezTo>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359" name="Oval 1272"/>
          <p:cNvSpPr>
            <a:spLocks noChangeArrowheads="1"/>
          </p:cNvSpPr>
          <p:nvPr/>
        </p:nvSpPr>
        <p:spPr bwMode="auto">
          <a:xfrm>
            <a:off x="6734688" y="3723305"/>
            <a:ext cx="30163" cy="30163"/>
          </a:xfrm>
          <a:prstGeom prst="ellipse">
            <a:avLst/>
          </a:pr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360" name="Freeform 1273"/>
          <p:cNvSpPr>
            <a:spLocks/>
          </p:cNvSpPr>
          <p:nvPr/>
        </p:nvSpPr>
        <p:spPr bwMode="auto">
          <a:xfrm>
            <a:off x="6780725" y="4037630"/>
            <a:ext cx="53975" cy="114300"/>
          </a:xfrm>
          <a:custGeom>
            <a:avLst/>
            <a:gdLst>
              <a:gd name="T0" fmla="*/ 19 w 22"/>
              <a:gd name="T1" fmla="*/ 0 h 47"/>
              <a:gd name="T2" fmla="*/ 3 w 22"/>
              <a:gd name="T3" fmla="*/ 0 h 47"/>
              <a:gd name="T4" fmla="*/ 0 w 22"/>
              <a:gd name="T5" fmla="*/ 3 h 47"/>
              <a:gd name="T6" fmla="*/ 0 w 22"/>
              <a:gd name="T7" fmla="*/ 21 h 47"/>
              <a:gd name="T8" fmla="*/ 3 w 22"/>
              <a:gd name="T9" fmla="*/ 24 h 47"/>
              <a:gd name="T10" fmla="*/ 5 w 22"/>
              <a:gd name="T11" fmla="*/ 24 h 47"/>
              <a:gd name="T12" fmla="*/ 7 w 22"/>
              <a:gd name="T13" fmla="*/ 42 h 47"/>
              <a:gd name="T14" fmla="*/ 11 w 22"/>
              <a:gd name="T15" fmla="*/ 47 h 47"/>
              <a:gd name="T16" fmla="*/ 16 w 22"/>
              <a:gd name="T17" fmla="*/ 42 h 47"/>
              <a:gd name="T18" fmla="*/ 18 w 22"/>
              <a:gd name="T19" fmla="*/ 24 h 47"/>
              <a:gd name="T20" fmla="*/ 19 w 22"/>
              <a:gd name="T21" fmla="*/ 24 h 47"/>
              <a:gd name="T22" fmla="*/ 22 w 22"/>
              <a:gd name="T23" fmla="*/ 21 h 47"/>
              <a:gd name="T24" fmla="*/ 22 w 22"/>
              <a:gd name="T25" fmla="*/ 3 h 47"/>
              <a:gd name="T26" fmla="*/ 19 w 22"/>
              <a:gd name="T2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47">
                <a:moveTo>
                  <a:pt x="19" y="0"/>
                </a:moveTo>
                <a:cubicBezTo>
                  <a:pt x="3" y="0"/>
                  <a:pt x="3" y="0"/>
                  <a:pt x="3" y="0"/>
                </a:cubicBezTo>
                <a:cubicBezTo>
                  <a:pt x="2" y="0"/>
                  <a:pt x="0" y="2"/>
                  <a:pt x="0" y="3"/>
                </a:cubicBezTo>
                <a:cubicBezTo>
                  <a:pt x="0" y="21"/>
                  <a:pt x="0" y="21"/>
                  <a:pt x="0" y="21"/>
                </a:cubicBezTo>
                <a:cubicBezTo>
                  <a:pt x="0" y="23"/>
                  <a:pt x="2" y="24"/>
                  <a:pt x="3" y="24"/>
                </a:cubicBezTo>
                <a:cubicBezTo>
                  <a:pt x="4" y="24"/>
                  <a:pt x="4" y="24"/>
                  <a:pt x="5" y="24"/>
                </a:cubicBezTo>
                <a:cubicBezTo>
                  <a:pt x="7" y="42"/>
                  <a:pt x="7" y="42"/>
                  <a:pt x="7" y="42"/>
                </a:cubicBezTo>
                <a:cubicBezTo>
                  <a:pt x="7" y="45"/>
                  <a:pt x="9" y="47"/>
                  <a:pt x="11" y="47"/>
                </a:cubicBezTo>
                <a:cubicBezTo>
                  <a:pt x="14" y="47"/>
                  <a:pt x="16" y="45"/>
                  <a:pt x="16" y="42"/>
                </a:cubicBezTo>
                <a:cubicBezTo>
                  <a:pt x="18" y="24"/>
                  <a:pt x="18" y="24"/>
                  <a:pt x="18" y="24"/>
                </a:cubicBezTo>
                <a:cubicBezTo>
                  <a:pt x="18" y="24"/>
                  <a:pt x="18" y="24"/>
                  <a:pt x="19" y="24"/>
                </a:cubicBezTo>
                <a:cubicBezTo>
                  <a:pt x="21" y="24"/>
                  <a:pt x="22" y="23"/>
                  <a:pt x="22" y="21"/>
                </a:cubicBezTo>
                <a:cubicBezTo>
                  <a:pt x="22" y="3"/>
                  <a:pt x="22" y="3"/>
                  <a:pt x="22" y="3"/>
                </a:cubicBezTo>
                <a:cubicBezTo>
                  <a:pt x="22" y="2"/>
                  <a:pt x="21" y="0"/>
                  <a:pt x="19" y="0"/>
                </a:cubicBezTo>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361" name="Oval 1274"/>
          <p:cNvSpPr>
            <a:spLocks noChangeArrowheads="1"/>
          </p:cNvSpPr>
          <p:nvPr/>
        </p:nvSpPr>
        <p:spPr bwMode="auto">
          <a:xfrm>
            <a:off x="6793425" y="4001117"/>
            <a:ext cx="30163" cy="28575"/>
          </a:xfrm>
          <a:prstGeom prst="ellipse">
            <a:avLst/>
          </a:pr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362" name="Freeform 1275"/>
          <p:cNvSpPr>
            <a:spLocks/>
          </p:cNvSpPr>
          <p:nvPr/>
        </p:nvSpPr>
        <p:spPr bwMode="auto">
          <a:xfrm>
            <a:off x="6780725" y="3853480"/>
            <a:ext cx="53975" cy="112713"/>
          </a:xfrm>
          <a:custGeom>
            <a:avLst/>
            <a:gdLst>
              <a:gd name="T0" fmla="*/ 19 w 22"/>
              <a:gd name="T1" fmla="*/ 0 h 46"/>
              <a:gd name="T2" fmla="*/ 3 w 22"/>
              <a:gd name="T3" fmla="*/ 0 h 46"/>
              <a:gd name="T4" fmla="*/ 0 w 22"/>
              <a:gd name="T5" fmla="*/ 3 h 46"/>
              <a:gd name="T6" fmla="*/ 0 w 22"/>
              <a:gd name="T7" fmla="*/ 21 h 46"/>
              <a:gd name="T8" fmla="*/ 3 w 22"/>
              <a:gd name="T9" fmla="*/ 24 h 46"/>
              <a:gd name="T10" fmla="*/ 5 w 22"/>
              <a:gd name="T11" fmla="*/ 23 h 46"/>
              <a:gd name="T12" fmla="*/ 7 w 22"/>
              <a:gd name="T13" fmla="*/ 42 h 46"/>
              <a:gd name="T14" fmla="*/ 11 w 22"/>
              <a:gd name="T15" fmla="*/ 46 h 46"/>
              <a:gd name="T16" fmla="*/ 16 w 22"/>
              <a:gd name="T17" fmla="*/ 42 h 46"/>
              <a:gd name="T18" fmla="*/ 18 w 22"/>
              <a:gd name="T19" fmla="*/ 23 h 46"/>
              <a:gd name="T20" fmla="*/ 19 w 22"/>
              <a:gd name="T21" fmla="*/ 24 h 46"/>
              <a:gd name="T22" fmla="*/ 22 w 22"/>
              <a:gd name="T23" fmla="*/ 21 h 46"/>
              <a:gd name="T24" fmla="*/ 22 w 22"/>
              <a:gd name="T25" fmla="*/ 3 h 46"/>
              <a:gd name="T26" fmla="*/ 19 w 22"/>
              <a:gd name="T2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46">
                <a:moveTo>
                  <a:pt x="19" y="0"/>
                </a:moveTo>
                <a:cubicBezTo>
                  <a:pt x="3" y="0"/>
                  <a:pt x="3" y="0"/>
                  <a:pt x="3" y="0"/>
                </a:cubicBezTo>
                <a:cubicBezTo>
                  <a:pt x="2" y="0"/>
                  <a:pt x="0" y="1"/>
                  <a:pt x="0" y="3"/>
                </a:cubicBezTo>
                <a:cubicBezTo>
                  <a:pt x="0" y="21"/>
                  <a:pt x="0" y="21"/>
                  <a:pt x="0" y="21"/>
                </a:cubicBezTo>
                <a:cubicBezTo>
                  <a:pt x="0" y="22"/>
                  <a:pt x="2" y="24"/>
                  <a:pt x="3" y="24"/>
                </a:cubicBezTo>
                <a:cubicBezTo>
                  <a:pt x="4" y="24"/>
                  <a:pt x="4" y="24"/>
                  <a:pt x="5" y="23"/>
                </a:cubicBezTo>
                <a:cubicBezTo>
                  <a:pt x="7" y="42"/>
                  <a:pt x="7" y="42"/>
                  <a:pt x="7" y="42"/>
                </a:cubicBezTo>
                <a:cubicBezTo>
                  <a:pt x="7" y="44"/>
                  <a:pt x="9" y="46"/>
                  <a:pt x="11" y="46"/>
                </a:cubicBezTo>
                <a:cubicBezTo>
                  <a:pt x="14" y="46"/>
                  <a:pt x="16" y="44"/>
                  <a:pt x="16" y="42"/>
                </a:cubicBezTo>
                <a:cubicBezTo>
                  <a:pt x="18" y="23"/>
                  <a:pt x="18" y="23"/>
                  <a:pt x="18" y="23"/>
                </a:cubicBezTo>
                <a:cubicBezTo>
                  <a:pt x="18" y="24"/>
                  <a:pt x="18" y="24"/>
                  <a:pt x="19" y="24"/>
                </a:cubicBezTo>
                <a:cubicBezTo>
                  <a:pt x="21" y="24"/>
                  <a:pt x="22" y="22"/>
                  <a:pt x="22" y="21"/>
                </a:cubicBezTo>
                <a:cubicBezTo>
                  <a:pt x="22" y="3"/>
                  <a:pt x="22" y="3"/>
                  <a:pt x="22" y="3"/>
                </a:cubicBezTo>
                <a:cubicBezTo>
                  <a:pt x="22" y="1"/>
                  <a:pt x="21" y="0"/>
                  <a:pt x="19" y="0"/>
                </a:cubicBezTo>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363" name="Oval 1276"/>
          <p:cNvSpPr>
            <a:spLocks noChangeArrowheads="1"/>
          </p:cNvSpPr>
          <p:nvPr/>
        </p:nvSpPr>
        <p:spPr bwMode="auto">
          <a:xfrm>
            <a:off x="6793425" y="3813792"/>
            <a:ext cx="30163" cy="30163"/>
          </a:xfrm>
          <a:prstGeom prst="ellipse">
            <a:avLst/>
          </a:pr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364" name="Freeform 1277"/>
          <p:cNvSpPr>
            <a:spLocks/>
          </p:cNvSpPr>
          <p:nvPr/>
        </p:nvSpPr>
        <p:spPr bwMode="auto">
          <a:xfrm>
            <a:off x="5544060" y="3762992"/>
            <a:ext cx="53975" cy="112713"/>
          </a:xfrm>
          <a:custGeom>
            <a:avLst/>
            <a:gdLst>
              <a:gd name="T0" fmla="*/ 19 w 22"/>
              <a:gd name="T1" fmla="*/ 0 h 46"/>
              <a:gd name="T2" fmla="*/ 3 w 22"/>
              <a:gd name="T3" fmla="*/ 0 h 46"/>
              <a:gd name="T4" fmla="*/ 0 w 22"/>
              <a:gd name="T5" fmla="*/ 3 h 46"/>
              <a:gd name="T6" fmla="*/ 0 w 22"/>
              <a:gd name="T7" fmla="*/ 21 h 46"/>
              <a:gd name="T8" fmla="*/ 3 w 22"/>
              <a:gd name="T9" fmla="*/ 24 h 46"/>
              <a:gd name="T10" fmla="*/ 4 w 22"/>
              <a:gd name="T11" fmla="*/ 23 h 46"/>
              <a:gd name="T12" fmla="*/ 6 w 22"/>
              <a:gd name="T13" fmla="*/ 42 h 46"/>
              <a:gd name="T14" fmla="*/ 11 w 22"/>
              <a:gd name="T15" fmla="*/ 46 h 46"/>
              <a:gd name="T16" fmla="*/ 16 w 22"/>
              <a:gd name="T17" fmla="*/ 42 h 46"/>
              <a:gd name="T18" fmla="*/ 17 w 22"/>
              <a:gd name="T19" fmla="*/ 23 h 46"/>
              <a:gd name="T20" fmla="*/ 19 w 22"/>
              <a:gd name="T21" fmla="*/ 24 h 46"/>
              <a:gd name="T22" fmla="*/ 22 w 22"/>
              <a:gd name="T23" fmla="*/ 21 h 46"/>
              <a:gd name="T24" fmla="*/ 22 w 22"/>
              <a:gd name="T25" fmla="*/ 3 h 46"/>
              <a:gd name="T26" fmla="*/ 19 w 22"/>
              <a:gd name="T2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46">
                <a:moveTo>
                  <a:pt x="19" y="0"/>
                </a:moveTo>
                <a:cubicBezTo>
                  <a:pt x="3" y="0"/>
                  <a:pt x="3" y="0"/>
                  <a:pt x="3" y="0"/>
                </a:cubicBezTo>
                <a:cubicBezTo>
                  <a:pt x="2" y="0"/>
                  <a:pt x="0" y="1"/>
                  <a:pt x="0" y="3"/>
                </a:cubicBezTo>
                <a:cubicBezTo>
                  <a:pt x="0" y="21"/>
                  <a:pt x="0" y="21"/>
                  <a:pt x="0" y="21"/>
                </a:cubicBezTo>
                <a:cubicBezTo>
                  <a:pt x="0" y="22"/>
                  <a:pt x="2" y="24"/>
                  <a:pt x="3" y="24"/>
                </a:cubicBezTo>
                <a:cubicBezTo>
                  <a:pt x="4" y="24"/>
                  <a:pt x="4" y="23"/>
                  <a:pt x="4" y="23"/>
                </a:cubicBezTo>
                <a:cubicBezTo>
                  <a:pt x="6" y="42"/>
                  <a:pt x="6" y="42"/>
                  <a:pt x="6" y="42"/>
                </a:cubicBezTo>
                <a:cubicBezTo>
                  <a:pt x="6" y="44"/>
                  <a:pt x="8" y="46"/>
                  <a:pt x="11" y="46"/>
                </a:cubicBezTo>
                <a:cubicBezTo>
                  <a:pt x="13" y="46"/>
                  <a:pt x="16" y="44"/>
                  <a:pt x="16" y="42"/>
                </a:cubicBezTo>
                <a:cubicBezTo>
                  <a:pt x="17" y="23"/>
                  <a:pt x="17" y="23"/>
                  <a:pt x="17" y="23"/>
                </a:cubicBezTo>
                <a:cubicBezTo>
                  <a:pt x="18" y="23"/>
                  <a:pt x="18" y="24"/>
                  <a:pt x="19" y="24"/>
                </a:cubicBezTo>
                <a:cubicBezTo>
                  <a:pt x="20" y="24"/>
                  <a:pt x="22" y="22"/>
                  <a:pt x="22" y="21"/>
                </a:cubicBezTo>
                <a:cubicBezTo>
                  <a:pt x="22" y="3"/>
                  <a:pt x="22" y="3"/>
                  <a:pt x="22" y="3"/>
                </a:cubicBezTo>
                <a:cubicBezTo>
                  <a:pt x="22" y="1"/>
                  <a:pt x="20" y="0"/>
                  <a:pt x="19" y="0"/>
                </a:cubicBezTo>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365" name="Oval 1278"/>
          <p:cNvSpPr>
            <a:spLocks noChangeArrowheads="1"/>
          </p:cNvSpPr>
          <p:nvPr/>
        </p:nvSpPr>
        <p:spPr bwMode="auto">
          <a:xfrm>
            <a:off x="5556760" y="3723305"/>
            <a:ext cx="28575" cy="30163"/>
          </a:xfrm>
          <a:prstGeom prst="ellipse">
            <a:avLst/>
          </a:pr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366" name="Freeform 1279"/>
          <p:cNvSpPr>
            <a:spLocks/>
          </p:cNvSpPr>
          <p:nvPr/>
        </p:nvSpPr>
        <p:spPr bwMode="auto">
          <a:xfrm>
            <a:off x="5779011" y="3582017"/>
            <a:ext cx="52388" cy="114300"/>
          </a:xfrm>
          <a:custGeom>
            <a:avLst/>
            <a:gdLst>
              <a:gd name="T0" fmla="*/ 18 w 21"/>
              <a:gd name="T1" fmla="*/ 0 h 47"/>
              <a:gd name="T2" fmla="*/ 3 w 21"/>
              <a:gd name="T3" fmla="*/ 0 h 47"/>
              <a:gd name="T4" fmla="*/ 0 w 21"/>
              <a:gd name="T5" fmla="*/ 3 h 47"/>
              <a:gd name="T6" fmla="*/ 0 w 21"/>
              <a:gd name="T7" fmla="*/ 21 h 47"/>
              <a:gd name="T8" fmla="*/ 3 w 21"/>
              <a:gd name="T9" fmla="*/ 24 h 47"/>
              <a:gd name="T10" fmla="*/ 4 w 21"/>
              <a:gd name="T11" fmla="*/ 24 h 47"/>
              <a:gd name="T12" fmla="*/ 6 w 21"/>
              <a:gd name="T13" fmla="*/ 42 h 47"/>
              <a:gd name="T14" fmla="*/ 11 w 21"/>
              <a:gd name="T15" fmla="*/ 47 h 47"/>
              <a:gd name="T16" fmla="*/ 15 w 21"/>
              <a:gd name="T17" fmla="*/ 42 h 47"/>
              <a:gd name="T18" fmla="*/ 17 w 21"/>
              <a:gd name="T19" fmla="*/ 24 h 47"/>
              <a:gd name="T20" fmla="*/ 18 w 21"/>
              <a:gd name="T21" fmla="*/ 24 h 47"/>
              <a:gd name="T22" fmla="*/ 21 w 21"/>
              <a:gd name="T23" fmla="*/ 21 h 47"/>
              <a:gd name="T24" fmla="*/ 21 w 21"/>
              <a:gd name="T25" fmla="*/ 3 h 47"/>
              <a:gd name="T26" fmla="*/ 18 w 21"/>
              <a:gd name="T2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 h="47">
                <a:moveTo>
                  <a:pt x="18" y="0"/>
                </a:moveTo>
                <a:cubicBezTo>
                  <a:pt x="3" y="0"/>
                  <a:pt x="3" y="0"/>
                  <a:pt x="3" y="0"/>
                </a:cubicBezTo>
                <a:cubicBezTo>
                  <a:pt x="1" y="0"/>
                  <a:pt x="0" y="2"/>
                  <a:pt x="0" y="3"/>
                </a:cubicBezTo>
                <a:cubicBezTo>
                  <a:pt x="0" y="21"/>
                  <a:pt x="0" y="21"/>
                  <a:pt x="0" y="21"/>
                </a:cubicBezTo>
                <a:cubicBezTo>
                  <a:pt x="0" y="23"/>
                  <a:pt x="1" y="24"/>
                  <a:pt x="3" y="24"/>
                </a:cubicBezTo>
                <a:cubicBezTo>
                  <a:pt x="3" y="24"/>
                  <a:pt x="4" y="24"/>
                  <a:pt x="4" y="24"/>
                </a:cubicBezTo>
                <a:cubicBezTo>
                  <a:pt x="6" y="42"/>
                  <a:pt x="6" y="42"/>
                  <a:pt x="6" y="42"/>
                </a:cubicBezTo>
                <a:cubicBezTo>
                  <a:pt x="6" y="45"/>
                  <a:pt x="8" y="47"/>
                  <a:pt x="11" y="47"/>
                </a:cubicBezTo>
                <a:cubicBezTo>
                  <a:pt x="13" y="47"/>
                  <a:pt x="15" y="45"/>
                  <a:pt x="15" y="42"/>
                </a:cubicBezTo>
                <a:cubicBezTo>
                  <a:pt x="17" y="24"/>
                  <a:pt x="17" y="24"/>
                  <a:pt x="17" y="24"/>
                </a:cubicBezTo>
                <a:cubicBezTo>
                  <a:pt x="17" y="24"/>
                  <a:pt x="18" y="24"/>
                  <a:pt x="18" y="24"/>
                </a:cubicBezTo>
                <a:cubicBezTo>
                  <a:pt x="20" y="24"/>
                  <a:pt x="21" y="23"/>
                  <a:pt x="21" y="21"/>
                </a:cubicBezTo>
                <a:cubicBezTo>
                  <a:pt x="21" y="3"/>
                  <a:pt x="21" y="3"/>
                  <a:pt x="21" y="3"/>
                </a:cubicBezTo>
                <a:cubicBezTo>
                  <a:pt x="21" y="2"/>
                  <a:pt x="20" y="0"/>
                  <a:pt x="18" y="0"/>
                </a:cubicBezTo>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367" name="Oval 1280"/>
          <p:cNvSpPr>
            <a:spLocks noChangeArrowheads="1"/>
          </p:cNvSpPr>
          <p:nvPr/>
        </p:nvSpPr>
        <p:spPr bwMode="auto">
          <a:xfrm>
            <a:off x="5788536" y="3543917"/>
            <a:ext cx="33338" cy="30163"/>
          </a:xfrm>
          <a:prstGeom prst="ellipse">
            <a:avLst/>
          </a:pr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368" name="Freeform 1281"/>
          <p:cNvSpPr>
            <a:spLocks/>
          </p:cNvSpPr>
          <p:nvPr/>
        </p:nvSpPr>
        <p:spPr bwMode="auto">
          <a:xfrm>
            <a:off x="6480687" y="3582017"/>
            <a:ext cx="50800" cy="114300"/>
          </a:xfrm>
          <a:custGeom>
            <a:avLst/>
            <a:gdLst>
              <a:gd name="T0" fmla="*/ 18 w 21"/>
              <a:gd name="T1" fmla="*/ 0 h 47"/>
              <a:gd name="T2" fmla="*/ 3 w 21"/>
              <a:gd name="T3" fmla="*/ 0 h 47"/>
              <a:gd name="T4" fmla="*/ 0 w 21"/>
              <a:gd name="T5" fmla="*/ 3 h 47"/>
              <a:gd name="T6" fmla="*/ 0 w 21"/>
              <a:gd name="T7" fmla="*/ 21 h 47"/>
              <a:gd name="T8" fmla="*/ 3 w 21"/>
              <a:gd name="T9" fmla="*/ 24 h 47"/>
              <a:gd name="T10" fmla="*/ 4 w 21"/>
              <a:gd name="T11" fmla="*/ 24 h 47"/>
              <a:gd name="T12" fmla="*/ 6 w 21"/>
              <a:gd name="T13" fmla="*/ 42 h 47"/>
              <a:gd name="T14" fmla="*/ 11 w 21"/>
              <a:gd name="T15" fmla="*/ 47 h 47"/>
              <a:gd name="T16" fmla="*/ 15 w 21"/>
              <a:gd name="T17" fmla="*/ 42 h 47"/>
              <a:gd name="T18" fmla="*/ 17 w 21"/>
              <a:gd name="T19" fmla="*/ 24 h 47"/>
              <a:gd name="T20" fmla="*/ 18 w 21"/>
              <a:gd name="T21" fmla="*/ 24 h 47"/>
              <a:gd name="T22" fmla="*/ 21 w 21"/>
              <a:gd name="T23" fmla="*/ 21 h 47"/>
              <a:gd name="T24" fmla="*/ 21 w 21"/>
              <a:gd name="T25" fmla="*/ 3 h 47"/>
              <a:gd name="T26" fmla="*/ 18 w 21"/>
              <a:gd name="T2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 h="47">
                <a:moveTo>
                  <a:pt x="18" y="0"/>
                </a:moveTo>
                <a:cubicBezTo>
                  <a:pt x="3" y="0"/>
                  <a:pt x="3" y="0"/>
                  <a:pt x="3" y="0"/>
                </a:cubicBezTo>
                <a:cubicBezTo>
                  <a:pt x="1" y="0"/>
                  <a:pt x="0" y="2"/>
                  <a:pt x="0" y="3"/>
                </a:cubicBezTo>
                <a:cubicBezTo>
                  <a:pt x="0" y="21"/>
                  <a:pt x="0" y="21"/>
                  <a:pt x="0" y="21"/>
                </a:cubicBezTo>
                <a:cubicBezTo>
                  <a:pt x="0" y="23"/>
                  <a:pt x="1" y="24"/>
                  <a:pt x="3" y="24"/>
                </a:cubicBezTo>
                <a:cubicBezTo>
                  <a:pt x="3" y="24"/>
                  <a:pt x="4" y="24"/>
                  <a:pt x="4" y="24"/>
                </a:cubicBezTo>
                <a:cubicBezTo>
                  <a:pt x="6" y="42"/>
                  <a:pt x="6" y="42"/>
                  <a:pt x="6" y="42"/>
                </a:cubicBezTo>
                <a:cubicBezTo>
                  <a:pt x="6" y="45"/>
                  <a:pt x="8" y="47"/>
                  <a:pt x="11" y="47"/>
                </a:cubicBezTo>
                <a:cubicBezTo>
                  <a:pt x="13" y="47"/>
                  <a:pt x="15" y="45"/>
                  <a:pt x="15" y="42"/>
                </a:cubicBezTo>
                <a:cubicBezTo>
                  <a:pt x="17" y="24"/>
                  <a:pt x="17" y="24"/>
                  <a:pt x="17" y="24"/>
                </a:cubicBezTo>
                <a:cubicBezTo>
                  <a:pt x="17" y="24"/>
                  <a:pt x="18" y="24"/>
                  <a:pt x="18" y="24"/>
                </a:cubicBezTo>
                <a:cubicBezTo>
                  <a:pt x="20" y="24"/>
                  <a:pt x="21" y="23"/>
                  <a:pt x="21" y="21"/>
                </a:cubicBezTo>
                <a:cubicBezTo>
                  <a:pt x="21" y="3"/>
                  <a:pt x="21" y="3"/>
                  <a:pt x="21" y="3"/>
                </a:cubicBezTo>
                <a:cubicBezTo>
                  <a:pt x="21" y="2"/>
                  <a:pt x="20" y="0"/>
                  <a:pt x="18" y="0"/>
                </a:cubicBezTo>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369" name="Oval 1282"/>
          <p:cNvSpPr>
            <a:spLocks noChangeArrowheads="1"/>
          </p:cNvSpPr>
          <p:nvPr/>
        </p:nvSpPr>
        <p:spPr bwMode="auto">
          <a:xfrm>
            <a:off x="6490212" y="3543917"/>
            <a:ext cx="31750" cy="30163"/>
          </a:xfrm>
          <a:prstGeom prst="ellipse">
            <a:avLst/>
          </a:pr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370" name="Freeform 1283"/>
          <p:cNvSpPr>
            <a:spLocks/>
          </p:cNvSpPr>
          <p:nvPr/>
        </p:nvSpPr>
        <p:spPr bwMode="auto">
          <a:xfrm>
            <a:off x="6599750" y="3582017"/>
            <a:ext cx="52388" cy="114300"/>
          </a:xfrm>
          <a:custGeom>
            <a:avLst/>
            <a:gdLst>
              <a:gd name="T0" fmla="*/ 18 w 21"/>
              <a:gd name="T1" fmla="*/ 0 h 47"/>
              <a:gd name="T2" fmla="*/ 3 w 21"/>
              <a:gd name="T3" fmla="*/ 0 h 47"/>
              <a:gd name="T4" fmla="*/ 0 w 21"/>
              <a:gd name="T5" fmla="*/ 3 h 47"/>
              <a:gd name="T6" fmla="*/ 0 w 21"/>
              <a:gd name="T7" fmla="*/ 21 h 47"/>
              <a:gd name="T8" fmla="*/ 3 w 21"/>
              <a:gd name="T9" fmla="*/ 24 h 47"/>
              <a:gd name="T10" fmla="*/ 4 w 21"/>
              <a:gd name="T11" fmla="*/ 24 h 47"/>
              <a:gd name="T12" fmla="*/ 6 w 21"/>
              <a:gd name="T13" fmla="*/ 42 h 47"/>
              <a:gd name="T14" fmla="*/ 10 w 21"/>
              <a:gd name="T15" fmla="*/ 47 h 47"/>
              <a:gd name="T16" fmla="*/ 15 w 21"/>
              <a:gd name="T17" fmla="*/ 42 h 47"/>
              <a:gd name="T18" fmla="*/ 17 w 21"/>
              <a:gd name="T19" fmla="*/ 24 h 47"/>
              <a:gd name="T20" fmla="*/ 18 w 21"/>
              <a:gd name="T21" fmla="*/ 24 h 47"/>
              <a:gd name="T22" fmla="*/ 21 w 21"/>
              <a:gd name="T23" fmla="*/ 21 h 47"/>
              <a:gd name="T24" fmla="*/ 21 w 21"/>
              <a:gd name="T25" fmla="*/ 3 h 47"/>
              <a:gd name="T26" fmla="*/ 18 w 21"/>
              <a:gd name="T2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 h="47">
                <a:moveTo>
                  <a:pt x="18" y="0"/>
                </a:moveTo>
                <a:cubicBezTo>
                  <a:pt x="3" y="0"/>
                  <a:pt x="3" y="0"/>
                  <a:pt x="3" y="0"/>
                </a:cubicBezTo>
                <a:cubicBezTo>
                  <a:pt x="1" y="0"/>
                  <a:pt x="0" y="2"/>
                  <a:pt x="0" y="3"/>
                </a:cubicBezTo>
                <a:cubicBezTo>
                  <a:pt x="0" y="21"/>
                  <a:pt x="0" y="21"/>
                  <a:pt x="0" y="21"/>
                </a:cubicBezTo>
                <a:cubicBezTo>
                  <a:pt x="0" y="23"/>
                  <a:pt x="1" y="24"/>
                  <a:pt x="3" y="24"/>
                </a:cubicBezTo>
                <a:cubicBezTo>
                  <a:pt x="3" y="24"/>
                  <a:pt x="4" y="24"/>
                  <a:pt x="4" y="24"/>
                </a:cubicBezTo>
                <a:cubicBezTo>
                  <a:pt x="6" y="42"/>
                  <a:pt x="6" y="42"/>
                  <a:pt x="6" y="42"/>
                </a:cubicBezTo>
                <a:cubicBezTo>
                  <a:pt x="6" y="45"/>
                  <a:pt x="8" y="47"/>
                  <a:pt x="10" y="47"/>
                </a:cubicBezTo>
                <a:cubicBezTo>
                  <a:pt x="13" y="47"/>
                  <a:pt x="15" y="45"/>
                  <a:pt x="15" y="42"/>
                </a:cubicBezTo>
                <a:cubicBezTo>
                  <a:pt x="17" y="24"/>
                  <a:pt x="17" y="24"/>
                  <a:pt x="17" y="24"/>
                </a:cubicBezTo>
                <a:cubicBezTo>
                  <a:pt x="17" y="24"/>
                  <a:pt x="18" y="24"/>
                  <a:pt x="18" y="24"/>
                </a:cubicBezTo>
                <a:cubicBezTo>
                  <a:pt x="20" y="24"/>
                  <a:pt x="21" y="23"/>
                  <a:pt x="21" y="21"/>
                </a:cubicBezTo>
                <a:cubicBezTo>
                  <a:pt x="21" y="3"/>
                  <a:pt x="21" y="3"/>
                  <a:pt x="21" y="3"/>
                </a:cubicBezTo>
                <a:cubicBezTo>
                  <a:pt x="21" y="2"/>
                  <a:pt x="20" y="0"/>
                  <a:pt x="18" y="0"/>
                </a:cubicBezTo>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371" name="Oval 1284"/>
          <p:cNvSpPr>
            <a:spLocks noChangeArrowheads="1"/>
          </p:cNvSpPr>
          <p:nvPr/>
        </p:nvSpPr>
        <p:spPr bwMode="auto">
          <a:xfrm>
            <a:off x="6609275" y="3543917"/>
            <a:ext cx="31750" cy="30163"/>
          </a:xfrm>
          <a:prstGeom prst="ellipse">
            <a:avLst/>
          </a:pr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372" name="Freeform 1285"/>
          <p:cNvSpPr>
            <a:spLocks/>
          </p:cNvSpPr>
          <p:nvPr/>
        </p:nvSpPr>
        <p:spPr bwMode="auto">
          <a:xfrm>
            <a:off x="6363212" y="3582017"/>
            <a:ext cx="50800" cy="114300"/>
          </a:xfrm>
          <a:custGeom>
            <a:avLst/>
            <a:gdLst>
              <a:gd name="T0" fmla="*/ 19 w 21"/>
              <a:gd name="T1" fmla="*/ 0 h 47"/>
              <a:gd name="T2" fmla="*/ 3 w 21"/>
              <a:gd name="T3" fmla="*/ 0 h 47"/>
              <a:gd name="T4" fmla="*/ 0 w 21"/>
              <a:gd name="T5" fmla="*/ 3 h 47"/>
              <a:gd name="T6" fmla="*/ 0 w 21"/>
              <a:gd name="T7" fmla="*/ 21 h 47"/>
              <a:gd name="T8" fmla="*/ 3 w 21"/>
              <a:gd name="T9" fmla="*/ 24 h 47"/>
              <a:gd name="T10" fmla="*/ 4 w 21"/>
              <a:gd name="T11" fmla="*/ 24 h 47"/>
              <a:gd name="T12" fmla="*/ 6 w 21"/>
              <a:gd name="T13" fmla="*/ 42 h 47"/>
              <a:gd name="T14" fmla="*/ 11 w 21"/>
              <a:gd name="T15" fmla="*/ 47 h 47"/>
              <a:gd name="T16" fmla="*/ 15 w 21"/>
              <a:gd name="T17" fmla="*/ 42 h 47"/>
              <a:gd name="T18" fmla="*/ 17 w 21"/>
              <a:gd name="T19" fmla="*/ 24 h 47"/>
              <a:gd name="T20" fmla="*/ 19 w 21"/>
              <a:gd name="T21" fmla="*/ 24 h 47"/>
              <a:gd name="T22" fmla="*/ 21 w 21"/>
              <a:gd name="T23" fmla="*/ 21 h 47"/>
              <a:gd name="T24" fmla="*/ 21 w 21"/>
              <a:gd name="T25" fmla="*/ 3 h 47"/>
              <a:gd name="T26" fmla="*/ 19 w 21"/>
              <a:gd name="T2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 h="47">
                <a:moveTo>
                  <a:pt x="19" y="0"/>
                </a:moveTo>
                <a:cubicBezTo>
                  <a:pt x="3" y="0"/>
                  <a:pt x="3" y="0"/>
                  <a:pt x="3" y="0"/>
                </a:cubicBezTo>
                <a:cubicBezTo>
                  <a:pt x="1" y="0"/>
                  <a:pt x="0" y="2"/>
                  <a:pt x="0" y="3"/>
                </a:cubicBezTo>
                <a:cubicBezTo>
                  <a:pt x="0" y="21"/>
                  <a:pt x="0" y="21"/>
                  <a:pt x="0" y="21"/>
                </a:cubicBezTo>
                <a:cubicBezTo>
                  <a:pt x="0" y="23"/>
                  <a:pt x="1" y="24"/>
                  <a:pt x="3" y="24"/>
                </a:cubicBezTo>
                <a:cubicBezTo>
                  <a:pt x="3" y="24"/>
                  <a:pt x="4" y="24"/>
                  <a:pt x="4" y="24"/>
                </a:cubicBezTo>
                <a:cubicBezTo>
                  <a:pt x="6" y="42"/>
                  <a:pt x="6" y="42"/>
                  <a:pt x="6" y="42"/>
                </a:cubicBezTo>
                <a:cubicBezTo>
                  <a:pt x="6" y="45"/>
                  <a:pt x="8" y="47"/>
                  <a:pt x="11" y="47"/>
                </a:cubicBezTo>
                <a:cubicBezTo>
                  <a:pt x="13" y="47"/>
                  <a:pt x="15" y="45"/>
                  <a:pt x="15" y="42"/>
                </a:cubicBezTo>
                <a:cubicBezTo>
                  <a:pt x="17" y="24"/>
                  <a:pt x="17" y="24"/>
                  <a:pt x="17" y="24"/>
                </a:cubicBezTo>
                <a:cubicBezTo>
                  <a:pt x="18" y="24"/>
                  <a:pt x="18" y="24"/>
                  <a:pt x="19" y="24"/>
                </a:cubicBezTo>
                <a:cubicBezTo>
                  <a:pt x="20" y="24"/>
                  <a:pt x="21" y="23"/>
                  <a:pt x="21" y="21"/>
                </a:cubicBezTo>
                <a:cubicBezTo>
                  <a:pt x="21" y="3"/>
                  <a:pt x="21" y="3"/>
                  <a:pt x="21" y="3"/>
                </a:cubicBezTo>
                <a:cubicBezTo>
                  <a:pt x="21" y="2"/>
                  <a:pt x="20" y="0"/>
                  <a:pt x="19" y="0"/>
                </a:cubicBezTo>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373" name="Oval 1286"/>
          <p:cNvSpPr>
            <a:spLocks noChangeArrowheads="1"/>
          </p:cNvSpPr>
          <p:nvPr/>
        </p:nvSpPr>
        <p:spPr bwMode="auto">
          <a:xfrm>
            <a:off x="6374324" y="3543917"/>
            <a:ext cx="30163" cy="30163"/>
          </a:xfrm>
          <a:prstGeom prst="ellipse">
            <a:avLst/>
          </a:pr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374" name="Freeform 1287"/>
          <p:cNvSpPr>
            <a:spLocks/>
          </p:cNvSpPr>
          <p:nvPr/>
        </p:nvSpPr>
        <p:spPr bwMode="auto">
          <a:xfrm>
            <a:off x="5659948" y="3582017"/>
            <a:ext cx="50800" cy="114300"/>
          </a:xfrm>
          <a:custGeom>
            <a:avLst/>
            <a:gdLst>
              <a:gd name="T0" fmla="*/ 19 w 21"/>
              <a:gd name="T1" fmla="*/ 0 h 47"/>
              <a:gd name="T2" fmla="*/ 3 w 21"/>
              <a:gd name="T3" fmla="*/ 0 h 47"/>
              <a:gd name="T4" fmla="*/ 0 w 21"/>
              <a:gd name="T5" fmla="*/ 3 h 47"/>
              <a:gd name="T6" fmla="*/ 0 w 21"/>
              <a:gd name="T7" fmla="*/ 21 h 47"/>
              <a:gd name="T8" fmla="*/ 3 w 21"/>
              <a:gd name="T9" fmla="*/ 24 h 47"/>
              <a:gd name="T10" fmla="*/ 4 w 21"/>
              <a:gd name="T11" fmla="*/ 24 h 47"/>
              <a:gd name="T12" fmla="*/ 6 w 21"/>
              <a:gd name="T13" fmla="*/ 42 h 47"/>
              <a:gd name="T14" fmla="*/ 11 w 21"/>
              <a:gd name="T15" fmla="*/ 47 h 47"/>
              <a:gd name="T16" fmla="*/ 15 w 21"/>
              <a:gd name="T17" fmla="*/ 42 h 47"/>
              <a:gd name="T18" fmla="*/ 17 w 21"/>
              <a:gd name="T19" fmla="*/ 24 h 47"/>
              <a:gd name="T20" fmla="*/ 19 w 21"/>
              <a:gd name="T21" fmla="*/ 24 h 47"/>
              <a:gd name="T22" fmla="*/ 21 w 21"/>
              <a:gd name="T23" fmla="*/ 21 h 47"/>
              <a:gd name="T24" fmla="*/ 21 w 21"/>
              <a:gd name="T25" fmla="*/ 3 h 47"/>
              <a:gd name="T26" fmla="*/ 19 w 21"/>
              <a:gd name="T2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 h="47">
                <a:moveTo>
                  <a:pt x="19" y="0"/>
                </a:moveTo>
                <a:cubicBezTo>
                  <a:pt x="3" y="0"/>
                  <a:pt x="3" y="0"/>
                  <a:pt x="3" y="0"/>
                </a:cubicBezTo>
                <a:cubicBezTo>
                  <a:pt x="1" y="0"/>
                  <a:pt x="0" y="2"/>
                  <a:pt x="0" y="3"/>
                </a:cubicBezTo>
                <a:cubicBezTo>
                  <a:pt x="0" y="21"/>
                  <a:pt x="0" y="21"/>
                  <a:pt x="0" y="21"/>
                </a:cubicBezTo>
                <a:cubicBezTo>
                  <a:pt x="0" y="23"/>
                  <a:pt x="1" y="24"/>
                  <a:pt x="3" y="24"/>
                </a:cubicBezTo>
                <a:cubicBezTo>
                  <a:pt x="3" y="24"/>
                  <a:pt x="4" y="24"/>
                  <a:pt x="4" y="24"/>
                </a:cubicBezTo>
                <a:cubicBezTo>
                  <a:pt x="6" y="42"/>
                  <a:pt x="6" y="42"/>
                  <a:pt x="6" y="42"/>
                </a:cubicBezTo>
                <a:cubicBezTo>
                  <a:pt x="6" y="45"/>
                  <a:pt x="8" y="47"/>
                  <a:pt x="11" y="47"/>
                </a:cubicBezTo>
                <a:cubicBezTo>
                  <a:pt x="13" y="47"/>
                  <a:pt x="15" y="45"/>
                  <a:pt x="15" y="42"/>
                </a:cubicBezTo>
                <a:cubicBezTo>
                  <a:pt x="17" y="24"/>
                  <a:pt x="17" y="24"/>
                  <a:pt x="17" y="24"/>
                </a:cubicBezTo>
                <a:cubicBezTo>
                  <a:pt x="18" y="24"/>
                  <a:pt x="18" y="24"/>
                  <a:pt x="19" y="24"/>
                </a:cubicBezTo>
                <a:cubicBezTo>
                  <a:pt x="20" y="24"/>
                  <a:pt x="21" y="23"/>
                  <a:pt x="21" y="21"/>
                </a:cubicBezTo>
                <a:cubicBezTo>
                  <a:pt x="21" y="3"/>
                  <a:pt x="21" y="3"/>
                  <a:pt x="21" y="3"/>
                </a:cubicBezTo>
                <a:cubicBezTo>
                  <a:pt x="21" y="2"/>
                  <a:pt x="20" y="0"/>
                  <a:pt x="19" y="0"/>
                </a:cubicBezTo>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375" name="Oval 1288"/>
          <p:cNvSpPr>
            <a:spLocks noChangeArrowheads="1"/>
          </p:cNvSpPr>
          <p:nvPr/>
        </p:nvSpPr>
        <p:spPr bwMode="auto">
          <a:xfrm>
            <a:off x="5671060" y="3543917"/>
            <a:ext cx="30163" cy="30163"/>
          </a:xfrm>
          <a:prstGeom prst="ellipse">
            <a:avLst/>
          </a:pr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376" name="Freeform 1289"/>
          <p:cNvSpPr>
            <a:spLocks/>
          </p:cNvSpPr>
          <p:nvPr/>
        </p:nvSpPr>
        <p:spPr bwMode="auto">
          <a:xfrm>
            <a:off x="6126674" y="3404217"/>
            <a:ext cx="53975" cy="112713"/>
          </a:xfrm>
          <a:custGeom>
            <a:avLst/>
            <a:gdLst>
              <a:gd name="T0" fmla="*/ 19 w 22"/>
              <a:gd name="T1" fmla="*/ 0 h 46"/>
              <a:gd name="T2" fmla="*/ 3 w 22"/>
              <a:gd name="T3" fmla="*/ 0 h 46"/>
              <a:gd name="T4" fmla="*/ 0 w 22"/>
              <a:gd name="T5" fmla="*/ 2 h 46"/>
              <a:gd name="T6" fmla="*/ 0 w 22"/>
              <a:gd name="T7" fmla="*/ 21 h 46"/>
              <a:gd name="T8" fmla="*/ 3 w 22"/>
              <a:gd name="T9" fmla="*/ 23 h 46"/>
              <a:gd name="T10" fmla="*/ 5 w 22"/>
              <a:gd name="T11" fmla="*/ 23 h 46"/>
              <a:gd name="T12" fmla="*/ 6 w 22"/>
              <a:gd name="T13" fmla="*/ 42 h 46"/>
              <a:gd name="T14" fmla="*/ 11 w 22"/>
              <a:gd name="T15" fmla="*/ 46 h 46"/>
              <a:gd name="T16" fmla="*/ 16 w 22"/>
              <a:gd name="T17" fmla="*/ 42 h 46"/>
              <a:gd name="T18" fmla="*/ 17 w 22"/>
              <a:gd name="T19" fmla="*/ 23 h 46"/>
              <a:gd name="T20" fmla="*/ 19 w 22"/>
              <a:gd name="T21" fmla="*/ 23 h 46"/>
              <a:gd name="T22" fmla="*/ 22 w 22"/>
              <a:gd name="T23" fmla="*/ 21 h 46"/>
              <a:gd name="T24" fmla="*/ 22 w 22"/>
              <a:gd name="T25" fmla="*/ 2 h 46"/>
              <a:gd name="T26" fmla="*/ 19 w 22"/>
              <a:gd name="T2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46">
                <a:moveTo>
                  <a:pt x="19" y="0"/>
                </a:moveTo>
                <a:cubicBezTo>
                  <a:pt x="3" y="0"/>
                  <a:pt x="3" y="0"/>
                  <a:pt x="3" y="0"/>
                </a:cubicBezTo>
                <a:cubicBezTo>
                  <a:pt x="2" y="0"/>
                  <a:pt x="0" y="1"/>
                  <a:pt x="0" y="2"/>
                </a:cubicBezTo>
                <a:cubicBezTo>
                  <a:pt x="0" y="21"/>
                  <a:pt x="0" y="21"/>
                  <a:pt x="0" y="21"/>
                </a:cubicBezTo>
                <a:cubicBezTo>
                  <a:pt x="0" y="22"/>
                  <a:pt x="2" y="23"/>
                  <a:pt x="3" y="23"/>
                </a:cubicBezTo>
                <a:cubicBezTo>
                  <a:pt x="4" y="23"/>
                  <a:pt x="4" y="23"/>
                  <a:pt x="5" y="23"/>
                </a:cubicBezTo>
                <a:cubicBezTo>
                  <a:pt x="6" y="42"/>
                  <a:pt x="6" y="42"/>
                  <a:pt x="6" y="42"/>
                </a:cubicBezTo>
                <a:cubicBezTo>
                  <a:pt x="6" y="44"/>
                  <a:pt x="8" y="46"/>
                  <a:pt x="11" y="46"/>
                </a:cubicBezTo>
                <a:cubicBezTo>
                  <a:pt x="14" y="46"/>
                  <a:pt x="16" y="44"/>
                  <a:pt x="16" y="42"/>
                </a:cubicBezTo>
                <a:cubicBezTo>
                  <a:pt x="17" y="23"/>
                  <a:pt x="17" y="23"/>
                  <a:pt x="17" y="23"/>
                </a:cubicBezTo>
                <a:cubicBezTo>
                  <a:pt x="18" y="23"/>
                  <a:pt x="18" y="23"/>
                  <a:pt x="19" y="23"/>
                </a:cubicBezTo>
                <a:cubicBezTo>
                  <a:pt x="20" y="23"/>
                  <a:pt x="22" y="22"/>
                  <a:pt x="22" y="21"/>
                </a:cubicBezTo>
                <a:cubicBezTo>
                  <a:pt x="22" y="2"/>
                  <a:pt x="22" y="2"/>
                  <a:pt x="22" y="2"/>
                </a:cubicBezTo>
                <a:cubicBezTo>
                  <a:pt x="22" y="1"/>
                  <a:pt x="20" y="0"/>
                  <a:pt x="19" y="0"/>
                </a:cubicBezTo>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377" name="Oval 1290"/>
          <p:cNvSpPr>
            <a:spLocks noChangeArrowheads="1"/>
          </p:cNvSpPr>
          <p:nvPr/>
        </p:nvSpPr>
        <p:spPr bwMode="auto">
          <a:xfrm>
            <a:off x="6139374" y="3366117"/>
            <a:ext cx="30163" cy="28575"/>
          </a:xfrm>
          <a:prstGeom prst="ellipse">
            <a:avLst/>
          </a:pr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378" name="Freeform 1291"/>
          <p:cNvSpPr>
            <a:spLocks/>
          </p:cNvSpPr>
          <p:nvPr/>
        </p:nvSpPr>
        <p:spPr bwMode="auto">
          <a:xfrm>
            <a:off x="6009199" y="3404217"/>
            <a:ext cx="53975" cy="112713"/>
          </a:xfrm>
          <a:custGeom>
            <a:avLst/>
            <a:gdLst>
              <a:gd name="T0" fmla="*/ 19 w 22"/>
              <a:gd name="T1" fmla="*/ 0 h 46"/>
              <a:gd name="T2" fmla="*/ 3 w 22"/>
              <a:gd name="T3" fmla="*/ 0 h 46"/>
              <a:gd name="T4" fmla="*/ 0 w 22"/>
              <a:gd name="T5" fmla="*/ 2 h 46"/>
              <a:gd name="T6" fmla="*/ 0 w 22"/>
              <a:gd name="T7" fmla="*/ 21 h 46"/>
              <a:gd name="T8" fmla="*/ 3 w 22"/>
              <a:gd name="T9" fmla="*/ 23 h 46"/>
              <a:gd name="T10" fmla="*/ 5 w 22"/>
              <a:gd name="T11" fmla="*/ 23 h 46"/>
              <a:gd name="T12" fmla="*/ 7 w 22"/>
              <a:gd name="T13" fmla="*/ 42 h 46"/>
              <a:gd name="T14" fmla="*/ 11 w 22"/>
              <a:gd name="T15" fmla="*/ 46 h 46"/>
              <a:gd name="T16" fmla="*/ 16 w 22"/>
              <a:gd name="T17" fmla="*/ 42 h 46"/>
              <a:gd name="T18" fmla="*/ 18 w 22"/>
              <a:gd name="T19" fmla="*/ 23 h 46"/>
              <a:gd name="T20" fmla="*/ 19 w 22"/>
              <a:gd name="T21" fmla="*/ 23 h 46"/>
              <a:gd name="T22" fmla="*/ 22 w 22"/>
              <a:gd name="T23" fmla="*/ 21 h 46"/>
              <a:gd name="T24" fmla="*/ 22 w 22"/>
              <a:gd name="T25" fmla="*/ 2 h 46"/>
              <a:gd name="T26" fmla="*/ 19 w 22"/>
              <a:gd name="T2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46">
                <a:moveTo>
                  <a:pt x="19" y="0"/>
                </a:moveTo>
                <a:cubicBezTo>
                  <a:pt x="3" y="0"/>
                  <a:pt x="3" y="0"/>
                  <a:pt x="3" y="0"/>
                </a:cubicBezTo>
                <a:cubicBezTo>
                  <a:pt x="2" y="0"/>
                  <a:pt x="0" y="1"/>
                  <a:pt x="0" y="2"/>
                </a:cubicBezTo>
                <a:cubicBezTo>
                  <a:pt x="0" y="21"/>
                  <a:pt x="0" y="21"/>
                  <a:pt x="0" y="21"/>
                </a:cubicBezTo>
                <a:cubicBezTo>
                  <a:pt x="0" y="22"/>
                  <a:pt x="2" y="23"/>
                  <a:pt x="3" y="23"/>
                </a:cubicBezTo>
                <a:cubicBezTo>
                  <a:pt x="4" y="23"/>
                  <a:pt x="4" y="23"/>
                  <a:pt x="5" y="23"/>
                </a:cubicBezTo>
                <a:cubicBezTo>
                  <a:pt x="7" y="42"/>
                  <a:pt x="7" y="42"/>
                  <a:pt x="7" y="42"/>
                </a:cubicBezTo>
                <a:cubicBezTo>
                  <a:pt x="7" y="44"/>
                  <a:pt x="9" y="46"/>
                  <a:pt x="11" y="46"/>
                </a:cubicBezTo>
                <a:cubicBezTo>
                  <a:pt x="14" y="46"/>
                  <a:pt x="16" y="44"/>
                  <a:pt x="16" y="42"/>
                </a:cubicBezTo>
                <a:cubicBezTo>
                  <a:pt x="18" y="23"/>
                  <a:pt x="18" y="23"/>
                  <a:pt x="18" y="23"/>
                </a:cubicBezTo>
                <a:cubicBezTo>
                  <a:pt x="18" y="23"/>
                  <a:pt x="19" y="23"/>
                  <a:pt x="19" y="23"/>
                </a:cubicBezTo>
                <a:cubicBezTo>
                  <a:pt x="21" y="23"/>
                  <a:pt x="22" y="22"/>
                  <a:pt x="22" y="21"/>
                </a:cubicBezTo>
                <a:cubicBezTo>
                  <a:pt x="22" y="2"/>
                  <a:pt x="22" y="2"/>
                  <a:pt x="22" y="2"/>
                </a:cubicBezTo>
                <a:cubicBezTo>
                  <a:pt x="22" y="1"/>
                  <a:pt x="21" y="0"/>
                  <a:pt x="19" y="0"/>
                </a:cubicBezTo>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379" name="Oval 1292"/>
          <p:cNvSpPr>
            <a:spLocks noChangeArrowheads="1"/>
          </p:cNvSpPr>
          <p:nvPr/>
        </p:nvSpPr>
        <p:spPr bwMode="auto">
          <a:xfrm>
            <a:off x="6021899" y="3366117"/>
            <a:ext cx="30163" cy="28575"/>
          </a:xfrm>
          <a:prstGeom prst="ellipse">
            <a:avLst/>
          </a:pr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380" name="Freeform 1293"/>
          <p:cNvSpPr>
            <a:spLocks/>
          </p:cNvSpPr>
          <p:nvPr/>
        </p:nvSpPr>
        <p:spPr bwMode="auto">
          <a:xfrm>
            <a:off x="6244149" y="3404217"/>
            <a:ext cx="53975" cy="112713"/>
          </a:xfrm>
          <a:custGeom>
            <a:avLst/>
            <a:gdLst>
              <a:gd name="T0" fmla="*/ 19 w 22"/>
              <a:gd name="T1" fmla="*/ 0 h 46"/>
              <a:gd name="T2" fmla="*/ 3 w 22"/>
              <a:gd name="T3" fmla="*/ 0 h 46"/>
              <a:gd name="T4" fmla="*/ 0 w 22"/>
              <a:gd name="T5" fmla="*/ 2 h 46"/>
              <a:gd name="T6" fmla="*/ 0 w 22"/>
              <a:gd name="T7" fmla="*/ 21 h 46"/>
              <a:gd name="T8" fmla="*/ 3 w 22"/>
              <a:gd name="T9" fmla="*/ 23 h 46"/>
              <a:gd name="T10" fmla="*/ 4 w 22"/>
              <a:gd name="T11" fmla="*/ 23 h 46"/>
              <a:gd name="T12" fmla="*/ 6 w 22"/>
              <a:gd name="T13" fmla="*/ 42 h 46"/>
              <a:gd name="T14" fmla="*/ 11 w 22"/>
              <a:gd name="T15" fmla="*/ 46 h 46"/>
              <a:gd name="T16" fmla="*/ 15 w 22"/>
              <a:gd name="T17" fmla="*/ 42 h 46"/>
              <a:gd name="T18" fmla="*/ 17 w 22"/>
              <a:gd name="T19" fmla="*/ 23 h 46"/>
              <a:gd name="T20" fmla="*/ 19 w 22"/>
              <a:gd name="T21" fmla="*/ 23 h 46"/>
              <a:gd name="T22" fmla="*/ 22 w 22"/>
              <a:gd name="T23" fmla="*/ 21 h 46"/>
              <a:gd name="T24" fmla="*/ 22 w 22"/>
              <a:gd name="T25" fmla="*/ 2 h 46"/>
              <a:gd name="T26" fmla="*/ 19 w 22"/>
              <a:gd name="T2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46">
                <a:moveTo>
                  <a:pt x="19" y="0"/>
                </a:moveTo>
                <a:cubicBezTo>
                  <a:pt x="3" y="0"/>
                  <a:pt x="3" y="0"/>
                  <a:pt x="3" y="0"/>
                </a:cubicBezTo>
                <a:cubicBezTo>
                  <a:pt x="1" y="0"/>
                  <a:pt x="0" y="1"/>
                  <a:pt x="0" y="2"/>
                </a:cubicBezTo>
                <a:cubicBezTo>
                  <a:pt x="0" y="21"/>
                  <a:pt x="0" y="21"/>
                  <a:pt x="0" y="21"/>
                </a:cubicBezTo>
                <a:cubicBezTo>
                  <a:pt x="0" y="22"/>
                  <a:pt x="1" y="23"/>
                  <a:pt x="3" y="23"/>
                </a:cubicBezTo>
                <a:cubicBezTo>
                  <a:pt x="4" y="23"/>
                  <a:pt x="4" y="23"/>
                  <a:pt x="4" y="23"/>
                </a:cubicBezTo>
                <a:cubicBezTo>
                  <a:pt x="6" y="42"/>
                  <a:pt x="6" y="42"/>
                  <a:pt x="6" y="42"/>
                </a:cubicBezTo>
                <a:cubicBezTo>
                  <a:pt x="6" y="44"/>
                  <a:pt x="8" y="46"/>
                  <a:pt x="11" y="46"/>
                </a:cubicBezTo>
                <a:cubicBezTo>
                  <a:pt x="13" y="46"/>
                  <a:pt x="15" y="44"/>
                  <a:pt x="15" y="42"/>
                </a:cubicBezTo>
                <a:cubicBezTo>
                  <a:pt x="17" y="23"/>
                  <a:pt x="17" y="23"/>
                  <a:pt x="17" y="23"/>
                </a:cubicBezTo>
                <a:cubicBezTo>
                  <a:pt x="18" y="23"/>
                  <a:pt x="18" y="23"/>
                  <a:pt x="19" y="23"/>
                </a:cubicBezTo>
                <a:cubicBezTo>
                  <a:pt x="20" y="23"/>
                  <a:pt x="22" y="22"/>
                  <a:pt x="22" y="21"/>
                </a:cubicBezTo>
                <a:cubicBezTo>
                  <a:pt x="22" y="2"/>
                  <a:pt x="22" y="2"/>
                  <a:pt x="22" y="2"/>
                </a:cubicBezTo>
                <a:cubicBezTo>
                  <a:pt x="22" y="1"/>
                  <a:pt x="20" y="0"/>
                  <a:pt x="19" y="0"/>
                </a:cubicBezTo>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381" name="Oval 1294"/>
          <p:cNvSpPr>
            <a:spLocks noChangeArrowheads="1"/>
          </p:cNvSpPr>
          <p:nvPr/>
        </p:nvSpPr>
        <p:spPr bwMode="auto">
          <a:xfrm>
            <a:off x="6256849" y="3366117"/>
            <a:ext cx="30163" cy="28575"/>
          </a:xfrm>
          <a:prstGeom prst="ellipse">
            <a:avLst/>
          </a:pr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382" name="Freeform 1295"/>
          <p:cNvSpPr>
            <a:spLocks/>
          </p:cNvSpPr>
          <p:nvPr/>
        </p:nvSpPr>
        <p:spPr bwMode="auto">
          <a:xfrm>
            <a:off x="5894898" y="3404217"/>
            <a:ext cx="50800" cy="112713"/>
          </a:xfrm>
          <a:custGeom>
            <a:avLst/>
            <a:gdLst>
              <a:gd name="T0" fmla="*/ 18 w 21"/>
              <a:gd name="T1" fmla="*/ 0 h 46"/>
              <a:gd name="T2" fmla="*/ 3 w 21"/>
              <a:gd name="T3" fmla="*/ 0 h 46"/>
              <a:gd name="T4" fmla="*/ 0 w 21"/>
              <a:gd name="T5" fmla="*/ 2 h 46"/>
              <a:gd name="T6" fmla="*/ 0 w 21"/>
              <a:gd name="T7" fmla="*/ 21 h 46"/>
              <a:gd name="T8" fmla="*/ 3 w 21"/>
              <a:gd name="T9" fmla="*/ 23 h 46"/>
              <a:gd name="T10" fmla="*/ 4 w 21"/>
              <a:gd name="T11" fmla="*/ 23 h 46"/>
              <a:gd name="T12" fmla="*/ 6 w 21"/>
              <a:gd name="T13" fmla="*/ 42 h 46"/>
              <a:gd name="T14" fmla="*/ 10 w 21"/>
              <a:gd name="T15" fmla="*/ 46 h 46"/>
              <a:gd name="T16" fmla="*/ 15 w 21"/>
              <a:gd name="T17" fmla="*/ 42 h 46"/>
              <a:gd name="T18" fmla="*/ 17 w 21"/>
              <a:gd name="T19" fmla="*/ 23 h 46"/>
              <a:gd name="T20" fmla="*/ 18 w 21"/>
              <a:gd name="T21" fmla="*/ 23 h 46"/>
              <a:gd name="T22" fmla="*/ 21 w 21"/>
              <a:gd name="T23" fmla="*/ 21 h 46"/>
              <a:gd name="T24" fmla="*/ 21 w 21"/>
              <a:gd name="T25" fmla="*/ 2 h 46"/>
              <a:gd name="T26" fmla="*/ 18 w 21"/>
              <a:gd name="T2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 h="46">
                <a:moveTo>
                  <a:pt x="18" y="0"/>
                </a:moveTo>
                <a:cubicBezTo>
                  <a:pt x="3" y="0"/>
                  <a:pt x="3" y="0"/>
                  <a:pt x="3" y="0"/>
                </a:cubicBezTo>
                <a:cubicBezTo>
                  <a:pt x="1" y="0"/>
                  <a:pt x="0" y="1"/>
                  <a:pt x="0" y="2"/>
                </a:cubicBezTo>
                <a:cubicBezTo>
                  <a:pt x="0" y="21"/>
                  <a:pt x="0" y="21"/>
                  <a:pt x="0" y="21"/>
                </a:cubicBezTo>
                <a:cubicBezTo>
                  <a:pt x="0" y="22"/>
                  <a:pt x="1" y="23"/>
                  <a:pt x="3" y="23"/>
                </a:cubicBezTo>
                <a:cubicBezTo>
                  <a:pt x="3" y="23"/>
                  <a:pt x="3" y="23"/>
                  <a:pt x="4" y="23"/>
                </a:cubicBezTo>
                <a:cubicBezTo>
                  <a:pt x="6" y="42"/>
                  <a:pt x="6" y="42"/>
                  <a:pt x="6" y="42"/>
                </a:cubicBezTo>
                <a:cubicBezTo>
                  <a:pt x="6" y="44"/>
                  <a:pt x="8" y="46"/>
                  <a:pt x="10" y="46"/>
                </a:cubicBezTo>
                <a:cubicBezTo>
                  <a:pt x="13" y="46"/>
                  <a:pt x="15" y="44"/>
                  <a:pt x="15" y="42"/>
                </a:cubicBezTo>
                <a:cubicBezTo>
                  <a:pt x="17" y="23"/>
                  <a:pt x="17" y="23"/>
                  <a:pt x="17" y="23"/>
                </a:cubicBezTo>
                <a:cubicBezTo>
                  <a:pt x="17" y="23"/>
                  <a:pt x="18" y="23"/>
                  <a:pt x="18" y="23"/>
                </a:cubicBezTo>
                <a:cubicBezTo>
                  <a:pt x="20" y="23"/>
                  <a:pt x="21" y="22"/>
                  <a:pt x="21" y="21"/>
                </a:cubicBezTo>
                <a:cubicBezTo>
                  <a:pt x="21" y="2"/>
                  <a:pt x="21" y="2"/>
                  <a:pt x="21" y="2"/>
                </a:cubicBezTo>
                <a:cubicBezTo>
                  <a:pt x="21" y="1"/>
                  <a:pt x="20" y="0"/>
                  <a:pt x="18" y="0"/>
                </a:cubicBezTo>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383" name="Oval 1296"/>
          <p:cNvSpPr>
            <a:spLocks noChangeArrowheads="1"/>
          </p:cNvSpPr>
          <p:nvPr/>
        </p:nvSpPr>
        <p:spPr bwMode="auto">
          <a:xfrm>
            <a:off x="5904423" y="3366117"/>
            <a:ext cx="28575" cy="28575"/>
          </a:xfrm>
          <a:prstGeom prst="ellipse">
            <a:avLst/>
          </a:pr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384" name="Freeform 1297"/>
          <p:cNvSpPr>
            <a:spLocks/>
          </p:cNvSpPr>
          <p:nvPr/>
        </p:nvSpPr>
        <p:spPr bwMode="auto">
          <a:xfrm>
            <a:off x="5779011" y="3404217"/>
            <a:ext cx="52388" cy="112713"/>
          </a:xfrm>
          <a:custGeom>
            <a:avLst/>
            <a:gdLst>
              <a:gd name="T0" fmla="*/ 18 w 21"/>
              <a:gd name="T1" fmla="*/ 0 h 46"/>
              <a:gd name="T2" fmla="*/ 3 w 21"/>
              <a:gd name="T3" fmla="*/ 0 h 46"/>
              <a:gd name="T4" fmla="*/ 0 w 21"/>
              <a:gd name="T5" fmla="*/ 2 h 46"/>
              <a:gd name="T6" fmla="*/ 0 w 21"/>
              <a:gd name="T7" fmla="*/ 21 h 46"/>
              <a:gd name="T8" fmla="*/ 3 w 21"/>
              <a:gd name="T9" fmla="*/ 23 h 46"/>
              <a:gd name="T10" fmla="*/ 4 w 21"/>
              <a:gd name="T11" fmla="*/ 23 h 46"/>
              <a:gd name="T12" fmla="*/ 6 w 21"/>
              <a:gd name="T13" fmla="*/ 42 h 46"/>
              <a:gd name="T14" fmla="*/ 11 w 21"/>
              <a:gd name="T15" fmla="*/ 46 h 46"/>
              <a:gd name="T16" fmla="*/ 15 w 21"/>
              <a:gd name="T17" fmla="*/ 42 h 46"/>
              <a:gd name="T18" fmla="*/ 17 w 21"/>
              <a:gd name="T19" fmla="*/ 23 h 46"/>
              <a:gd name="T20" fmla="*/ 18 w 21"/>
              <a:gd name="T21" fmla="*/ 23 h 46"/>
              <a:gd name="T22" fmla="*/ 21 w 21"/>
              <a:gd name="T23" fmla="*/ 21 h 46"/>
              <a:gd name="T24" fmla="*/ 21 w 21"/>
              <a:gd name="T25" fmla="*/ 2 h 46"/>
              <a:gd name="T26" fmla="*/ 18 w 21"/>
              <a:gd name="T2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 h="46">
                <a:moveTo>
                  <a:pt x="18" y="0"/>
                </a:moveTo>
                <a:cubicBezTo>
                  <a:pt x="3" y="0"/>
                  <a:pt x="3" y="0"/>
                  <a:pt x="3" y="0"/>
                </a:cubicBezTo>
                <a:cubicBezTo>
                  <a:pt x="1" y="0"/>
                  <a:pt x="0" y="1"/>
                  <a:pt x="0" y="2"/>
                </a:cubicBezTo>
                <a:cubicBezTo>
                  <a:pt x="0" y="21"/>
                  <a:pt x="0" y="21"/>
                  <a:pt x="0" y="21"/>
                </a:cubicBezTo>
                <a:cubicBezTo>
                  <a:pt x="0" y="22"/>
                  <a:pt x="1" y="23"/>
                  <a:pt x="3" y="23"/>
                </a:cubicBezTo>
                <a:cubicBezTo>
                  <a:pt x="3" y="23"/>
                  <a:pt x="4" y="23"/>
                  <a:pt x="4" y="23"/>
                </a:cubicBezTo>
                <a:cubicBezTo>
                  <a:pt x="6" y="42"/>
                  <a:pt x="6" y="42"/>
                  <a:pt x="6" y="42"/>
                </a:cubicBezTo>
                <a:cubicBezTo>
                  <a:pt x="6" y="44"/>
                  <a:pt x="8" y="46"/>
                  <a:pt x="11" y="46"/>
                </a:cubicBezTo>
                <a:cubicBezTo>
                  <a:pt x="13" y="46"/>
                  <a:pt x="15" y="44"/>
                  <a:pt x="15" y="42"/>
                </a:cubicBezTo>
                <a:cubicBezTo>
                  <a:pt x="17" y="23"/>
                  <a:pt x="17" y="23"/>
                  <a:pt x="17" y="23"/>
                </a:cubicBezTo>
                <a:cubicBezTo>
                  <a:pt x="17" y="23"/>
                  <a:pt x="18" y="23"/>
                  <a:pt x="18" y="23"/>
                </a:cubicBezTo>
                <a:cubicBezTo>
                  <a:pt x="20" y="23"/>
                  <a:pt x="21" y="22"/>
                  <a:pt x="21" y="21"/>
                </a:cubicBezTo>
                <a:cubicBezTo>
                  <a:pt x="21" y="2"/>
                  <a:pt x="21" y="2"/>
                  <a:pt x="21" y="2"/>
                </a:cubicBezTo>
                <a:cubicBezTo>
                  <a:pt x="21" y="1"/>
                  <a:pt x="20" y="0"/>
                  <a:pt x="18" y="0"/>
                </a:cubicBezTo>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385" name="Oval 1298"/>
          <p:cNvSpPr>
            <a:spLocks noChangeArrowheads="1"/>
          </p:cNvSpPr>
          <p:nvPr/>
        </p:nvSpPr>
        <p:spPr bwMode="auto">
          <a:xfrm>
            <a:off x="5788536" y="3366117"/>
            <a:ext cx="33338" cy="28575"/>
          </a:xfrm>
          <a:prstGeom prst="ellipse">
            <a:avLst/>
          </a:pr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386" name="Freeform 1299"/>
          <p:cNvSpPr>
            <a:spLocks/>
          </p:cNvSpPr>
          <p:nvPr/>
        </p:nvSpPr>
        <p:spPr bwMode="auto">
          <a:xfrm>
            <a:off x="6480687" y="3404217"/>
            <a:ext cx="50800" cy="112713"/>
          </a:xfrm>
          <a:custGeom>
            <a:avLst/>
            <a:gdLst>
              <a:gd name="T0" fmla="*/ 18 w 21"/>
              <a:gd name="T1" fmla="*/ 0 h 46"/>
              <a:gd name="T2" fmla="*/ 3 w 21"/>
              <a:gd name="T3" fmla="*/ 0 h 46"/>
              <a:gd name="T4" fmla="*/ 0 w 21"/>
              <a:gd name="T5" fmla="*/ 2 h 46"/>
              <a:gd name="T6" fmla="*/ 0 w 21"/>
              <a:gd name="T7" fmla="*/ 21 h 46"/>
              <a:gd name="T8" fmla="*/ 3 w 21"/>
              <a:gd name="T9" fmla="*/ 23 h 46"/>
              <a:gd name="T10" fmla="*/ 4 w 21"/>
              <a:gd name="T11" fmla="*/ 23 h 46"/>
              <a:gd name="T12" fmla="*/ 6 w 21"/>
              <a:gd name="T13" fmla="*/ 42 h 46"/>
              <a:gd name="T14" fmla="*/ 11 w 21"/>
              <a:gd name="T15" fmla="*/ 46 h 46"/>
              <a:gd name="T16" fmla="*/ 15 w 21"/>
              <a:gd name="T17" fmla="*/ 42 h 46"/>
              <a:gd name="T18" fmla="*/ 17 w 21"/>
              <a:gd name="T19" fmla="*/ 23 h 46"/>
              <a:gd name="T20" fmla="*/ 18 w 21"/>
              <a:gd name="T21" fmla="*/ 23 h 46"/>
              <a:gd name="T22" fmla="*/ 21 w 21"/>
              <a:gd name="T23" fmla="*/ 21 h 46"/>
              <a:gd name="T24" fmla="*/ 21 w 21"/>
              <a:gd name="T25" fmla="*/ 2 h 46"/>
              <a:gd name="T26" fmla="*/ 18 w 21"/>
              <a:gd name="T2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 h="46">
                <a:moveTo>
                  <a:pt x="18" y="0"/>
                </a:moveTo>
                <a:cubicBezTo>
                  <a:pt x="3" y="0"/>
                  <a:pt x="3" y="0"/>
                  <a:pt x="3" y="0"/>
                </a:cubicBezTo>
                <a:cubicBezTo>
                  <a:pt x="1" y="0"/>
                  <a:pt x="0" y="1"/>
                  <a:pt x="0" y="2"/>
                </a:cubicBezTo>
                <a:cubicBezTo>
                  <a:pt x="0" y="21"/>
                  <a:pt x="0" y="21"/>
                  <a:pt x="0" y="21"/>
                </a:cubicBezTo>
                <a:cubicBezTo>
                  <a:pt x="0" y="22"/>
                  <a:pt x="1" y="23"/>
                  <a:pt x="3" y="23"/>
                </a:cubicBezTo>
                <a:cubicBezTo>
                  <a:pt x="3" y="23"/>
                  <a:pt x="4" y="23"/>
                  <a:pt x="4" y="23"/>
                </a:cubicBezTo>
                <a:cubicBezTo>
                  <a:pt x="6" y="42"/>
                  <a:pt x="6" y="42"/>
                  <a:pt x="6" y="42"/>
                </a:cubicBezTo>
                <a:cubicBezTo>
                  <a:pt x="6" y="44"/>
                  <a:pt x="8" y="46"/>
                  <a:pt x="11" y="46"/>
                </a:cubicBezTo>
                <a:cubicBezTo>
                  <a:pt x="13" y="46"/>
                  <a:pt x="15" y="44"/>
                  <a:pt x="15" y="42"/>
                </a:cubicBezTo>
                <a:cubicBezTo>
                  <a:pt x="17" y="23"/>
                  <a:pt x="17" y="23"/>
                  <a:pt x="17" y="23"/>
                </a:cubicBezTo>
                <a:cubicBezTo>
                  <a:pt x="17" y="23"/>
                  <a:pt x="18" y="23"/>
                  <a:pt x="18" y="23"/>
                </a:cubicBezTo>
                <a:cubicBezTo>
                  <a:pt x="20" y="23"/>
                  <a:pt x="21" y="22"/>
                  <a:pt x="21" y="21"/>
                </a:cubicBezTo>
                <a:cubicBezTo>
                  <a:pt x="21" y="2"/>
                  <a:pt x="21" y="2"/>
                  <a:pt x="21" y="2"/>
                </a:cubicBezTo>
                <a:cubicBezTo>
                  <a:pt x="21" y="1"/>
                  <a:pt x="20" y="0"/>
                  <a:pt x="18" y="0"/>
                </a:cubicBezTo>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387" name="Oval 1300"/>
          <p:cNvSpPr>
            <a:spLocks noChangeArrowheads="1"/>
          </p:cNvSpPr>
          <p:nvPr/>
        </p:nvSpPr>
        <p:spPr bwMode="auto">
          <a:xfrm>
            <a:off x="6490212" y="3366117"/>
            <a:ext cx="31750" cy="28575"/>
          </a:xfrm>
          <a:prstGeom prst="ellipse">
            <a:avLst/>
          </a:pr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388" name="Freeform 1301"/>
          <p:cNvSpPr>
            <a:spLocks/>
          </p:cNvSpPr>
          <p:nvPr/>
        </p:nvSpPr>
        <p:spPr bwMode="auto">
          <a:xfrm>
            <a:off x="6363212" y="3404217"/>
            <a:ext cx="50800" cy="112713"/>
          </a:xfrm>
          <a:custGeom>
            <a:avLst/>
            <a:gdLst>
              <a:gd name="T0" fmla="*/ 19 w 21"/>
              <a:gd name="T1" fmla="*/ 0 h 46"/>
              <a:gd name="T2" fmla="*/ 3 w 21"/>
              <a:gd name="T3" fmla="*/ 0 h 46"/>
              <a:gd name="T4" fmla="*/ 0 w 21"/>
              <a:gd name="T5" fmla="*/ 2 h 46"/>
              <a:gd name="T6" fmla="*/ 0 w 21"/>
              <a:gd name="T7" fmla="*/ 21 h 46"/>
              <a:gd name="T8" fmla="*/ 3 w 21"/>
              <a:gd name="T9" fmla="*/ 23 h 46"/>
              <a:gd name="T10" fmla="*/ 4 w 21"/>
              <a:gd name="T11" fmla="*/ 23 h 46"/>
              <a:gd name="T12" fmla="*/ 6 w 21"/>
              <a:gd name="T13" fmla="*/ 42 h 46"/>
              <a:gd name="T14" fmla="*/ 11 w 21"/>
              <a:gd name="T15" fmla="*/ 46 h 46"/>
              <a:gd name="T16" fmla="*/ 15 w 21"/>
              <a:gd name="T17" fmla="*/ 42 h 46"/>
              <a:gd name="T18" fmla="*/ 17 w 21"/>
              <a:gd name="T19" fmla="*/ 23 h 46"/>
              <a:gd name="T20" fmla="*/ 19 w 21"/>
              <a:gd name="T21" fmla="*/ 23 h 46"/>
              <a:gd name="T22" fmla="*/ 21 w 21"/>
              <a:gd name="T23" fmla="*/ 21 h 46"/>
              <a:gd name="T24" fmla="*/ 21 w 21"/>
              <a:gd name="T25" fmla="*/ 2 h 46"/>
              <a:gd name="T26" fmla="*/ 19 w 21"/>
              <a:gd name="T2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 h="46">
                <a:moveTo>
                  <a:pt x="19" y="0"/>
                </a:moveTo>
                <a:cubicBezTo>
                  <a:pt x="3" y="0"/>
                  <a:pt x="3" y="0"/>
                  <a:pt x="3" y="0"/>
                </a:cubicBezTo>
                <a:cubicBezTo>
                  <a:pt x="1" y="0"/>
                  <a:pt x="0" y="1"/>
                  <a:pt x="0" y="2"/>
                </a:cubicBezTo>
                <a:cubicBezTo>
                  <a:pt x="0" y="21"/>
                  <a:pt x="0" y="21"/>
                  <a:pt x="0" y="21"/>
                </a:cubicBezTo>
                <a:cubicBezTo>
                  <a:pt x="0" y="22"/>
                  <a:pt x="1" y="23"/>
                  <a:pt x="3" y="23"/>
                </a:cubicBezTo>
                <a:cubicBezTo>
                  <a:pt x="3" y="23"/>
                  <a:pt x="4" y="23"/>
                  <a:pt x="4" y="23"/>
                </a:cubicBezTo>
                <a:cubicBezTo>
                  <a:pt x="6" y="42"/>
                  <a:pt x="6" y="42"/>
                  <a:pt x="6" y="42"/>
                </a:cubicBezTo>
                <a:cubicBezTo>
                  <a:pt x="6" y="44"/>
                  <a:pt x="8" y="46"/>
                  <a:pt x="11" y="46"/>
                </a:cubicBezTo>
                <a:cubicBezTo>
                  <a:pt x="13" y="46"/>
                  <a:pt x="15" y="44"/>
                  <a:pt x="15" y="42"/>
                </a:cubicBezTo>
                <a:cubicBezTo>
                  <a:pt x="17" y="23"/>
                  <a:pt x="17" y="23"/>
                  <a:pt x="17" y="23"/>
                </a:cubicBezTo>
                <a:cubicBezTo>
                  <a:pt x="18" y="23"/>
                  <a:pt x="18" y="23"/>
                  <a:pt x="19" y="23"/>
                </a:cubicBezTo>
                <a:cubicBezTo>
                  <a:pt x="20" y="23"/>
                  <a:pt x="21" y="22"/>
                  <a:pt x="21" y="21"/>
                </a:cubicBezTo>
                <a:cubicBezTo>
                  <a:pt x="21" y="2"/>
                  <a:pt x="21" y="2"/>
                  <a:pt x="21" y="2"/>
                </a:cubicBezTo>
                <a:cubicBezTo>
                  <a:pt x="21" y="1"/>
                  <a:pt x="20" y="0"/>
                  <a:pt x="19" y="0"/>
                </a:cubicBezTo>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389" name="Oval 1302"/>
          <p:cNvSpPr>
            <a:spLocks noChangeArrowheads="1"/>
          </p:cNvSpPr>
          <p:nvPr/>
        </p:nvSpPr>
        <p:spPr bwMode="auto">
          <a:xfrm>
            <a:off x="6374324" y="3366117"/>
            <a:ext cx="30163" cy="28575"/>
          </a:xfrm>
          <a:prstGeom prst="ellipse">
            <a:avLst/>
          </a:pr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390" name="Freeform 1303"/>
          <p:cNvSpPr>
            <a:spLocks/>
          </p:cNvSpPr>
          <p:nvPr/>
        </p:nvSpPr>
        <p:spPr bwMode="auto">
          <a:xfrm>
            <a:off x="5659948" y="3404217"/>
            <a:ext cx="50800" cy="112713"/>
          </a:xfrm>
          <a:custGeom>
            <a:avLst/>
            <a:gdLst>
              <a:gd name="T0" fmla="*/ 19 w 21"/>
              <a:gd name="T1" fmla="*/ 0 h 46"/>
              <a:gd name="T2" fmla="*/ 3 w 21"/>
              <a:gd name="T3" fmla="*/ 0 h 46"/>
              <a:gd name="T4" fmla="*/ 0 w 21"/>
              <a:gd name="T5" fmla="*/ 2 h 46"/>
              <a:gd name="T6" fmla="*/ 0 w 21"/>
              <a:gd name="T7" fmla="*/ 21 h 46"/>
              <a:gd name="T8" fmla="*/ 3 w 21"/>
              <a:gd name="T9" fmla="*/ 23 h 46"/>
              <a:gd name="T10" fmla="*/ 4 w 21"/>
              <a:gd name="T11" fmla="*/ 23 h 46"/>
              <a:gd name="T12" fmla="*/ 6 w 21"/>
              <a:gd name="T13" fmla="*/ 42 h 46"/>
              <a:gd name="T14" fmla="*/ 11 w 21"/>
              <a:gd name="T15" fmla="*/ 46 h 46"/>
              <a:gd name="T16" fmla="*/ 15 w 21"/>
              <a:gd name="T17" fmla="*/ 42 h 46"/>
              <a:gd name="T18" fmla="*/ 17 w 21"/>
              <a:gd name="T19" fmla="*/ 23 h 46"/>
              <a:gd name="T20" fmla="*/ 19 w 21"/>
              <a:gd name="T21" fmla="*/ 23 h 46"/>
              <a:gd name="T22" fmla="*/ 21 w 21"/>
              <a:gd name="T23" fmla="*/ 21 h 46"/>
              <a:gd name="T24" fmla="*/ 21 w 21"/>
              <a:gd name="T25" fmla="*/ 2 h 46"/>
              <a:gd name="T26" fmla="*/ 19 w 21"/>
              <a:gd name="T2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 h="46">
                <a:moveTo>
                  <a:pt x="19" y="0"/>
                </a:moveTo>
                <a:cubicBezTo>
                  <a:pt x="3" y="0"/>
                  <a:pt x="3" y="0"/>
                  <a:pt x="3" y="0"/>
                </a:cubicBezTo>
                <a:cubicBezTo>
                  <a:pt x="1" y="0"/>
                  <a:pt x="0" y="1"/>
                  <a:pt x="0" y="2"/>
                </a:cubicBezTo>
                <a:cubicBezTo>
                  <a:pt x="0" y="21"/>
                  <a:pt x="0" y="21"/>
                  <a:pt x="0" y="21"/>
                </a:cubicBezTo>
                <a:cubicBezTo>
                  <a:pt x="0" y="22"/>
                  <a:pt x="1" y="23"/>
                  <a:pt x="3" y="23"/>
                </a:cubicBezTo>
                <a:cubicBezTo>
                  <a:pt x="3" y="23"/>
                  <a:pt x="4" y="23"/>
                  <a:pt x="4" y="23"/>
                </a:cubicBezTo>
                <a:cubicBezTo>
                  <a:pt x="6" y="42"/>
                  <a:pt x="6" y="42"/>
                  <a:pt x="6" y="42"/>
                </a:cubicBezTo>
                <a:cubicBezTo>
                  <a:pt x="6" y="44"/>
                  <a:pt x="8" y="46"/>
                  <a:pt x="11" y="46"/>
                </a:cubicBezTo>
                <a:cubicBezTo>
                  <a:pt x="13" y="46"/>
                  <a:pt x="15" y="44"/>
                  <a:pt x="15" y="42"/>
                </a:cubicBezTo>
                <a:cubicBezTo>
                  <a:pt x="17" y="23"/>
                  <a:pt x="17" y="23"/>
                  <a:pt x="17" y="23"/>
                </a:cubicBezTo>
                <a:cubicBezTo>
                  <a:pt x="18" y="23"/>
                  <a:pt x="18" y="23"/>
                  <a:pt x="19" y="23"/>
                </a:cubicBezTo>
                <a:cubicBezTo>
                  <a:pt x="20" y="23"/>
                  <a:pt x="21" y="22"/>
                  <a:pt x="21" y="21"/>
                </a:cubicBezTo>
                <a:cubicBezTo>
                  <a:pt x="21" y="2"/>
                  <a:pt x="21" y="2"/>
                  <a:pt x="21" y="2"/>
                </a:cubicBezTo>
                <a:cubicBezTo>
                  <a:pt x="21" y="1"/>
                  <a:pt x="20" y="0"/>
                  <a:pt x="19" y="0"/>
                </a:cubicBezTo>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391" name="Oval 1304"/>
          <p:cNvSpPr>
            <a:spLocks noChangeArrowheads="1"/>
          </p:cNvSpPr>
          <p:nvPr/>
        </p:nvSpPr>
        <p:spPr bwMode="auto">
          <a:xfrm>
            <a:off x="5671060" y="3366117"/>
            <a:ext cx="30163" cy="28575"/>
          </a:xfrm>
          <a:prstGeom prst="ellipse">
            <a:avLst/>
          </a:pr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392" name="Freeform 1305"/>
          <p:cNvSpPr>
            <a:spLocks/>
          </p:cNvSpPr>
          <p:nvPr/>
        </p:nvSpPr>
        <p:spPr bwMode="auto">
          <a:xfrm>
            <a:off x="5544060" y="3582017"/>
            <a:ext cx="53975" cy="114300"/>
          </a:xfrm>
          <a:custGeom>
            <a:avLst/>
            <a:gdLst>
              <a:gd name="T0" fmla="*/ 19 w 22"/>
              <a:gd name="T1" fmla="*/ 0 h 47"/>
              <a:gd name="T2" fmla="*/ 3 w 22"/>
              <a:gd name="T3" fmla="*/ 0 h 47"/>
              <a:gd name="T4" fmla="*/ 0 w 22"/>
              <a:gd name="T5" fmla="*/ 3 h 47"/>
              <a:gd name="T6" fmla="*/ 0 w 22"/>
              <a:gd name="T7" fmla="*/ 21 h 47"/>
              <a:gd name="T8" fmla="*/ 3 w 22"/>
              <a:gd name="T9" fmla="*/ 24 h 47"/>
              <a:gd name="T10" fmla="*/ 4 w 22"/>
              <a:gd name="T11" fmla="*/ 24 h 47"/>
              <a:gd name="T12" fmla="*/ 6 w 22"/>
              <a:gd name="T13" fmla="*/ 42 h 47"/>
              <a:gd name="T14" fmla="*/ 11 w 22"/>
              <a:gd name="T15" fmla="*/ 47 h 47"/>
              <a:gd name="T16" fmla="*/ 16 w 22"/>
              <a:gd name="T17" fmla="*/ 42 h 47"/>
              <a:gd name="T18" fmla="*/ 17 w 22"/>
              <a:gd name="T19" fmla="*/ 24 h 47"/>
              <a:gd name="T20" fmla="*/ 19 w 22"/>
              <a:gd name="T21" fmla="*/ 24 h 47"/>
              <a:gd name="T22" fmla="*/ 22 w 22"/>
              <a:gd name="T23" fmla="*/ 21 h 47"/>
              <a:gd name="T24" fmla="*/ 22 w 22"/>
              <a:gd name="T25" fmla="*/ 3 h 47"/>
              <a:gd name="T26" fmla="*/ 19 w 22"/>
              <a:gd name="T2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47">
                <a:moveTo>
                  <a:pt x="19" y="0"/>
                </a:moveTo>
                <a:cubicBezTo>
                  <a:pt x="3" y="0"/>
                  <a:pt x="3" y="0"/>
                  <a:pt x="3" y="0"/>
                </a:cubicBezTo>
                <a:cubicBezTo>
                  <a:pt x="2" y="0"/>
                  <a:pt x="0" y="2"/>
                  <a:pt x="0" y="3"/>
                </a:cubicBezTo>
                <a:cubicBezTo>
                  <a:pt x="0" y="21"/>
                  <a:pt x="0" y="21"/>
                  <a:pt x="0" y="21"/>
                </a:cubicBezTo>
                <a:cubicBezTo>
                  <a:pt x="0" y="23"/>
                  <a:pt x="2" y="24"/>
                  <a:pt x="3" y="24"/>
                </a:cubicBezTo>
                <a:cubicBezTo>
                  <a:pt x="4" y="24"/>
                  <a:pt x="4" y="24"/>
                  <a:pt x="4" y="24"/>
                </a:cubicBezTo>
                <a:cubicBezTo>
                  <a:pt x="6" y="42"/>
                  <a:pt x="6" y="42"/>
                  <a:pt x="6" y="42"/>
                </a:cubicBezTo>
                <a:cubicBezTo>
                  <a:pt x="6" y="45"/>
                  <a:pt x="8" y="47"/>
                  <a:pt x="11" y="47"/>
                </a:cubicBezTo>
                <a:cubicBezTo>
                  <a:pt x="13" y="47"/>
                  <a:pt x="16" y="45"/>
                  <a:pt x="16" y="42"/>
                </a:cubicBezTo>
                <a:cubicBezTo>
                  <a:pt x="17" y="24"/>
                  <a:pt x="17" y="24"/>
                  <a:pt x="17" y="24"/>
                </a:cubicBezTo>
                <a:cubicBezTo>
                  <a:pt x="18" y="24"/>
                  <a:pt x="18" y="24"/>
                  <a:pt x="19" y="24"/>
                </a:cubicBezTo>
                <a:cubicBezTo>
                  <a:pt x="20" y="24"/>
                  <a:pt x="22" y="23"/>
                  <a:pt x="22" y="21"/>
                </a:cubicBezTo>
                <a:cubicBezTo>
                  <a:pt x="22" y="3"/>
                  <a:pt x="22" y="3"/>
                  <a:pt x="22" y="3"/>
                </a:cubicBezTo>
                <a:cubicBezTo>
                  <a:pt x="22" y="2"/>
                  <a:pt x="20" y="0"/>
                  <a:pt x="19" y="0"/>
                </a:cubicBezTo>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393" name="Oval 1306"/>
          <p:cNvSpPr>
            <a:spLocks noChangeArrowheads="1"/>
          </p:cNvSpPr>
          <p:nvPr/>
        </p:nvSpPr>
        <p:spPr bwMode="auto">
          <a:xfrm>
            <a:off x="5556760" y="3543917"/>
            <a:ext cx="28575" cy="30163"/>
          </a:xfrm>
          <a:prstGeom prst="ellipse">
            <a:avLst/>
          </a:pr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394" name="Freeform 1307"/>
          <p:cNvSpPr>
            <a:spLocks/>
          </p:cNvSpPr>
          <p:nvPr/>
        </p:nvSpPr>
        <p:spPr bwMode="auto">
          <a:xfrm>
            <a:off x="5718685" y="3853480"/>
            <a:ext cx="53975" cy="112713"/>
          </a:xfrm>
          <a:custGeom>
            <a:avLst/>
            <a:gdLst>
              <a:gd name="T0" fmla="*/ 19 w 22"/>
              <a:gd name="T1" fmla="*/ 0 h 46"/>
              <a:gd name="T2" fmla="*/ 3 w 22"/>
              <a:gd name="T3" fmla="*/ 0 h 46"/>
              <a:gd name="T4" fmla="*/ 0 w 22"/>
              <a:gd name="T5" fmla="*/ 3 h 46"/>
              <a:gd name="T6" fmla="*/ 0 w 22"/>
              <a:gd name="T7" fmla="*/ 21 h 46"/>
              <a:gd name="T8" fmla="*/ 3 w 22"/>
              <a:gd name="T9" fmla="*/ 24 h 46"/>
              <a:gd name="T10" fmla="*/ 5 w 22"/>
              <a:gd name="T11" fmla="*/ 23 h 46"/>
              <a:gd name="T12" fmla="*/ 7 w 22"/>
              <a:gd name="T13" fmla="*/ 42 h 46"/>
              <a:gd name="T14" fmla="*/ 11 w 22"/>
              <a:gd name="T15" fmla="*/ 46 h 46"/>
              <a:gd name="T16" fmla="*/ 16 w 22"/>
              <a:gd name="T17" fmla="*/ 42 h 46"/>
              <a:gd name="T18" fmla="*/ 18 w 22"/>
              <a:gd name="T19" fmla="*/ 23 h 46"/>
              <a:gd name="T20" fmla="*/ 19 w 22"/>
              <a:gd name="T21" fmla="*/ 24 h 46"/>
              <a:gd name="T22" fmla="*/ 22 w 22"/>
              <a:gd name="T23" fmla="*/ 21 h 46"/>
              <a:gd name="T24" fmla="*/ 22 w 22"/>
              <a:gd name="T25" fmla="*/ 3 h 46"/>
              <a:gd name="T26" fmla="*/ 19 w 22"/>
              <a:gd name="T2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46">
                <a:moveTo>
                  <a:pt x="19" y="0"/>
                </a:moveTo>
                <a:cubicBezTo>
                  <a:pt x="3" y="0"/>
                  <a:pt x="3" y="0"/>
                  <a:pt x="3" y="0"/>
                </a:cubicBezTo>
                <a:cubicBezTo>
                  <a:pt x="2" y="0"/>
                  <a:pt x="0" y="1"/>
                  <a:pt x="0" y="3"/>
                </a:cubicBezTo>
                <a:cubicBezTo>
                  <a:pt x="0" y="21"/>
                  <a:pt x="0" y="21"/>
                  <a:pt x="0" y="21"/>
                </a:cubicBezTo>
                <a:cubicBezTo>
                  <a:pt x="0" y="22"/>
                  <a:pt x="2" y="24"/>
                  <a:pt x="3" y="24"/>
                </a:cubicBezTo>
                <a:cubicBezTo>
                  <a:pt x="4" y="24"/>
                  <a:pt x="4" y="24"/>
                  <a:pt x="5" y="23"/>
                </a:cubicBezTo>
                <a:cubicBezTo>
                  <a:pt x="7" y="42"/>
                  <a:pt x="7" y="42"/>
                  <a:pt x="7" y="42"/>
                </a:cubicBezTo>
                <a:cubicBezTo>
                  <a:pt x="7" y="44"/>
                  <a:pt x="9" y="46"/>
                  <a:pt x="11" y="46"/>
                </a:cubicBezTo>
                <a:cubicBezTo>
                  <a:pt x="14" y="46"/>
                  <a:pt x="16" y="44"/>
                  <a:pt x="16" y="42"/>
                </a:cubicBezTo>
                <a:cubicBezTo>
                  <a:pt x="18" y="23"/>
                  <a:pt x="18" y="23"/>
                  <a:pt x="18" y="23"/>
                </a:cubicBezTo>
                <a:cubicBezTo>
                  <a:pt x="18" y="24"/>
                  <a:pt x="19" y="24"/>
                  <a:pt x="19" y="24"/>
                </a:cubicBezTo>
                <a:cubicBezTo>
                  <a:pt x="21" y="24"/>
                  <a:pt x="22" y="22"/>
                  <a:pt x="22" y="21"/>
                </a:cubicBezTo>
                <a:cubicBezTo>
                  <a:pt x="22" y="3"/>
                  <a:pt x="22" y="3"/>
                  <a:pt x="22" y="3"/>
                </a:cubicBezTo>
                <a:cubicBezTo>
                  <a:pt x="22" y="1"/>
                  <a:pt x="21" y="0"/>
                  <a:pt x="19" y="0"/>
                </a:cubicBezTo>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395" name="Oval 1308"/>
          <p:cNvSpPr>
            <a:spLocks noChangeArrowheads="1"/>
          </p:cNvSpPr>
          <p:nvPr/>
        </p:nvSpPr>
        <p:spPr bwMode="auto">
          <a:xfrm>
            <a:off x="5729798" y="3813792"/>
            <a:ext cx="30163" cy="30163"/>
          </a:xfrm>
          <a:prstGeom prst="ellipse">
            <a:avLst/>
          </a:pr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396" name="Freeform 1309"/>
          <p:cNvSpPr>
            <a:spLocks/>
          </p:cNvSpPr>
          <p:nvPr/>
        </p:nvSpPr>
        <p:spPr bwMode="auto">
          <a:xfrm>
            <a:off x="5602798" y="3853480"/>
            <a:ext cx="52388" cy="112713"/>
          </a:xfrm>
          <a:custGeom>
            <a:avLst/>
            <a:gdLst>
              <a:gd name="T0" fmla="*/ 18 w 21"/>
              <a:gd name="T1" fmla="*/ 0 h 46"/>
              <a:gd name="T2" fmla="*/ 2 w 21"/>
              <a:gd name="T3" fmla="*/ 0 h 46"/>
              <a:gd name="T4" fmla="*/ 0 w 21"/>
              <a:gd name="T5" fmla="*/ 3 h 46"/>
              <a:gd name="T6" fmla="*/ 0 w 21"/>
              <a:gd name="T7" fmla="*/ 21 h 46"/>
              <a:gd name="T8" fmla="*/ 2 w 21"/>
              <a:gd name="T9" fmla="*/ 24 h 46"/>
              <a:gd name="T10" fmla="*/ 4 w 21"/>
              <a:gd name="T11" fmla="*/ 23 h 46"/>
              <a:gd name="T12" fmla="*/ 6 w 21"/>
              <a:gd name="T13" fmla="*/ 42 h 46"/>
              <a:gd name="T14" fmla="*/ 10 w 21"/>
              <a:gd name="T15" fmla="*/ 46 h 46"/>
              <a:gd name="T16" fmla="*/ 15 w 21"/>
              <a:gd name="T17" fmla="*/ 42 h 46"/>
              <a:gd name="T18" fmla="*/ 17 w 21"/>
              <a:gd name="T19" fmla="*/ 23 h 46"/>
              <a:gd name="T20" fmla="*/ 18 w 21"/>
              <a:gd name="T21" fmla="*/ 24 h 46"/>
              <a:gd name="T22" fmla="*/ 21 w 21"/>
              <a:gd name="T23" fmla="*/ 21 h 46"/>
              <a:gd name="T24" fmla="*/ 21 w 21"/>
              <a:gd name="T25" fmla="*/ 3 h 46"/>
              <a:gd name="T26" fmla="*/ 18 w 21"/>
              <a:gd name="T2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 h="46">
                <a:moveTo>
                  <a:pt x="18" y="0"/>
                </a:moveTo>
                <a:cubicBezTo>
                  <a:pt x="2" y="0"/>
                  <a:pt x="2" y="0"/>
                  <a:pt x="2" y="0"/>
                </a:cubicBezTo>
                <a:cubicBezTo>
                  <a:pt x="1" y="0"/>
                  <a:pt x="0" y="1"/>
                  <a:pt x="0" y="3"/>
                </a:cubicBezTo>
                <a:cubicBezTo>
                  <a:pt x="0" y="21"/>
                  <a:pt x="0" y="21"/>
                  <a:pt x="0" y="21"/>
                </a:cubicBezTo>
                <a:cubicBezTo>
                  <a:pt x="0" y="22"/>
                  <a:pt x="1" y="24"/>
                  <a:pt x="2" y="24"/>
                </a:cubicBezTo>
                <a:cubicBezTo>
                  <a:pt x="3" y="24"/>
                  <a:pt x="3" y="24"/>
                  <a:pt x="4" y="23"/>
                </a:cubicBezTo>
                <a:cubicBezTo>
                  <a:pt x="6" y="42"/>
                  <a:pt x="6" y="42"/>
                  <a:pt x="6" y="42"/>
                </a:cubicBezTo>
                <a:cubicBezTo>
                  <a:pt x="6" y="44"/>
                  <a:pt x="8" y="46"/>
                  <a:pt x="10" y="46"/>
                </a:cubicBezTo>
                <a:cubicBezTo>
                  <a:pt x="13" y="46"/>
                  <a:pt x="15" y="44"/>
                  <a:pt x="15" y="42"/>
                </a:cubicBezTo>
                <a:cubicBezTo>
                  <a:pt x="17" y="23"/>
                  <a:pt x="17" y="23"/>
                  <a:pt x="17" y="23"/>
                </a:cubicBezTo>
                <a:cubicBezTo>
                  <a:pt x="17" y="24"/>
                  <a:pt x="18" y="24"/>
                  <a:pt x="18" y="24"/>
                </a:cubicBezTo>
                <a:cubicBezTo>
                  <a:pt x="20" y="24"/>
                  <a:pt x="21" y="22"/>
                  <a:pt x="21" y="21"/>
                </a:cubicBezTo>
                <a:cubicBezTo>
                  <a:pt x="21" y="3"/>
                  <a:pt x="21" y="3"/>
                  <a:pt x="21" y="3"/>
                </a:cubicBezTo>
                <a:cubicBezTo>
                  <a:pt x="21" y="1"/>
                  <a:pt x="20" y="0"/>
                  <a:pt x="18" y="0"/>
                </a:cubicBezTo>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397" name="Oval 1310"/>
          <p:cNvSpPr>
            <a:spLocks noChangeArrowheads="1"/>
          </p:cNvSpPr>
          <p:nvPr/>
        </p:nvSpPr>
        <p:spPr bwMode="auto">
          <a:xfrm>
            <a:off x="5612323" y="3813792"/>
            <a:ext cx="30163" cy="30163"/>
          </a:xfrm>
          <a:prstGeom prst="ellipse">
            <a:avLst/>
          </a:pr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402" name="Oval 1315"/>
          <p:cNvSpPr>
            <a:spLocks noChangeArrowheads="1"/>
          </p:cNvSpPr>
          <p:nvPr/>
        </p:nvSpPr>
        <p:spPr bwMode="auto">
          <a:xfrm>
            <a:off x="6004436" y="2799379"/>
            <a:ext cx="215900" cy="217488"/>
          </a:xfrm>
          <a:prstGeom prst="ellipse">
            <a:avLst/>
          </a:prstGeom>
          <a:solidFill>
            <a:srgbClr val="24ADE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407" name="Freeform 1320"/>
          <p:cNvSpPr>
            <a:spLocks/>
          </p:cNvSpPr>
          <p:nvPr/>
        </p:nvSpPr>
        <p:spPr bwMode="auto">
          <a:xfrm>
            <a:off x="5301172" y="3478829"/>
            <a:ext cx="269876" cy="0"/>
          </a:xfrm>
          <a:custGeom>
            <a:avLst/>
            <a:gdLst>
              <a:gd name="T0" fmla="*/ 0 w 170"/>
              <a:gd name="T1" fmla="*/ 170 w 170"/>
              <a:gd name="T2" fmla="*/ 0 w 170"/>
            </a:gdLst>
            <a:ahLst/>
            <a:cxnLst>
              <a:cxn ang="0">
                <a:pos x="T0" y="0"/>
              </a:cxn>
              <a:cxn ang="0">
                <a:pos x="T1" y="0"/>
              </a:cxn>
              <a:cxn ang="0">
                <a:pos x="T2" y="0"/>
              </a:cxn>
            </a:cxnLst>
            <a:rect l="0" t="0" r="r" b="b"/>
            <a:pathLst>
              <a:path w="170">
                <a:moveTo>
                  <a:pt x="0" y="0"/>
                </a:moveTo>
                <a:lnTo>
                  <a:pt x="170" y="0"/>
                </a:lnTo>
                <a:lnTo>
                  <a:pt x="0" y="0"/>
                </a:lnTo>
                <a:close/>
              </a:path>
            </a:pathLst>
          </a:custGeom>
          <a:solidFill>
            <a:srgbClr val="AA18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408" name="Line 1321"/>
          <p:cNvSpPr>
            <a:spLocks noChangeShapeType="1"/>
          </p:cNvSpPr>
          <p:nvPr/>
        </p:nvSpPr>
        <p:spPr bwMode="auto">
          <a:xfrm>
            <a:off x="5301172" y="3478829"/>
            <a:ext cx="269876"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409" name="Freeform 1322"/>
          <p:cNvSpPr>
            <a:spLocks/>
          </p:cNvSpPr>
          <p:nvPr/>
        </p:nvSpPr>
        <p:spPr bwMode="auto">
          <a:xfrm>
            <a:off x="5566285" y="2824779"/>
            <a:ext cx="323851" cy="415925"/>
          </a:xfrm>
          <a:custGeom>
            <a:avLst/>
            <a:gdLst>
              <a:gd name="T0" fmla="*/ 20 w 204"/>
              <a:gd name="T1" fmla="*/ 0 h 262"/>
              <a:gd name="T2" fmla="*/ 0 w 204"/>
              <a:gd name="T3" fmla="*/ 44 h 262"/>
              <a:gd name="T4" fmla="*/ 137 w 204"/>
              <a:gd name="T5" fmla="*/ 105 h 262"/>
              <a:gd name="T6" fmla="*/ 77 w 204"/>
              <a:gd name="T7" fmla="*/ 242 h 262"/>
              <a:gd name="T8" fmla="*/ 122 w 204"/>
              <a:gd name="T9" fmla="*/ 262 h 262"/>
              <a:gd name="T10" fmla="*/ 204 w 204"/>
              <a:gd name="T11" fmla="*/ 80 h 262"/>
              <a:gd name="T12" fmla="*/ 20 w 204"/>
              <a:gd name="T13" fmla="*/ 0 h 262"/>
            </a:gdLst>
            <a:ahLst/>
            <a:cxnLst>
              <a:cxn ang="0">
                <a:pos x="T0" y="T1"/>
              </a:cxn>
              <a:cxn ang="0">
                <a:pos x="T2" y="T3"/>
              </a:cxn>
              <a:cxn ang="0">
                <a:pos x="T4" y="T5"/>
              </a:cxn>
              <a:cxn ang="0">
                <a:pos x="T6" y="T7"/>
              </a:cxn>
              <a:cxn ang="0">
                <a:pos x="T8" y="T9"/>
              </a:cxn>
              <a:cxn ang="0">
                <a:pos x="T10" y="T11"/>
              </a:cxn>
              <a:cxn ang="0">
                <a:pos x="T12" y="T13"/>
              </a:cxn>
            </a:cxnLst>
            <a:rect l="0" t="0" r="r" b="b"/>
            <a:pathLst>
              <a:path w="204" h="262">
                <a:moveTo>
                  <a:pt x="20" y="0"/>
                </a:moveTo>
                <a:lnTo>
                  <a:pt x="0" y="44"/>
                </a:lnTo>
                <a:lnTo>
                  <a:pt x="137" y="105"/>
                </a:lnTo>
                <a:lnTo>
                  <a:pt x="77" y="242"/>
                </a:lnTo>
                <a:lnTo>
                  <a:pt x="122" y="262"/>
                </a:lnTo>
                <a:lnTo>
                  <a:pt x="204" y="80"/>
                </a:lnTo>
                <a:lnTo>
                  <a:pt x="2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410" name="Freeform 1323"/>
          <p:cNvSpPr>
            <a:spLocks/>
          </p:cNvSpPr>
          <p:nvPr/>
        </p:nvSpPr>
        <p:spPr bwMode="auto">
          <a:xfrm>
            <a:off x="6342574" y="2929554"/>
            <a:ext cx="887414" cy="1528764"/>
          </a:xfrm>
          <a:custGeom>
            <a:avLst/>
            <a:gdLst>
              <a:gd name="T0" fmla="*/ 329 w 362"/>
              <a:gd name="T1" fmla="*/ 450 h 624"/>
              <a:gd name="T2" fmla="*/ 299 w 362"/>
              <a:gd name="T3" fmla="*/ 607 h 624"/>
              <a:gd name="T4" fmla="*/ 328 w 362"/>
              <a:gd name="T5" fmla="*/ 624 h 624"/>
              <a:gd name="T6" fmla="*/ 362 w 362"/>
              <a:gd name="T7" fmla="*/ 450 h 624"/>
              <a:gd name="T8" fmla="*/ 0 w 362"/>
              <a:gd name="T9" fmla="*/ 0 h 624"/>
              <a:gd name="T10" fmla="*/ 0 w 362"/>
              <a:gd name="T11" fmla="*/ 35 h 624"/>
              <a:gd name="T12" fmla="*/ 329 w 362"/>
              <a:gd name="T13" fmla="*/ 450 h 624"/>
            </a:gdLst>
            <a:ahLst/>
            <a:cxnLst>
              <a:cxn ang="0">
                <a:pos x="T0" y="T1"/>
              </a:cxn>
              <a:cxn ang="0">
                <a:pos x="T2" y="T3"/>
              </a:cxn>
              <a:cxn ang="0">
                <a:pos x="T4" y="T5"/>
              </a:cxn>
              <a:cxn ang="0">
                <a:pos x="T6" y="T7"/>
              </a:cxn>
              <a:cxn ang="0">
                <a:pos x="T8" y="T9"/>
              </a:cxn>
              <a:cxn ang="0">
                <a:pos x="T10" y="T11"/>
              </a:cxn>
              <a:cxn ang="0">
                <a:pos x="T12" y="T13"/>
              </a:cxn>
            </a:cxnLst>
            <a:rect l="0" t="0" r="r" b="b"/>
            <a:pathLst>
              <a:path w="362" h="624">
                <a:moveTo>
                  <a:pt x="329" y="450"/>
                </a:moveTo>
                <a:cubicBezTo>
                  <a:pt x="329" y="506"/>
                  <a:pt x="318" y="559"/>
                  <a:pt x="299" y="607"/>
                </a:cubicBezTo>
                <a:cubicBezTo>
                  <a:pt x="328" y="624"/>
                  <a:pt x="328" y="624"/>
                  <a:pt x="328" y="624"/>
                </a:cubicBezTo>
                <a:cubicBezTo>
                  <a:pt x="350" y="570"/>
                  <a:pt x="362" y="512"/>
                  <a:pt x="362" y="450"/>
                </a:cubicBezTo>
                <a:cubicBezTo>
                  <a:pt x="362" y="230"/>
                  <a:pt x="207" y="45"/>
                  <a:pt x="0" y="0"/>
                </a:cubicBezTo>
                <a:cubicBezTo>
                  <a:pt x="0" y="35"/>
                  <a:pt x="0" y="35"/>
                  <a:pt x="0" y="35"/>
                </a:cubicBezTo>
                <a:cubicBezTo>
                  <a:pt x="188" y="79"/>
                  <a:pt x="329" y="249"/>
                  <a:pt x="329" y="45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411" name="Freeform 1324"/>
          <p:cNvSpPr>
            <a:spLocks/>
          </p:cNvSpPr>
          <p:nvPr/>
        </p:nvSpPr>
        <p:spPr bwMode="auto">
          <a:xfrm>
            <a:off x="4975734" y="2943841"/>
            <a:ext cx="830264" cy="1525589"/>
          </a:xfrm>
          <a:custGeom>
            <a:avLst/>
            <a:gdLst>
              <a:gd name="T0" fmla="*/ 65 w 339"/>
              <a:gd name="T1" fmla="*/ 605 h 622"/>
              <a:gd name="T2" fmla="*/ 33 w 339"/>
              <a:gd name="T3" fmla="*/ 444 h 622"/>
              <a:gd name="T4" fmla="*/ 339 w 339"/>
              <a:gd name="T5" fmla="*/ 35 h 622"/>
              <a:gd name="T6" fmla="*/ 339 w 339"/>
              <a:gd name="T7" fmla="*/ 0 h 622"/>
              <a:gd name="T8" fmla="*/ 0 w 339"/>
              <a:gd name="T9" fmla="*/ 444 h 622"/>
              <a:gd name="T10" fmla="*/ 35 w 339"/>
              <a:gd name="T11" fmla="*/ 622 h 622"/>
              <a:gd name="T12" fmla="*/ 65 w 339"/>
              <a:gd name="T13" fmla="*/ 605 h 622"/>
            </a:gdLst>
            <a:ahLst/>
            <a:cxnLst>
              <a:cxn ang="0">
                <a:pos x="T0" y="T1"/>
              </a:cxn>
              <a:cxn ang="0">
                <a:pos x="T2" y="T3"/>
              </a:cxn>
              <a:cxn ang="0">
                <a:pos x="T4" y="T5"/>
              </a:cxn>
              <a:cxn ang="0">
                <a:pos x="T6" y="T7"/>
              </a:cxn>
              <a:cxn ang="0">
                <a:pos x="T8" y="T9"/>
              </a:cxn>
              <a:cxn ang="0">
                <a:pos x="T10" y="T11"/>
              </a:cxn>
              <a:cxn ang="0">
                <a:pos x="T12" y="T13"/>
              </a:cxn>
            </a:cxnLst>
            <a:rect l="0" t="0" r="r" b="b"/>
            <a:pathLst>
              <a:path w="339" h="622">
                <a:moveTo>
                  <a:pt x="65" y="605"/>
                </a:moveTo>
                <a:cubicBezTo>
                  <a:pt x="45" y="556"/>
                  <a:pt x="33" y="501"/>
                  <a:pt x="33" y="444"/>
                </a:cubicBezTo>
                <a:cubicBezTo>
                  <a:pt x="33" y="251"/>
                  <a:pt x="162" y="87"/>
                  <a:pt x="339" y="35"/>
                </a:cubicBezTo>
                <a:cubicBezTo>
                  <a:pt x="339" y="0"/>
                  <a:pt x="339" y="0"/>
                  <a:pt x="339" y="0"/>
                </a:cubicBezTo>
                <a:cubicBezTo>
                  <a:pt x="143" y="53"/>
                  <a:pt x="0" y="232"/>
                  <a:pt x="0" y="444"/>
                </a:cubicBezTo>
                <a:cubicBezTo>
                  <a:pt x="0" y="507"/>
                  <a:pt x="12" y="567"/>
                  <a:pt x="35" y="622"/>
                </a:cubicBezTo>
                <a:lnTo>
                  <a:pt x="65" y="60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412" name="Freeform 1342"/>
          <p:cNvSpPr>
            <a:spLocks noEditPoints="1"/>
          </p:cNvSpPr>
          <p:nvPr/>
        </p:nvSpPr>
        <p:spPr bwMode="auto">
          <a:xfrm>
            <a:off x="4212145" y="2808904"/>
            <a:ext cx="546101" cy="547688"/>
          </a:xfrm>
          <a:custGeom>
            <a:avLst/>
            <a:gdLst>
              <a:gd name="T0" fmla="*/ 112 w 223"/>
              <a:gd name="T1" fmla="*/ 0 h 223"/>
              <a:gd name="T2" fmla="*/ 0 w 223"/>
              <a:gd name="T3" fmla="*/ 111 h 223"/>
              <a:gd name="T4" fmla="*/ 112 w 223"/>
              <a:gd name="T5" fmla="*/ 223 h 223"/>
              <a:gd name="T6" fmla="*/ 223 w 223"/>
              <a:gd name="T7" fmla="*/ 111 h 223"/>
              <a:gd name="T8" fmla="*/ 112 w 223"/>
              <a:gd name="T9" fmla="*/ 0 h 223"/>
              <a:gd name="T10" fmla="*/ 112 w 223"/>
              <a:gd name="T11" fmla="*/ 10 h 223"/>
              <a:gd name="T12" fmla="*/ 213 w 223"/>
              <a:gd name="T13" fmla="*/ 111 h 223"/>
              <a:gd name="T14" fmla="*/ 112 w 223"/>
              <a:gd name="T15" fmla="*/ 213 h 223"/>
              <a:gd name="T16" fmla="*/ 10 w 223"/>
              <a:gd name="T17" fmla="*/ 111 h 223"/>
              <a:gd name="T18" fmla="*/ 112 w 223"/>
              <a:gd name="T19" fmla="*/ 1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3" h="223">
                <a:moveTo>
                  <a:pt x="112" y="0"/>
                </a:moveTo>
                <a:cubicBezTo>
                  <a:pt x="50" y="0"/>
                  <a:pt x="0" y="50"/>
                  <a:pt x="0" y="111"/>
                </a:cubicBezTo>
                <a:cubicBezTo>
                  <a:pt x="0" y="173"/>
                  <a:pt x="50" y="223"/>
                  <a:pt x="112" y="223"/>
                </a:cubicBezTo>
                <a:cubicBezTo>
                  <a:pt x="173" y="223"/>
                  <a:pt x="223" y="173"/>
                  <a:pt x="223" y="111"/>
                </a:cubicBezTo>
                <a:cubicBezTo>
                  <a:pt x="223" y="50"/>
                  <a:pt x="173" y="0"/>
                  <a:pt x="112" y="0"/>
                </a:cubicBezTo>
                <a:moveTo>
                  <a:pt x="112" y="10"/>
                </a:moveTo>
                <a:cubicBezTo>
                  <a:pt x="168" y="10"/>
                  <a:pt x="213" y="55"/>
                  <a:pt x="213" y="111"/>
                </a:cubicBezTo>
                <a:cubicBezTo>
                  <a:pt x="213" y="167"/>
                  <a:pt x="168" y="213"/>
                  <a:pt x="112" y="213"/>
                </a:cubicBezTo>
                <a:cubicBezTo>
                  <a:pt x="56" y="213"/>
                  <a:pt x="10" y="167"/>
                  <a:pt x="10" y="111"/>
                </a:cubicBezTo>
                <a:cubicBezTo>
                  <a:pt x="10" y="55"/>
                  <a:pt x="56" y="10"/>
                  <a:pt x="112" y="10"/>
                </a:cubicBezTo>
              </a:path>
            </a:pathLst>
          </a:custGeom>
          <a:solidFill>
            <a:srgbClr val="24ADE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424" name="Freeform 1355"/>
          <p:cNvSpPr>
            <a:spLocks noEditPoints="1"/>
          </p:cNvSpPr>
          <p:nvPr/>
        </p:nvSpPr>
        <p:spPr bwMode="auto">
          <a:xfrm>
            <a:off x="5828207" y="5606076"/>
            <a:ext cx="549275" cy="549275"/>
          </a:xfrm>
          <a:custGeom>
            <a:avLst/>
            <a:gdLst>
              <a:gd name="T0" fmla="*/ 112 w 224"/>
              <a:gd name="T1" fmla="*/ 224 h 224"/>
              <a:gd name="T2" fmla="*/ 0 w 224"/>
              <a:gd name="T3" fmla="*/ 112 h 224"/>
              <a:gd name="T4" fmla="*/ 112 w 224"/>
              <a:gd name="T5" fmla="*/ 0 h 224"/>
              <a:gd name="T6" fmla="*/ 224 w 224"/>
              <a:gd name="T7" fmla="*/ 112 h 224"/>
              <a:gd name="T8" fmla="*/ 112 w 224"/>
              <a:gd name="T9" fmla="*/ 224 h 224"/>
              <a:gd name="T10" fmla="*/ 112 w 224"/>
              <a:gd name="T11" fmla="*/ 10 h 224"/>
              <a:gd name="T12" fmla="*/ 10 w 224"/>
              <a:gd name="T13" fmla="*/ 112 h 224"/>
              <a:gd name="T14" fmla="*/ 112 w 224"/>
              <a:gd name="T15" fmla="*/ 214 h 224"/>
              <a:gd name="T16" fmla="*/ 214 w 224"/>
              <a:gd name="T17" fmla="*/ 112 h 224"/>
              <a:gd name="T18" fmla="*/ 112 w 224"/>
              <a:gd name="T19" fmla="*/ 1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4" h="224">
                <a:moveTo>
                  <a:pt x="112" y="224"/>
                </a:moveTo>
                <a:cubicBezTo>
                  <a:pt x="50" y="224"/>
                  <a:pt x="0" y="174"/>
                  <a:pt x="0" y="112"/>
                </a:cubicBezTo>
                <a:cubicBezTo>
                  <a:pt x="0" y="50"/>
                  <a:pt x="50" y="0"/>
                  <a:pt x="112" y="0"/>
                </a:cubicBezTo>
                <a:cubicBezTo>
                  <a:pt x="174" y="0"/>
                  <a:pt x="224" y="50"/>
                  <a:pt x="224" y="112"/>
                </a:cubicBezTo>
                <a:cubicBezTo>
                  <a:pt x="224" y="174"/>
                  <a:pt x="174" y="224"/>
                  <a:pt x="112" y="224"/>
                </a:cubicBezTo>
                <a:close/>
                <a:moveTo>
                  <a:pt x="112" y="10"/>
                </a:moveTo>
                <a:cubicBezTo>
                  <a:pt x="56" y="10"/>
                  <a:pt x="10" y="56"/>
                  <a:pt x="10" y="112"/>
                </a:cubicBezTo>
                <a:cubicBezTo>
                  <a:pt x="10" y="168"/>
                  <a:pt x="56" y="214"/>
                  <a:pt x="112" y="214"/>
                </a:cubicBezTo>
                <a:cubicBezTo>
                  <a:pt x="168" y="214"/>
                  <a:pt x="214" y="168"/>
                  <a:pt x="214" y="112"/>
                </a:cubicBezTo>
                <a:cubicBezTo>
                  <a:pt x="214" y="56"/>
                  <a:pt x="168" y="10"/>
                  <a:pt x="112" y="10"/>
                </a:cubicBezTo>
                <a:close/>
              </a:path>
            </a:pathLst>
          </a:custGeom>
          <a:solidFill>
            <a:srgbClr val="24ADE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426" name="Freeform 1357"/>
          <p:cNvSpPr>
            <a:spLocks noEditPoints="1"/>
          </p:cNvSpPr>
          <p:nvPr/>
        </p:nvSpPr>
        <p:spPr bwMode="auto">
          <a:xfrm>
            <a:off x="4208957" y="4677389"/>
            <a:ext cx="549275" cy="549275"/>
          </a:xfrm>
          <a:custGeom>
            <a:avLst/>
            <a:gdLst>
              <a:gd name="T0" fmla="*/ 112 w 224"/>
              <a:gd name="T1" fmla="*/ 224 h 224"/>
              <a:gd name="T2" fmla="*/ 0 w 224"/>
              <a:gd name="T3" fmla="*/ 112 h 224"/>
              <a:gd name="T4" fmla="*/ 112 w 224"/>
              <a:gd name="T5" fmla="*/ 0 h 224"/>
              <a:gd name="T6" fmla="*/ 224 w 224"/>
              <a:gd name="T7" fmla="*/ 112 h 224"/>
              <a:gd name="T8" fmla="*/ 112 w 224"/>
              <a:gd name="T9" fmla="*/ 224 h 224"/>
              <a:gd name="T10" fmla="*/ 112 w 224"/>
              <a:gd name="T11" fmla="*/ 10 h 224"/>
              <a:gd name="T12" fmla="*/ 10 w 224"/>
              <a:gd name="T13" fmla="*/ 112 h 224"/>
              <a:gd name="T14" fmla="*/ 112 w 224"/>
              <a:gd name="T15" fmla="*/ 214 h 224"/>
              <a:gd name="T16" fmla="*/ 214 w 224"/>
              <a:gd name="T17" fmla="*/ 112 h 224"/>
              <a:gd name="T18" fmla="*/ 112 w 224"/>
              <a:gd name="T19" fmla="*/ 1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4" h="224">
                <a:moveTo>
                  <a:pt x="112" y="224"/>
                </a:moveTo>
                <a:cubicBezTo>
                  <a:pt x="50" y="224"/>
                  <a:pt x="0" y="173"/>
                  <a:pt x="0" y="112"/>
                </a:cubicBezTo>
                <a:cubicBezTo>
                  <a:pt x="0" y="50"/>
                  <a:pt x="50" y="0"/>
                  <a:pt x="112" y="0"/>
                </a:cubicBezTo>
                <a:cubicBezTo>
                  <a:pt x="174" y="0"/>
                  <a:pt x="224" y="50"/>
                  <a:pt x="224" y="112"/>
                </a:cubicBezTo>
                <a:cubicBezTo>
                  <a:pt x="224" y="173"/>
                  <a:pt x="174" y="224"/>
                  <a:pt x="112" y="224"/>
                </a:cubicBezTo>
                <a:close/>
                <a:moveTo>
                  <a:pt x="112" y="10"/>
                </a:moveTo>
                <a:cubicBezTo>
                  <a:pt x="56" y="10"/>
                  <a:pt x="10" y="55"/>
                  <a:pt x="10" y="112"/>
                </a:cubicBezTo>
                <a:cubicBezTo>
                  <a:pt x="10" y="168"/>
                  <a:pt x="56" y="214"/>
                  <a:pt x="112" y="214"/>
                </a:cubicBezTo>
                <a:cubicBezTo>
                  <a:pt x="168" y="214"/>
                  <a:pt x="214" y="168"/>
                  <a:pt x="214" y="112"/>
                </a:cubicBezTo>
                <a:cubicBezTo>
                  <a:pt x="214" y="55"/>
                  <a:pt x="168" y="10"/>
                  <a:pt x="112" y="10"/>
                </a:cubicBezTo>
                <a:close/>
              </a:path>
            </a:pathLst>
          </a:custGeom>
          <a:solidFill>
            <a:srgbClr val="24ADE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429" name="Freeform 1360"/>
          <p:cNvSpPr>
            <a:spLocks noEditPoints="1"/>
          </p:cNvSpPr>
          <p:nvPr/>
        </p:nvSpPr>
        <p:spPr bwMode="auto">
          <a:xfrm>
            <a:off x="5828207" y="1875451"/>
            <a:ext cx="546100" cy="546100"/>
          </a:xfrm>
          <a:custGeom>
            <a:avLst/>
            <a:gdLst>
              <a:gd name="T0" fmla="*/ 111 w 223"/>
              <a:gd name="T1" fmla="*/ 0 h 223"/>
              <a:gd name="T2" fmla="*/ 0 w 223"/>
              <a:gd name="T3" fmla="*/ 111 h 223"/>
              <a:gd name="T4" fmla="*/ 111 w 223"/>
              <a:gd name="T5" fmla="*/ 223 h 223"/>
              <a:gd name="T6" fmla="*/ 223 w 223"/>
              <a:gd name="T7" fmla="*/ 111 h 223"/>
              <a:gd name="T8" fmla="*/ 111 w 223"/>
              <a:gd name="T9" fmla="*/ 0 h 223"/>
              <a:gd name="T10" fmla="*/ 111 w 223"/>
              <a:gd name="T11" fmla="*/ 10 h 223"/>
              <a:gd name="T12" fmla="*/ 213 w 223"/>
              <a:gd name="T13" fmla="*/ 111 h 223"/>
              <a:gd name="T14" fmla="*/ 111 w 223"/>
              <a:gd name="T15" fmla="*/ 213 h 223"/>
              <a:gd name="T16" fmla="*/ 9 w 223"/>
              <a:gd name="T17" fmla="*/ 111 h 223"/>
              <a:gd name="T18" fmla="*/ 111 w 223"/>
              <a:gd name="T19" fmla="*/ 1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3" h="223">
                <a:moveTo>
                  <a:pt x="111" y="0"/>
                </a:moveTo>
                <a:cubicBezTo>
                  <a:pt x="50" y="0"/>
                  <a:pt x="0" y="50"/>
                  <a:pt x="0" y="111"/>
                </a:cubicBezTo>
                <a:cubicBezTo>
                  <a:pt x="0" y="173"/>
                  <a:pt x="50" y="223"/>
                  <a:pt x="111" y="223"/>
                </a:cubicBezTo>
                <a:cubicBezTo>
                  <a:pt x="173" y="223"/>
                  <a:pt x="223" y="173"/>
                  <a:pt x="223" y="111"/>
                </a:cubicBezTo>
                <a:cubicBezTo>
                  <a:pt x="223" y="50"/>
                  <a:pt x="173" y="0"/>
                  <a:pt x="111" y="0"/>
                </a:cubicBezTo>
                <a:moveTo>
                  <a:pt x="111" y="10"/>
                </a:moveTo>
                <a:cubicBezTo>
                  <a:pt x="167" y="10"/>
                  <a:pt x="213" y="55"/>
                  <a:pt x="213" y="111"/>
                </a:cubicBezTo>
                <a:cubicBezTo>
                  <a:pt x="213" y="167"/>
                  <a:pt x="167" y="213"/>
                  <a:pt x="111" y="213"/>
                </a:cubicBezTo>
                <a:cubicBezTo>
                  <a:pt x="55" y="213"/>
                  <a:pt x="9" y="167"/>
                  <a:pt x="9" y="111"/>
                </a:cubicBezTo>
                <a:cubicBezTo>
                  <a:pt x="9" y="55"/>
                  <a:pt x="55" y="10"/>
                  <a:pt x="111" y="10"/>
                </a:cubicBezTo>
              </a:path>
            </a:pathLst>
          </a:custGeom>
          <a:solidFill>
            <a:srgbClr val="24ADE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430" name="Freeform 1361"/>
          <p:cNvSpPr>
            <a:spLocks noEditPoints="1"/>
          </p:cNvSpPr>
          <p:nvPr/>
        </p:nvSpPr>
        <p:spPr bwMode="auto">
          <a:xfrm>
            <a:off x="7460157" y="2808901"/>
            <a:ext cx="550863" cy="549275"/>
          </a:xfrm>
          <a:custGeom>
            <a:avLst/>
            <a:gdLst>
              <a:gd name="T0" fmla="*/ 112 w 225"/>
              <a:gd name="T1" fmla="*/ 224 h 224"/>
              <a:gd name="T2" fmla="*/ 0 w 225"/>
              <a:gd name="T3" fmla="*/ 112 h 224"/>
              <a:gd name="T4" fmla="*/ 112 w 225"/>
              <a:gd name="T5" fmla="*/ 0 h 224"/>
              <a:gd name="T6" fmla="*/ 225 w 225"/>
              <a:gd name="T7" fmla="*/ 112 h 224"/>
              <a:gd name="T8" fmla="*/ 112 w 225"/>
              <a:gd name="T9" fmla="*/ 224 h 224"/>
              <a:gd name="T10" fmla="*/ 112 w 225"/>
              <a:gd name="T11" fmla="*/ 10 h 224"/>
              <a:gd name="T12" fmla="*/ 11 w 225"/>
              <a:gd name="T13" fmla="*/ 112 h 224"/>
              <a:gd name="T14" fmla="*/ 112 w 225"/>
              <a:gd name="T15" fmla="*/ 214 h 224"/>
              <a:gd name="T16" fmla="*/ 214 w 225"/>
              <a:gd name="T17" fmla="*/ 112 h 224"/>
              <a:gd name="T18" fmla="*/ 112 w 225"/>
              <a:gd name="T19" fmla="*/ 1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5" h="224">
                <a:moveTo>
                  <a:pt x="112" y="224"/>
                </a:moveTo>
                <a:cubicBezTo>
                  <a:pt x="51" y="224"/>
                  <a:pt x="0" y="174"/>
                  <a:pt x="0" y="112"/>
                </a:cubicBezTo>
                <a:cubicBezTo>
                  <a:pt x="0" y="50"/>
                  <a:pt x="51" y="0"/>
                  <a:pt x="112" y="0"/>
                </a:cubicBezTo>
                <a:cubicBezTo>
                  <a:pt x="174" y="0"/>
                  <a:pt x="225" y="50"/>
                  <a:pt x="225" y="112"/>
                </a:cubicBezTo>
                <a:cubicBezTo>
                  <a:pt x="225" y="174"/>
                  <a:pt x="174" y="224"/>
                  <a:pt x="112" y="224"/>
                </a:cubicBezTo>
                <a:close/>
                <a:moveTo>
                  <a:pt x="112" y="10"/>
                </a:moveTo>
                <a:cubicBezTo>
                  <a:pt x="56" y="10"/>
                  <a:pt x="11" y="56"/>
                  <a:pt x="11" y="112"/>
                </a:cubicBezTo>
                <a:cubicBezTo>
                  <a:pt x="11" y="168"/>
                  <a:pt x="56" y="214"/>
                  <a:pt x="112" y="214"/>
                </a:cubicBezTo>
                <a:cubicBezTo>
                  <a:pt x="169" y="214"/>
                  <a:pt x="214" y="168"/>
                  <a:pt x="214" y="112"/>
                </a:cubicBezTo>
                <a:cubicBezTo>
                  <a:pt x="214" y="56"/>
                  <a:pt x="169" y="10"/>
                  <a:pt x="112" y="10"/>
                </a:cubicBezTo>
                <a:close/>
              </a:path>
            </a:pathLst>
          </a:custGeom>
          <a:solidFill>
            <a:srgbClr val="24ADE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437" name="Freeform 1368"/>
          <p:cNvSpPr>
            <a:spLocks noEditPoints="1"/>
          </p:cNvSpPr>
          <p:nvPr/>
        </p:nvSpPr>
        <p:spPr bwMode="auto">
          <a:xfrm>
            <a:off x="7460157" y="4677389"/>
            <a:ext cx="550863" cy="549275"/>
          </a:xfrm>
          <a:custGeom>
            <a:avLst/>
            <a:gdLst>
              <a:gd name="T0" fmla="*/ 112 w 225"/>
              <a:gd name="T1" fmla="*/ 224 h 224"/>
              <a:gd name="T2" fmla="*/ 0 w 225"/>
              <a:gd name="T3" fmla="*/ 112 h 224"/>
              <a:gd name="T4" fmla="*/ 112 w 225"/>
              <a:gd name="T5" fmla="*/ 0 h 224"/>
              <a:gd name="T6" fmla="*/ 225 w 225"/>
              <a:gd name="T7" fmla="*/ 112 h 224"/>
              <a:gd name="T8" fmla="*/ 112 w 225"/>
              <a:gd name="T9" fmla="*/ 224 h 224"/>
              <a:gd name="T10" fmla="*/ 112 w 225"/>
              <a:gd name="T11" fmla="*/ 10 h 224"/>
              <a:gd name="T12" fmla="*/ 11 w 225"/>
              <a:gd name="T13" fmla="*/ 112 h 224"/>
              <a:gd name="T14" fmla="*/ 112 w 225"/>
              <a:gd name="T15" fmla="*/ 214 h 224"/>
              <a:gd name="T16" fmla="*/ 214 w 225"/>
              <a:gd name="T17" fmla="*/ 112 h 224"/>
              <a:gd name="T18" fmla="*/ 112 w 225"/>
              <a:gd name="T19" fmla="*/ 1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5" h="224">
                <a:moveTo>
                  <a:pt x="112" y="224"/>
                </a:moveTo>
                <a:cubicBezTo>
                  <a:pt x="51" y="224"/>
                  <a:pt x="0" y="173"/>
                  <a:pt x="0" y="112"/>
                </a:cubicBezTo>
                <a:cubicBezTo>
                  <a:pt x="0" y="50"/>
                  <a:pt x="51" y="0"/>
                  <a:pt x="112" y="0"/>
                </a:cubicBezTo>
                <a:cubicBezTo>
                  <a:pt x="174" y="0"/>
                  <a:pt x="225" y="50"/>
                  <a:pt x="225" y="112"/>
                </a:cubicBezTo>
                <a:cubicBezTo>
                  <a:pt x="225" y="173"/>
                  <a:pt x="174" y="224"/>
                  <a:pt x="112" y="224"/>
                </a:cubicBezTo>
                <a:close/>
                <a:moveTo>
                  <a:pt x="112" y="10"/>
                </a:moveTo>
                <a:cubicBezTo>
                  <a:pt x="56" y="10"/>
                  <a:pt x="11" y="55"/>
                  <a:pt x="11" y="112"/>
                </a:cubicBezTo>
                <a:cubicBezTo>
                  <a:pt x="11" y="168"/>
                  <a:pt x="56" y="214"/>
                  <a:pt x="112" y="214"/>
                </a:cubicBezTo>
                <a:cubicBezTo>
                  <a:pt x="169" y="214"/>
                  <a:pt x="214" y="168"/>
                  <a:pt x="214" y="112"/>
                </a:cubicBezTo>
                <a:cubicBezTo>
                  <a:pt x="214" y="55"/>
                  <a:pt x="169" y="10"/>
                  <a:pt x="112" y="10"/>
                </a:cubicBezTo>
                <a:close/>
              </a:path>
            </a:pathLst>
          </a:custGeom>
          <a:solidFill>
            <a:srgbClr val="24ADE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sp>
        <p:nvSpPr>
          <p:cNvPr id="439" name="TextBox 438"/>
          <p:cNvSpPr txBox="1"/>
          <p:nvPr/>
        </p:nvSpPr>
        <p:spPr>
          <a:xfrm>
            <a:off x="7272440" y="5191791"/>
            <a:ext cx="990977" cy="52322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7F7F7F"/>
                </a:solidFill>
                <a:effectLst/>
                <a:uLnTx/>
                <a:uFillTx/>
                <a:latin typeface="Roboto" panose="02000000000000000000" pitchFamily="2" charset="0"/>
                <a:ea typeface="Roboto" panose="02000000000000000000" pitchFamily="2" charset="0"/>
                <a:cs typeface="Roboto" panose="02000000000000000000" pitchFamily="2" charset="0"/>
              </a:rPr>
              <a:t>Pharmacy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7F7F7F"/>
                </a:solidFill>
                <a:effectLst/>
                <a:uLnTx/>
                <a:uFillTx/>
                <a:latin typeface="Roboto" panose="02000000000000000000" pitchFamily="2" charset="0"/>
                <a:ea typeface="Roboto" panose="02000000000000000000" pitchFamily="2" charset="0"/>
                <a:cs typeface="Roboto" panose="02000000000000000000" pitchFamily="2" charset="0"/>
              </a:rPr>
              <a:t>Manager</a:t>
            </a:r>
          </a:p>
        </p:txBody>
      </p:sp>
      <p:sp>
        <p:nvSpPr>
          <p:cNvPr id="440" name="TextBox 439"/>
          <p:cNvSpPr txBox="1"/>
          <p:nvPr/>
        </p:nvSpPr>
        <p:spPr>
          <a:xfrm>
            <a:off x="5151936" y="6142671"/>
            <a:ext cx="1936749" cy="307777"/>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7F7F7F"/>
                </a:solidFill>
                <a:effectLst/>
                <a:uLnTx/>
                <a:uFillTx/>
                <a:latin typeface="Roboto" panose="02000000000000000000" pitchFamily="2" charset="0"/>
                <a:ea typeface="Roboto" panose="02000000000000000000" pitchFamily="2" charset="0"/>
                <a:cs typeface="Roboto" panose="02000000000000000000" pitchFamily="2" charset="0"/>
              </a:rPr>
              <a:t>Community Programs</a:t>
            </a:r>
          </a:p>
        </p:txBody>
      </p:sp>
      <p:sp>
        <p:nvSpPr>
          <p:cNvPr id="441" name="TextBox 440"/>
          <p:cNvSpPr txBox="1"/>
          <p:nvPr/>
        </p:nvSpPr>
        <p:spPr>
          <a:xfrm>
            <a:off x="3888768" y="5250575"/>
            <a:ext cx="118333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defPPr>
              <a:defRPr lang="en-US"/>
            </a:defPPr>
            <a:lvl1pPr marL="0" marR="0" lvl="0" indent="0" algn="ctr" defTabSz="914400" eaLnBrk="0" latinLnBrk="0" hangingPunct="0">
              <a:lnSpc>
                <a:spcPct val="100000"/>
              </a:lnSpc>
              <a:buClrTx/>
              <a:buSzTx/>
              <a:buFontTx/>
              <a:buNone/>
              <a:tabLst/>
              <a:defRPr kumimoji="0" sz="1400" b="0" i="0" u="none" strike="noStrike" cap="none" spc="0" normalizeH="0" baseline="0">
                <a:ln>
                  <a:noFill/>
                </a:ln>
                <a:solidFill>
                  <a:srgbClr val="7F7F7F"/>
                </a:solidFill>
                <a:effectLst/>
                <a:uLnTx/>
                <a:uFillTx/>
                <a:latin typeface="Roboto" panose="02000000000000000000" pitchFamily="2" charset="0"/>
                <a:ea typeface="Roboto" panose="02000000000000000000" pitchFamily="2" charset="0"/>
                <a:cs typeface="Roboto" panose="02000000000000000000" pitchFamily="2" charset="0"/>
              </a:defRPr>
            </a:lvl1pPr>
            <a:lvl2pPr eaLnBrk="0" hangingPunct="0">
              <a:defRPr>
                <a:latin typeface="Arial" panose="020B0604020202020204" pitchFamily="34" charset="0"/>
              </a:defRPr>
            </a:lvl2pPr>
            <a:lvl3pPr eaLnBrk="0" hangingPunct="0">
              <a:defRPr>
                <a:latin typeface="Arial" panose="020B0604020202020204" pitchFamily="34" charset="0"/>
              </a:defRPr>
            </a:lvl3pPr>
            <a:lvl4pPr eaLnBrk="0" hangingPunct="0">
              <a:defRPr>
                <a:latin typeface="Arial" panose="020B0604020202020204" pitchFamily="34" charset="0"/>
              </a:defRPr>
            </a:lvl4pPr>
            <a:lvl5pPr eaLnBrk="0" hangingPunct="0">
              <a:defRPr>
                <a:latin typeface="Arial" panose="020B0604020202020204" pitchFamily="34" charset="0"/>
              </a:defRPr>
            </a:lvl5pPr>
            <a:lvl6pPr eaLnBrk="0" fontAlgn="base" hangingPunct="0">
              <a:spcBef>
                <a:spcPct val="0"/>
              </a:spcBef>
              <a:spcAft>
                <a:spcPct val="0"/>
              </a:spcAft>
              <a:defRPr>
                <a:latin typeface="Arial" panose="020B0604020202020204" pitchFamily="34" charset="0"/>
              </a:defRPr>
            </a:lvl6pPr>
            <a:lvl7pPr eaLnBrk="0" fontAlgn="base" hangingPunct="0">
              <a:spcBef>
                <a:spcPct val="0"/>
              </a:spcBef>
              <a:spcAft>
                <a:spcPct val="0"/>
              </a:spcAft>
              <a:defRPr>
                <a:latin typeface="Arial" panose="020B0604020202020204" pitchFamily="34" charset="0"/>
              </a:defRPr>
            </a:lvl7pPr>
            <a:lvl8pPr eaLnBrk="0" fontAlgn="base" hangingPunct="0">
              <a:spcBef>
                <a:spcPct val="0"/>
              </a:spcBef>
              <a:spcAft>
                <a:spcPct val="0"/>
              </a:spcAft>
              <a:defRPr>
                <a:latin typeface="Arial" panose="020B0604020202020204" pitchFamily="34" charset="0"/>
              </a:defRPr>
            </a:lvl8pPr>
            <a:lvl9pPr eaLnBrk="0" fontAlgn="base" hangingPunct="0">
              <a:spcBef>
                <a:spcPct val="0"/>
              </a:spcBef>
              <a:spcAft>
                <a:spcPct val="0"/>
              </a:spcAft>
              <a:defRPr>
                <a:latin typeface="Arial" panose="020B0604020202020204" pitchFamily="34" charset="0"/>
              </a:defRPr>
            </a:lvl9pPr>
          </a:lstStyle>
          <a:p>
            <a:r>
              <a:rPr lang="en-US" dirty="0"/>
              <a:t>DME</a:t>
            </a:r>
          </a:p>
        </p:txBody>
      </p:sp>
      <p:sp>
        <p:nvSpPr>
          <p:cNvPr id="442" name="Rectangle 1376"/>
          <p:cNvSpPr>
            <a:spLocks noChangeArrowheads="1"/>
          </p:cNvSpPr>
          <p:nvPr/>
        </p:nvSpPr>
        <p:spPr bwMode="auto">
          <a:xfrm>
            <a:off x="5108155" y="1612382"/>
            <a:ext cx="197866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7F7F7F"/>
                </a:solidFill>
                <a:effectLst/>
                <a:uLnTx/>
                <a:uFillTx/>
                <a:latin typeface="Roboto" panose="02000000000000000000" pitchFamily="2" charset="0"/>
                <a:ea typeface="Roboto" panose="02000000000000000000" pitchFamily="2" charset="0"/>
                <a:cs typeface="Roboto" panose="02000000000000000000" pitchFamily="2" charset="0"/>
              </a:rPr>
              <a:t>Hospital Case Manager</a:t>
            </a:r>
          </a:p>
        </p:txBody>
      </p:sp>
      <p:sp>
        <p:nvSpPr>
          <p:cNvPr id="443" name="Rectangle 1376"/>
          <p:cNvSpPr>
            <a:spLocks noChangeArrowheads="1"/>
          </p:cNvSpPr>
          <p:nvPr/>
        </p:nvSpPr>
        <p:spPr bwMode="auto">
          <a:xfrm>
            <a:off x="3948401" y="2334239"/>
            <a:ext cx="102733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altLang="en-US" sz="1400" dirty="0">
                <a:solidFill>
                  <a:srgbClr val="7F7F7F"/>
                </a:solidFill>
                <a:latin typeface="Roboto" panose="02000000000000000000" pitchFamily="2" charset="0"/>
                <a:ea typeface="Roboto" panose="02000000000000000000" pitchFamily="2" charset="0"/>
                <a:cs typeface="Roboto" panose="02000000000000000000" pitchFamily="2" charset="0"/>
              </a:rPr>
              <a:t>Onsite/near-site Clinics</a:t>
            </a:r>
            <a:endParaRPr kumimoji="0" lang="en-US" altLang="en-US" sz="1400" b="0" i="0" u="none" strike="noStrike" kern="1200" cap="none" spc="0" normalizeH="0" baseline="0" noProof="0" dirty="0">
              <a:ln>
                <a:noFill/>
              </a:ln>
              <a:solidFill>
                <a:srgbClr val="7F7F7F"/>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444" name="TextBox 443"/>
          <p:cNvSpPr txBox="1"/>
          <p:nvPr/>
        </p:nvSpPr>
        <p:spPr>
          <a:xfrm>
            <a:off x="7099759" y="2325001"/>
            <a:ext cx="129492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defPPr>
              <a:defRPr lang="en-US"/>
            </a:defPPr>
            <a:lvl1pPr marL="0" marR="0" lvl="0" indent="0" algn="ctr" defTabSz="914400" eaLnBrk="0" latinLnBrk="0" hangingPunct="0">
              <a:lnSpc>
                <a:spcPct val="100000"/>
              </a:lnSpc>
              <a:buClrTx/>
              <a:buSzTx/>
              <a:buFontTx/>
              <a:buNone/>
              <a:tabLst/>
              <a:defRPr kumimoji="0" sz="1400" b="0" i="0" u="none" strike="noStrike" cap="none" spc="0" normalizeH="0" baseline="0">
                <a:ln>
                  <a:noFill/>
                </a:ln>
                <a:solidFill>
                  <a:srgbClr val="7F7F7F"/>
                </a:solidFill>
                <a:effectLst/>
                <a:uLnTx/>
                <a:uFillTx/>
                <a:latin typeface="Roboto" panose="02000000000000000000" pitchFamily="2" charset="0"/>
                <a:ea typeface="Roboto" panose="02000000000000000000" pitchFamily="2" charset="0"/>
                <a:cs typeface="Roboto" panose="02000000000000000000" pitchFamily="2" charset="0"/>
              </a:defRPr>
            </a:lvl1pPr>
            <a:lvl2pPr eaLnBrk="0" hangingPunct="0">
              <a:defRPr>
                <a:latin typeface="Arial" panose="020B0604020202020204" pitchFamily="34" charset="0"/>
              </a:defRPr>
            </a:lvl2pPr>
            <a:lvl3pPr eaLnBrk="0" hangingPunct="0">
              <a:defRPr>
                <a:latin typeface="Arial" panose="020B0604020202020204" pitchFamily="34" charset="0"/>
              </a:defRPr>
            </a:lvl3pPr>
            <a:lvl4pPr eaLnBrk="0" hangingPunct="0">
              <a:defRPr>
                <a:latin typeface="Arial" panose="020B0604020202020204" pitchFamily="34" charset="0"/>
              </a:defRPr>
            </a:lvl4pPr>
            <a:lvl5pPr eaLnBrk="0" hangingPunct="0">
              <a:defRPr>
                <a:latin typeface="Arial" panose="020B0604020202020204" pitchFamily="34" charset="0"/>
              </a:defRPr>
            </a:lvl5pPr>
            <a:lvl6pPr eaLnBrk="0" fontAlgn="base" hangingPunct="0">
              <a:spcBef>
                <a:spcPct val="0"/>
              </a:spcBef>
              <a:spcAft>
                <a:spcPct val="0"/>
              </a:spcAft>
              <a:defRPr>
                <a:latin typeface="Arial" panose="020B0604020202020204" pitchFamily="34" charset="0"/>
              </a:defRPr>
            </a:lvl6pPr>
            <a:lvl7pPr eaLnBrk="0" fontAlgn="base" hangingPunct="0">
              <a:spcBef>
                <a:spcPct val="0"/>
              </a:spcBef>
              <a:spcAft>
                <a:spcPct val="0"/>
              </a:spcAft>
              <a:defRPr>
                <a:latin typeface="Arial" panose="020B0604020202020204" pitchFamily="34" charset="0"/>
              </a:defRPr>
            </a:lvl7pPr>
            <a:lvl8pPr eaLnBrk="0" fontAlgn="base" hangingPunct="0">
              <a:spcBef>
                <a:spcPct val="0"/>
              </a:spcBef>
              <a:spcAft>
                <a:spcPct val="0"/>
              </a:spcAft>
              <a:defRPr>
                <a:latin typeface="Arial" panose="020B0604020202020204" pitchFamily="34" charset="0"/>
              </a:defRPr>
            </a:lvl8pPr>
            <a:lvl9pPr eaLnBrk="0" fontAlgn="base" hangingPunct="0">
              <a:spcBef>
                <a:spcPct val="0"/>
              </a:spcBef>
              <a:spcAft>
                <a:spcPct val="0"/>
              </a:spcAft>
              <a:defRPr>
                <a:latin typeface="Arial" panose="020B0604020202020204" pitchFamily="34" charset="0"/>
              </a:defRPr>
            </a:lvl9pPr>
          </a:lstStyle>
          <a:p>
            <a:r>
              <a:rPr lang="en-US" dirty="0"/>
              <a:t>Behavioral Health</a:t>
            </a:r>
          </a:p>
        </p:txBody>
      </p:sp>
      <p:sp>
        <p:nvSpPr>
          <p:cNvPr id="11" name="Oval 10"/>
          <p:cNvSpPr/>
          <p:nvPr/>
        </p:nvSpPr>
        <p:spPr>
          <a:xfrm>
            <a:off x="3300983" y="1267840"/>
            <a:ext cx="5586859" cy="5467697"/>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447" name="TextBox 446"/>
          <p:cNvSpPr txBox="1"/>
          <p:nvPr/>
        </p:nvSpPr>
        <p:spPr>
          <a:xfrm>
            <a:off x="1825865" y="1597516"/>
            <a:ext cx="2202405" cy="769441"/>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i="0" u="none" strike="noStrike" kern="1200" cap="none" spc="0" normalizeH="0" baseline="0" noProof="0" dirty="0">
                <a:ln>
                  <a:noFill/>
                </a:ln>
                <a:solidFill>
                  <a:srgbClr val="24ADE2"/>
                </a:solidFill>
                <a:effectLst/>
                <a:uLnTx/>
                <a:uFillTx/>
                <a:latin typeface="Roboto Medium" panose="02000000000000000000" pitchFamily="2" charset="0"/>
                <a:ea typeface="Roboto Medium" panose="02000000000000000000" pitchFamily="2" charset="0"/>
                <a:cs typeface="Roboto Medium" panose="02000000000000000000" pitchFamily="2" charset="0"/>
              </a:rPr>
              <a:t>Psychological</a:t>
            </a:r>
          </a:p>
          <a:p>
            <a:pPr marL="0" marR="0" lvl="0" indent="0" algn="ctr" defTabSz="914400" rtl="0" eaLnBrk="1" fontAlgn="base" latinLnBrk="0" hangingPunct="1">
              <a:lnSpc>
                <a:spcPct val="100000"/>
              </a:lnSpc>
              <a:spcBef>
                <a:spcPct val="0"/>
              </a:spcBef>
              <a:spcAft>
                <a:spcPts val="600"/>
              </a:spcAft>
              <a:buClrTx/>
              <a:buSzTx/>
              <a:buFontTx/>
              <a:buNone/>
              <a:tabLst/>
              <a:defRPr/>
            </a:pPr>
            <a:r>
              <a:rPr kumimoji="0" lang="en-US" sz="1400" b="0" i="0" u="none" strike="noStrike" kern="1200" cap="none" spc="0" normalizeH="0" baseline="0" noProof="0" dirty="0">
                <a:ln>
                  <a:noFill/>
                </a:ln>
                <a:effectLst/>
                <a:uLnTx/>
                <a:uFillTx/>
                <a:latin typeface="Roboto Light" panose="02000000000000000000" pitchFamily="2" charset="0"/>
                <a:ea typeface="Roboto Light" panose="02000000000000000000" pitchFamily="2" charset="0"/>
                <a:cs typeface="Roboto Light" panose="02000000000000000000" pitchFamily="2" charset="0"/>
              </a:rPr>
              <a:t>Anxiety, Attitude, Depression &amp; Stress</a:t>
            </a:r>
          </a:p>
        </p:txBody>
      </p:sp>
      <p:sp>
        <p:nvSpPr>
          <p:cNvPr id="448" name="TextBox 447"/>
          <p:cNvSpPr txBox="1"/>
          <p:nvPr/>
        </p:nvSpPr>
        <p:spPr>
          <a:xfrm>
            <a:off x="1483750" y="5254934"/>
            <a:ext cx="2312646" cy="98488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i="0" u="none" strike="noStrike" kern="1200" cap="none" spc="0" normalizeH="0" baseline="0" noProof="0" dirty="0">
                <a:ln>
                  <a:noFill/>
                </a:ln>
                <a:solidFill>
                  <a:srgbClr val="24ADE2"/>
                </a:solidFill>
                <a:effectLst/>
                <a:uLnTx/>
                <a:uFillTx/>
                <a:latin typeface="Roboto Medium" panose="02000000000000000000" pitchFamily="2" charset="0"/>
                <a:ea typeface="Roboto Medium" panose="02000000000000000000" pitchFamily="2" charset="0"/>
                <a:cs typeface="Roboto Medium" panose="02000000000000000000" pitchFamily="2" charset="0"/>
              </a:rPr>
              <a:t>Demographical</a:t>
            </a:r>
          </a:p>
          <a:p>
            <a:pPr marL="0" marR="0" lvl="0" indent="0" algn="ctr" defTabSz="914400" rtl="0" eaLnBrk="1" fontAlgn="base" latinLnBrk="0" hangingPunct="1">
              <a:lnSpc>
                <a:spcPct val="100000"/>
              </a:lnSpc>
              <a:spcBef>
                <a:spcPct val="0"/>
              </a:spcBef>
              <a:spcAft>
                <a:spcPts val="600"/>
              </a:spcAft>
              <a:buClrTx/>
              <a:buSzTx/>
              <a:buFontTx/>
              <a:buNone/>
              <a:tabLst/>
              <a:defRPr/>
            </a:pPr>
            <a:r>
              <a:rPr kumimoji="0" lang="en-US" sz="1400" b="0" i="0" u="none" strike="noStrike" kern="1200" cap="none" spc="0" normalizeH="0" baseline="0" noProof="0" dirty="0">
                <a:ln>
                  <a:noFill/>
                </a:ln>
                <a:effectLst/>
                <a:uLnTx/>
                <a:uFillTx/>
                <a:latin typeface="Roboto Light" panose="02000000000000000000" pitchFamily="2" charset="0"/>
                <a:ea typeface="Roboto Light" panose="02000000000000000000" pitchFamily="2" charset="0"/>
                <a:cs typeface="Roboto Light" panose="02000000000000000000" pitchFamily="2" charset="0"/>
              </a:rPr>
              <a:t>Domestic Status, Economic Status, Education &amp; Employment</a:t>
            </a:r>
          </a:p>
        </p:txBody>
      </p:sp>
      <p:sp>
        <p:nvSpPr>
          <p:cNvPr id="449" name="TextBox 448"/>
          <p:cNvSpPr txBox="1"/>
          <p:nvPr/>
        </p:nvSpPr>
        <p:spPr>
          <a:xfrm>
            <a:off x="8425622" y="1597515"/>
            <a:ext cx="1865445" cy="769441"/>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i="0" u="none" strike="noStrike" kern="1200" cap="none" spc="0" normalizeH="0" baseline="0" noProof="0" dirty="0">
                <a:ln>
                  <a:noFill/>
                </a:ln>
                <a:solidFill>
                  <a:srgbClr val="24ADE2"/>
                </a:solidFill>
                <a:effectLst/>
                <a:uLnTx/>
                <a:uFillTx/>
                <a:latin typeface="Roboto Medium" panose="02000000000000000000" pitchFamily="2" charset="0"/>
                <a:ea typeface="Roboto Medium" panose="02000000000000000000" pitchFamily="2" charset="0"/>
                <a:cs typeface="Roboto Medium" panose="02000000000000000000" pitchFamily="2" charset="0"/>
              </a:rPr>
              <a:t>Behavioral</a:t>
            </a:r>
          </a:p>
          <a:p>
            <a:pPr marL="0" marR="0" lvl="0" indent="0" algn="ctr" defTabSz="914400" rtl="0" eaLnBrk="1" fontAlgn="base" latinLnBrk="0" hangingPunct="1">
              <a:lnSpc>
                <a:spcPct val="100000"/>
              </a:lnSpc>
              <a:spcBef>
                <a:spcPct val="0"/>
              </a:spcBef>
              <a:spcAft>
                <a:spcPts val="600"/>
              </a:spcAft>
              <a:buClrTx/>
              <a:buSzTx/>
              <a:buFontTx/>
              <a:buNone/>
              <a:tabLst/>
              <a:defRPr/>
            </a:pPr>
            <a:r>
              <a:rPr kumimoji="0" lang="en-US" sz="1400" b="0" i="0" u="none" strike="noStrike" kern="1200" cap="none" spc="0" normalizeH="0" baseline="0" noProof="0" dirty="0">
                <a:ln>
                  <a:noFill/>
                </a:ln>
                <a:effectLst/>
                <a:uLnTx/>
                <a:uFillTx/>
                <a:latin typeface="Roboto Light" panose="02000000000000000000" pitchFamily="2" charset="0"/>
                <a:ea typeface="Roboto Light" panose="02000000000000000000" pitchFamily="2" charset="0"/>
                <a:cs typeface="Roboto Light" panose="02000000000000000000" pitchFamily="2" charset="0"/>
              </a:rPr>
              <a:t>Lifestyle, Nutrition, Smoking &amp; Values</a:t>
            </a:r>
          </a:p>
        </p:txBody>
      </p:sp>
      <p:sp>
        <p:nvSpPr>
          <p:cNvPr id="450" name="TextBox 449"/>
          <p:cNvSpPr txBox="1"/>
          <p:nvPr/>
        </p:nvSpPr>
        <p:spPr>
          <a:xfrm>
            <a:off x="8513690" y="5252163"/>
            <a:ext cx="2032428" cy="1200329"/>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i="0" u="none" strike="noStrike" kern="1200" cap="none" spc="0" normalizeH="0" baseline="0" noProof="0" dirty="0">
                <a:ln>
                  <a:noFill/>
                </a:ln>
                <a:solidFill>
                  <a:srgbClr val="24ADE2"/>
                </a:solidFill>
                <a:effectLst/>
                <a:uLnTx/>
                <a:uFillTx/>
                <a:latin typeface="Roboto Medium" panose="02000000000000000000" pitchFamily="2" charset="0"/>
                <a:ea typeface="Roboto Medium" panose="02000000000000000000" pitchFamily="2" charset="0"/>
                <a:cs typeface="Roboto Medium" panose="02000000000000000000" pitchFamily="2" charset="0"/>
              </a:rPr>
              <a:t>Societal</a:t>
            </a:r>
          </a:p>
          <a:p>
            <a:pPr marL="0" marR="0" lvl="0" indent="0" algn="ctr" defTabSz="914400" rtl="0" eaLnBrk="1" fontAlgn="base" latinLnBrk="0" hangingPunct="1">
              <a:lnSpc>
                <a:spcPct val="100000"/>
              </a:lnSpc>
              <a:spcBef>
                <a:spcPct val="0"/>
              </a:spcBef>
              <a:spcAft>
                <a:spcPts val="600"/>
              </a:spcAft>
              <a:buClrTx/>
              <a:buSzTx/>
              <a:buFontTx/>
              <a:buNone/>
              <a:tabLst/>
              <a:defRPr/>
            </a:pPr>
            <a:r>
              <a:rPr lang="en-US" sz="1400" dirty="0">
                <a:latin typeface="Roboto Light" panose="02000000000000000000" pitchFamily="2" charset="0"/>
                <a:ea typeface="Roboto Light" panose="02000000000000000000" pitchFamily="2" charset="0"/>
                <a:cs typeface="Roboto Light" panose="02000000000000000000" pitchFamily="2" charset="0"/>
              </a:rPr>
              <a:t>Family Assistance, </a:t>
            </a:r>
            <a:r>
              <a:rPr kumimoji="0" lang="en-US" sz="1400" b="0" i="0" u="none" strike="noStrike" kern="1200" cap="none" spc="0" normalizeH="0" baseline="0" noProof="0" dirty="0">
                <a:ln>
                  <a:noFill/>
                </a:ln>
                <a:effectLst/>
                <a:uLnTx/>
                <a:uFillTx/>
                <a:latin typeface="Roboto Light" panose="02000000000000000000" pitchFamily="2" charset="0"/>
                <a:ea typeface="Roboto Light" panose="02000000000000000000" pitchFamily="2" charset="0"/>
                <a:cs typeface="Roboto Light" panose="02000000000000000000" pitchFamily="2" charset="0"/>
              </a:rPr>
              <a:t>Access to Care, Literacy, Public Safety &amp; Transportation</a:t>
            </a:r>
          </a:p>
        </p:txBody>
      </p:sp>
      <p:sp>
        <p:nvSpPr>
          <p:cNvPr id="445" name="Title 1"/>
          <p:cNvSpPr>
            <a:spLocks noGrp="1"/>
          </p:cNvSpPr>
          <p:nvPr>
            <p:ph type="title"/>
          </p:nvPr>
        </p:nvSpPr>
        <p:spPr>
          <a:xfrm>
            <a:off x="609441" y="320040"/>
            <a:ext cx="10969943" cy="830860"/>
          </a:xfrm>
        </p:spPr>
        <p:txBody>
          <a:bodyPr>
            <a:normAutofit fontScale="90000"/>
          </a:bodyPr>
          <a:lstStyle/>
          <a:p>
            <a:r>
              <a:rPr lang="en-US" sz="3100" dirty="0"/>
              <a:t>Nurses Understand the Whole Person</a:t>
            </a:r>
            <a:br>
              <a:rPr lang="en-US" sz="3100" dirty="0"/>
            </a:br>
            <a:r>
              <a:rPr lang="en-US" sz="2200" b="0" dirty="0">
                <a:latin typeface="Roboto Light" panose="02000000000000000000" pitchFamily="2" charset="0"/>
                <a:ea typeface="Roboto Light" panose="02000000000000000000" pitchFamily="2" charset="0"/>
                <a:cs typeface="Roboto Light" panose="02000000000000000000" pitchFamily="2" charset="0"/>
              </a:rPr>
              <a:t>Advocating for Their Healthcare Needs</a:t>
            </a:r>
          </a:p>
        </p:txBody>
      </p:sp>
      <p:sp>
        <p:nvSpPr>
          <p:cNvPr id="446" name="Freeform 1311"/>
          <p:cNvSpPr>
            <a:spLocks noEditPoints="1"/>
          </p:cNvSpPr>
          <p:nvPr/>
        </p:nvSpPr>
        <p:spPr bwMode="auto">
          <a:xfrm>
            <a:off x="5286885" y="3216892"/>
            <a:ext cx="1628778" cy="1628777"/>
          </a:xfrm>
          <a:custGeom>
            <a:avLst/>
            <a:gdLst>
              <a:gd name="T0" fmla="*/ 333 w 665"/>
              <a:gd name="T1" fmla="*/ 665 h 665"/>
              <a:gd name="T2" fmla="*/ 0 w 665"/>
              <a:gd name="T3" fmla="*/ 333 h 665"/>
              <a:gd name="T4" fmla="*/ 333 w 665"/>
              <a:gd name="T5" fmla="*/ 0 h 665"/>
              <a:gd name="T6" fmla="*/ 665 w 665"/>
              <a:gd name="T7" fmla="*/ 333 h 665"/>
              <a:gd name="T8" fmla="*/ 333 w 665"/>
              <a:gd name="T9" fmla="*/ 665 h 665"/>
              <a:gd name="T10" fmla="*/ 333 w 665"/>
              <a:gd name="T11" fmla="*/ 25 h 665"/>
              <a:gd name="T12" fmla="*/ 25 w 665"/>
              <a:gd name="T13" fmla="*/ 333 h 665"/>
              <a:gd name="T14" fmla="*/ 333 w 665"/>
              <a:gd name="T15" fmla="*/ 641 h 665"/>
              <a:gd name="T16" fmla="*/ 641 w 665"/>
              <a:gd name="T17" fmla="*/ 333 h 665"/>
              <a:gd name="T18" fmla="*/ 333 w 665"/>
              <a:gd name="T19" fmla="*/ 25 h 6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5" h="665">
                <a:moveTo>
                  <a:pt x="333" y="665"/>
                </a:moveTo>
                <a:cubicBezTo>
                  <a:pt x="150" y="665"/>
                  <a:pt x="0" y="516"/>
                  <a:pt x="0" y="333"/>
                </a:cubicBezTo>
                <a:cubicBezTo>
                  <a:pt x="0" y="150"/>
                  <a:pt x="150" y="0"/>
                  <a:pt x="333" y="0"/>
                </a:cubicBezTo>
                <a:cubicBezTo>
                  <a:pt x="516" y="0"/>
                  <a:pt x="665" y="150"/>
                  <a:pt x="665" y="333"/>
                </a:cubicBezTo>
                <a:cubicBezTo>
                  <a:pt x="665" y="516"/>
                  <a:pt x="516" y="665"/>
                  <a:pt x="333" y="665"/>
                </a:cubicBezTo>
                <a:close/>
                <a:moveTo>
                  <a:pt x="333" y="25"/>
                </a:moveTo>
                <a:cubicBezTo>
                  <a:pt x="163" y="25"/>
                  <a:pt x="25" y="163"/>
                  <a:pt x="25" y="333"/>
                </a:cubicBezTo>
                <a:cubicBezTo>
                  <a:pt x="25" y="503"/>
                  <a:pt x="163" y="641"/>
                  <a:pt x="333" y="641"/>
                </a:cubicBezTo>
                <a:cubicBezTo>
                  <a:pt x="503" y="641"/>
                  <a:pt x="641" y="503"/>
                  <a:pt x="641" y="333"/>
                </a:cubicBezTo>
                <a:cubicBezTo>
                  <a:pt x="641" y="163"/>
                  <a:pt x="503" y="25"/>
                  <a:pt x="333" y="2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262626"/>
              </a:solidFill>
              <a:effectLst/>
              <a:uLnTx/>
              <a:uFillTx/>
              <a:latin typeface="Arial"/>
              <a:ea typeface="+mn-ea"/>
              <a:cs typeface="Arial" charset="0"/>
            </a:endParaRPr>
          </a:p>
        </p:txBody>
      </p:sp>
      <p:pic>
        <p:nvPicPr>
          <p:cNvPr id="451" name="Picture 450"/>
          <p:cNvPicPr>
            <a:picLocks noChangeAspect="1"/>
          </p:cNvPicPr>
          <p:nvPr/>
        </p:nvPicPr>
        <p:blipFill>
          <a:blip r:embed="rId3">
            <a:duotone>
              <a:schemeClr val="accent5">
                <a:shade val="45000"/>
                <a:satMod val="135000"/>
              </a:schemeClr>
              <a:prstClr val="white"/>
            </a:duotone>
          </a:blip>
          <a:stretch>
            <a:fillRect/>
          </a:stretch>
        </p:blipFill>
        <p:spPr>
          <a:xfrm>
            <a:off x="5823312" y="3258945"/>
            <a:ext cx="540001" cy="1524002"/>
          </a:xfrm>
          <a:prstGeom prst="rect">
            <a:avLst/>
          </a:prstGeom>
        </p:spPr>
      </p:pic>
      <p:sp>
        <p:nvSpPr>
          <p:cNvPr id="399" name="Freeform 180"/>
          <p:cNvSpPr>
            <a:spLocks noEditPoints="1"/>
          </p:cNvSpPr>
          <p:nvPr/>
        </p:nvSpPr>
        <p:spPr bwMode="auto">
          <a:xfrm>
            <a:off x="4361982" y="4808011"/>
            <a:ext cx="246425" cy="288030"/>
          </a:xfrm>
          <a:custGeom>
            <a:avLst/>
            <a:gdLst>
              <a:gd name="T0" fmla="*/ 65 w 72"/>
              <a:gd name="T1" fmla="*/ 67 h 80"/>
              <a:gd name="T2" fmla="*/ 64 w 72"/>
              <a:gd name="T3" fmla="*/ 67 h 80"/>
              <a:gd name="T4" fmla="*/ 64 w 72"/>
              <a:gd name="T5" fmla="*/ 38 h 80"/>
              <a:gd name="T6" fmla="*/ 55 w 72"/>
              <a:gd name="T7" fmla="*/ 30 h 80"/>
              <a:gd name="T8" fmla="*/ 26 w 72"/>
              <a:gd name="T9" fmla="*/ 30 h 80"/>
              <a:gd name="T10" fmla="*/ 26 w 72"/>
              <a:gd name="T11" fmla="*/ 22 h 80"/>
              <a:gd name="T12" fmla="*/ 47 w 72"/>
              <a:gd name="T13" fmla="*/ 22 h 80"/>
              <a:gd name="T14" fmla="*/ 49 w 72"/>
              <a:gd name="T15" fmla="*/ 19 h 80"/>
              <a:gd name="T16" fmla="*/ 47 w 72"/>
              <a:gd name="T17" fmla="*/ 16 h 80"/>
              <a:gd name="T18" fmla="*/ 26 w 72"/>
              <a:gd name="T19" fmla="*/ 16 h 80"/>
              <a:gd name="T20" fmla="*/ 26 w 72"/>
              <a:gd name="T21" fmla="*/ 6 h 80"/>
              <a:gd name="T22" fmla="*/ 20 w 72"/>
              <a:gd name="T23" fmla="*/ 0 h 80"/>
              <a:gd name="T24" fmla="*/ 8 w 72"/>
              <a:gd name="T25" fmla="*/ 0 h 80"/>
              <a:gd name="T26" fmla="*/ 5 w 72"/>
              <a:gd name="T27" fmla="*/ 3 h 80"/>
              <a:gd name="T28" fmla="*/ 8 w 72"/>
              <a:gd name="T29" fmla="*/ 6 h 80"/>
              <a:gd name="T30" fmla="*/ 20 w 72"/>
              <a:gd name="T31" fmla="*/ 6 h 80"/>
              <a:gd name="T32" fmla="*/ 20 w 72"/>
              <a:gd name="T33" fmla="*/ 6 h 80"/>
              <a:gd name="T34" fmla="*/ 20 w 72"/>
              <a:gd name="T35" fmla="*/ 35 h 80"/>
              <a:gd name="T36" fmla="*/ 0 w 72"/>
              <a:gd name="T37" fmla="*/ 57 h 80"/>
              <a:gd name="T38" fmla="*/ 22 w 72"/>
              <a:gd name="T39" fmla="*/ 80 h 80"/>
              <a:gd name="T40" fmla="*/ 45 w 72"/>
              <a:gd name="T41" fmla="*/ 59 h 80"/>
              <a:gd name="T42" fmla="*/ 59 w 72"/>
              <a:gd name="T43" fmla="*/ 59 h 80"/>
              <a:gd name="T44" fmla="*/ 59 w 72"/>
              <a:gd name="T45" fmla="*/ 71 h 80"/>
              <a:gd name="T46" fmla="*/ 59 w 72"/>
              <a:gd name="T47" fmla="*/ 73 h 80"/>
              <a:gd name="T48" fmla="*/ 65 w 72"/>
              <a:gd name="T49" fmla="*/ 80 h 80"/>
              <a:gd name="T50" fmla="*/ 72 w 72"/>
              <a:gd name="T51" fmla="*/ 73 h 80"/>
              <a:gd name="T52" fmla="*/ 65 w 72"/>
              <a:gd name="T53" fmla="*/ 67 h 80"/>
              <a:gd name="T54" fmla="*/ 22 w 72"/>
              <a:gd name="T55" fmla="*/ 74 h 80"/>
              <a:gd name="T56" fmla="*/ 5 w 72"/>
              <a:gd name="T57" fmla="*/ 57 h 80"/>
              <a:gd name="T58" fmla="*/ 22 w 72"/>
              <a:gd name="T59" fmla="*/ 40 h 80"/>
              <a:gd name="T60" fmla="*/ 39 w 72"/>
              <a:gd name="T61" fmla="*/ 57 h 80"/>
              <a:gd name="T62" fmla="*/ 22 w 72"/>
              <a:gd name="T63" fmla="*/ 74 h 80"/>
              <a:gd name="T64" fmla="*/ 59 w 72"/>
              <a:gd name="T65" fmla="*/ 48 h 80"/>
              <a:gd name="T66" fmla="*/ 43 w 72"/>
              <a:gd name="T67" fmla="*/ 48 h 80"/>
              <a:gd name="T68" fmla="*/ 43 w 72"/>
              <a:gd name="T69" fmla="*/ 49 h 80"/>
              <a:gd name="T70" fmla="*/ 26 w 72"/>
              <a:gd name="T71" fmla="*/ 35 h 80"/>
              <a:gd name="T72" fmla="*/ 55 w 72"/>
              <a:gd name="T73" fmla="*/ 35 h 80"/>
              <a:gd name="T74" fmla="*/ 59 w 72"/>
              <a:gd name="T75" fmla="*/ 38 h 80"/>
              <a:gd name="T76" fmla="*/ 59 w 72"/>
              <a:gd name="T77" fmla="*/ 4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2" h="80">
                <a:moveTo>
                  <a:pt x="65" y="67"/>
                </a:moveTo>
                <a:cubicBezTo>
                  <a:pt x="65" y="67"/>
                  <a:pt x="65" y="67"/>
                  <a:pt x="64" y="67"/>
                </a:cubicBezTo>
                <a:cubicBezTo>
                  <a:pt x="64" y="38"/>
                  <a:pt x="64" y="38"/>
                  <a:pt x="64" y="38"/>
                </a:cubicBezTo>
                <a:cubicBezTo>
                  <a:pt x="64" y="34"/>
                  <a:pt x="60" y="30"/>
                  <a:pt x="55" y="30"/>
                </a:cubicBezTo>
                <a:cubicBezTo>
                  <a:pt x="26" y="30"/>
                  <a:pt x="26" y="30"/>
                  <a:pt x="26" y="30"/>
                </a:cubicBezTo>
                <a:cubicBezTo>
                  <a:pt x="26" y="22"/>
                  <a:pt x="26" y="22"/>
                  <a:pt x="26" y="22"/>
                </a:cubicBezTo>
                <a:cubicBezTo>
                  <a:pt x="47" y="22"/>
                  <a:pt x="47" y="22"/>
                  <a:pt x="47" y="22"/>
                </a:cubicBezTo>
                <a:cubicBezTo>
                  <a:pt x="48" y="22"/>
                  <a:pt x="49" y="21"/>
                  <a:pt x="49" y="19"/>
                </a:cubicBezTo>
                <a:cubicBezTo>
                  <a:pt x="49" y="18"/>
                  <a:pt x="48" y="16"/>
                  <a:pt x="47" y="16"/>
                </a:cubicBezTo>
                <a:cubicBezTo>
                  <a:pt x="26" y="16"/>
                  <a:pt x="26" y="16"/>
                  <a:pt x="26" y="16"/>
                </a:cubicBezTo>
                <a:cubicBezTo>
                  <a:pt x="26" y="6"/>
                  <a:pt x="26" y="6"/>
                  <a:pt x="26" y="6"/>
                </a:cubicBezTo>
                <a:cubicBezTo>
                  <a:pt x="26" y="3"/>
                  <a:pt x="23" y="0"/>
                  <a:pt x="20" y="0"/>
                </a:cubicBezTo>
                <a:cubicBezTo>
                  <a:pt x="8" y="0"/>
                  <a:pt x="8" y="0"/>
                  <a:pt x="8" y="0"/>
                </a:cubicBezTo>
                <a:cubicBezTo>
                  <a:pt x="7" y="0"/>
                  <a:pt x="5" y="2"/>
                  <a:pt x="5" y="3"/>
                </a:cubicBezTo>
                <a:cubicBezTo>
                  <a:pt x="5" y="5"/>
                  <a:pt x="7" y="6"/>
                  <a:pt x="8" y="6"/>
                </a:cubicBezTo>
                <a:cubicBezTo>
                  <a:pt x="20" y="6"/>
                  <a:pt x="20" y="6"/>
                  <a:pt x="20" y="6"/>
                </a:cubicBezTo>
                <a:cubicBezTo>
                  <a:pt x="20" y="6"/>
                  <a:pt x="20" y="6"/>
                  <a:pt x="20" y="6"/>
                </a:cubicBezTo>
                <a:cubicBezTo>
                  <a:pt x="20" y="35"/>
                  <a:pt x="20" y="35"/>
                  <a:pt x="20" y="35"/>
                </a:cubicBezTo>
                <a:cubicBezTo>
                  <a:pt x="9" y="36"/>
                  <a:pt x="0" y="46"/>
                  <a:pt x="0" y="57"/>
                </a:cubicBezTo>
                <a:cubicBezTo>
                  <a:pt x="0" y="70"/>
                  <a:pt x="10" y="80"/>
                  <a:pt x="22" y="80"/>
                </a:cubicBezTo>
                <a:cubicBezTo>
                  <a:pt x="34" y="80"/>
                  <a:pt x="44" y="71"/>
                  <a:pt x="45" y="59"/>
                </a:cubicBezTo>
                <a:cubicBezTo>
                  <a:pt x="59" y="59"/>
                  <a:pt x="59" y="59"/>
                  <a:pt x="59" y="59"/>
                </a:cubicBezTo>
                <a:cubicBezTo>
                  <a:pt x="59" y="71"/>
                  <a:pt x="59" y="71"/>
                  <a:pt x="59" y="71"/>
                </a:cubicBezTo>
                <a:cubicBezTo>
                  <a:pt x="59" y="72"/>
                  <a:pt x="59" y="72"/>
                  <a:pt x="59" y="73"/>
                </a:cubicBezTo>
                <a:cubicBezTo>
                  <a:pt x="59" y="77"/>
                  <a:pt x="62" y="80"/>
                  <a:pt x="65" y="80"/>
                </a:cubicBezTo>
                <a:cubicBezTo>
                  <a:pt x="69" y="80"/>
                  <a:pt x="72" y="77"/>
                  <a:pt x="72" y="73"/>
                </a:cubicBezTo>
                <a:cubicBezTo>
                  <a:pt x="72" y="70"/>
                  <a:pt x="69" y="67"/>
                  <a:pt x="65" y="67"/>
                </a:cubicBezTo>
                <a:close/>
                <a:moveTo>
                  <a:pt x="22" y="74"/>
                </a:moveTo>
                <a:cubicBezTo>
                  <a:pt x="13" y="74"/>
                  <a:pt x="5" y="67"/>
                  <a:pt x="5" y="57"/>
                </a:cubicBezTo>
                <a:cubicBezTo>
                  <a:pt x="5" y="48"/>
                  <a:pt x="13" y="40"/>
                  <a:pt x="22" y="40"/>
                </a:cubicBezTo>
                <a:cubicBezTo>
                  <a:pt x="32" y="40"/>
                  <a:pt x="39" y="48"/>
                  <a:pt x="39" y="57"/>
                </a:cubicBezTo>
                <a:cubicBezTo>
                  <a:pt x="39" y="67"/>
                  <a:pt x="32" y="74"/>
                  <a:pt x="22" y="74"/>
                </a:cubicBezTo>
                <a:close/>
                <a:moveTo>
                  <a:pt x="59" y="48"/>
                </a:moveTo>
                <a:cubicBezTo>
                  <a:pt x="43" y="48"/>
                  <a:pt x="43" y="48"/>
                  <a:pt x="43" y="48"/>
                </a:cubicBezTo>
                <a:cubicBezTo>
                  <a:pt x="43" y="49"/>
                  <a:pt x="43" y="49"/>
                  <a:pt x="43" y="49"/>
                </a:cubicBezTo>
                <a:cubicBezTo>
                  <a:pt x="40" y="42"/>
                  <a:pt x="34" y="36"/>
                  <a:pt x="26" y="35"/>
                </a:cubicBezTo>
                <a:cubicBezTo>
                  <a:pt x="55" y="35"/>
                  <a:pt x="55" y="35"/>
                  <a:pt x="55" y="35"/>
                </a:cubicBezTo>
                <a:cubicBezTo>
                  <a:pt x="57" y="35"/>
                  <a:pt x="59" y="37"/>
                  <a:pt x="59" y="38"/>
                </a:cubicBezTo>
                <a:lnTo>
                  <a:pt x="59" y="48"/>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dirty="0"/>
          </a:p>
        </p:txBody>
      </p:sp>
      <p:pic>
        <p:nvPicPr>
          <p:cNvPr id="400" name="Picture 5"/>
          <p:cNvPicPr>
            <a:picLocks noChangeAspect="1" noChangeArrowheads="1"/>
          </p:cNvPicPr>
          <p:nvPr/>
        </p:nvPicPr>
        <p:blipFill>
          <a:blip r:embed="rId4" cstate="screen">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7522188" y="4729777"/>
            <a:ext cx="439758" cy="439758"/>
          </a:xfrm>
          <a:prstGeom prst="rect">
            <a:avLst/>
          </a:prstGeom>
          <a:noFill/>
        </p:spPr>
      </p:pic>
      <p:pic>
        <p:nvPicPr>
          <p:cNvPr id="414" name="Graphic 540">
            <a:extLst>
              <a:ext uri="{FF2B5EF4-FFF2-40B4-BE49-F238E27FC236}">
                <a16:creationId xmlns:a16="http://schemas.microsoft.com/office/drawing/2014/main" id="{244F3012-6803-FE7B-2A9E-A1EC0D2A012B}"/>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920282" y="5740537"/>
            <a:ext cx="379828" cy="274320"/>
          </a:xfrm>
          <a:prstGeom prst="rect">
            <a:avLst/>
          </a:prstGeom>
        </p:spPr>
      </p:pic>
      <p:pic>
        <p:nvPicPr>
          <p:cNvPr id="415" name="Graphic 9">
            <a:extLst>
              <a:ext uri="{FF2B5EF4-FFF2-40B4-BE49-F238E27FC236}">
                <a16:creationId xmlns:a16="http://schemas.microsoft.com/office/drawing/2014/main" id="{9AE63DB4-B8D8-4B4E-8593-61EEE3970BB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937011" y="1969340"/>
            <a:ext cx="322315" cy="338430"/>
          </a:xfrm>
          <a:prstGeom prst="rect">
            <a:avLst/>
          </a:prstGeom>
        </p:spPr>
      </p:pic>
      <p:pic>
        <p:nvPicPr>
          <p:cNvPr id="398" name="Picture 6">
            <a:extLst>
              <a:ext uri="{FF2B5EF4-FFF2-40B4-BE49-F238E27FC236}">
                <a16:creationId xmlns:a16="http://schemas.microsoft.com/office/drawing/2014/main" id="{71F15390-766F-43A5-B9CB-BC93D10C44A9}"/>
              </a:ext>
            </a:extLst>
          </p:cNvPr>
          <p:cNvPicPr>
            <a:picLocks noChangeAspect="1" noChangeArrowheads="1"/>
          </p:cNvPicPr>
          <p:nvPr/>
        </p:nvPicPr>
        <p:blipFill>
          <a:blip r:embed="rId9"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889987" y="2731960"/>
            <a:ext cx="420624" cy="420624"/>
          </a:xfrm>
          <a:prstGeom prst="rect">
            <a:avLst/>
          </a:prstGeom>
          <a:noFill/>
          <a:extLst>
            <a:ext uri="{909E8E84-426E-40DD-AFC4-6F175D3DCCD1}">
              <a14:hiddenFill xmlns:a14="http://schemas.microsoft.com/office/drawing/2010/main">
                <a:solidFill>
                  <a:srgbClr val="FFFFFF"/>
                </a:solidFill>
              </a14:hiddenFill>
            </a:ext>
          </a:extLst>
        </p:spPr>
      </p:pic>
      <p:pic>
        <p:nvPicPr>
          <p:cNvPr id="401" name="Graphic 26">
            <a:extLst>
              <a:ext uri="{FF2B5EF4-FFF2-40B4-BE49-F238E27FC236}">
                <a16:creationId xmlns:a16="http://schemas.microsoft.com/office/drawing/2014/main" id="{B2124CCE-05D4-A04F-B211-93F193F8AF0D}"/>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336433" y="2900003"/>
            <a:ext cx="297180" cy="356616"/>
          </a:xfrm>
          <a:prstGeom prst="rect">
            <a:avLst/>
          </a:prstGeom>
        </p:spPr>
      </p:pic>
      <p:pic>
        <p:nvPicPr>
          <p:cNvPr id="403" name="Graphic 77">
            <a:extLst>
              <a:ext uri="{FF2B5EF4-FFF2-40B4-BE49-F238E27FC236}">
                <a16:creationId xmlns:a16="http://schemas.microsoft.com/office/drawing/2014/main" id="{DE17DA6E-278B-A441-D58F-5BB20ED2C1AC}"/>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592036" y="2908997"/>
            <a:ext cx="300736" cy="338328"/>
          </a:xfrm>
          <a:prstGeom prst="rect">
            <a:avLst/>
          </a:prstGeom>
        </p:spPr>
      </p:pic>
    </p:spTree>
    <p:extLst>
      <p:ext uri="{BB962C8B-B14F-4D97-AF65-F5344CB8AC3E}">
        <p14:creationId xmlns:p14="http://schemas.microsoft.com/office/powerpoint/2010/main" val="33634853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ACE29CF9-18A7-8B8F-5C24-614F05A44ABF}"/>
              </a:ext>
            </a:extLst>
          </p:cNvPr>
          <p:cNvSpPr/>
          <p:nvPr/>
        </p:nvSpPr>
        <p:spPr>
          <a:xfrm>
            <a:off x="862782" y="2803399"/>
            <a:ext cx="797752" cy="797752"/>
          </a:xfrm>
          <a:prstGeom prst="ellipse">
            <a:avLst/>
          </a:prstGeom>
          <a:noFill/>
          <a:ln w="317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E940CF9E-207A-E55D-1CD2-BB860EECC8E1}"/>
              </a:ext>
            </a:extLst>
          </p:cNvPr>
          <p:cNvSpPr/>
          <p:nvPr/>
        </p:nvSpPr>
        <p:spPr>
          <a:xfrm>
            <a:off x="805048" y="2745665"/>
            <a:ext cx="913220" cy="913220"/>
          </a:xfrm>
          <a:prstGeom prst="ellipse">
            <a:avLst/>
          </a:prstGeom>
          <a:noFill/>
          <a:ln w="1270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8">
            <a:extLst>
              <a:ext uri="{FF2B5EF4-FFF2-40B4-BE49-F238E27FC236}">
                <a16:creationId xmlns:a16="http://schemas.microsoft.com/office/drawing/2014/main" id="{306C3C4E-3F86-4F36-AFDF-5603ACDADA81}"/>
              </a:ext>
            </a:extLst>
          </p:cNvPr>
          <p:cNvPicPr>
            <a:picLocks noChangeAspect="1"/>
          </p:cNvPicPr>
          <p:nvPr/>
        </p:nvPicPr>
        <p:blipFill>
          <a:blip r:embed="rId2">
            <a:duotone>
              <a:schemeClr val="accent6">
                <a:shade val="45000"/>
                <a:satMod val="135000"/>
              </a:schemeClr>
              <a:prstClr val="white"/>
            </a:duotone>
          </a:blip>
          <a:stretch>
            <a:fillRect/>
          </a:stretch>
        </p:blipFill>
        <p:spPr>
          <a:xfrm>
            <a:off x="3730848" y="2873804"/>
            <a:ext cx="621792" cy="621792"/>
          </a:xfrm>
          <a:prstGeom prst="rect">
            <a:avLst/>
          </a:prstGeom>
        </p:spPr>
      </p:pic>
      <p:pic>
        <p:nvPicPr>
          <p:cNvPr id="12" name="Picture 11">
            <a:extLst>
              <a:ext uri="{FF2B5EF4-FFF2-40B4-BE49-F238E27FC236}">
                <a16:creationId xmlns:a16="http://schemas.microsoft.com/office/drawing/2014/main" id="{D0748606-B6BB-37F7-21DF-95A70124B4A1}"/>
              </a:ext>
            </a:extLst>
          </p:cNvPr>
          <p:cNvPicPr>
            <a:picLocks noChangeAspect="1"/>
          </p:cNvPicPr>
          <p:nvPr/>
        </p:nvPicPr>
        <p:blipFill>
          <a:blip r:embed="rId3">
            <a:duotone>
              <a:schemeClr val="accent6">
                <a:shade val="45000"/>
                <a:satMod val="135000"/>
              </a:schemeClr>
              <a:prstClr val="white"/>
            </a:duotone>
          </a:blip>
          <a:stretch>
            <a:fillRect/>
          </a:stretch>
        </p:blipFill>
        <p:spPr>
          <a:xfrm>
            <a:off x="5185443" y="2934929"/>
            <a:ext cx="539663" cy="539663"/>
          </a:xfrm>
          <a:prstGeom prst="rect">
            <a:avLst/>
          </a:prstGeom>
        </p:spPr>
      </p:pic>
      <p:pic>
        <p:nvPicPr>
          <p:cNvPr id="14" name="Picture 13">
            <a:extLst>
              <a:ext uri="{FF2B5EF4-FFF2-40B4-BE49-F238E27FC236}">
                <a16:creationId xmlns:a16="http://schemas.microsoft.com/office/drawing/2014/main" id="{E8ED0606-E09C-9C4A-A187-E3CCE2B78319}"/>
              </a:ext>
            </a:extLst>
          </p:cNvPr>
          <p:cNvPicPr>
            <a:picLocks noChangeAspect="1"/>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4347700" y="4479325"/>
            <a:ext cx="725715" cy="725715"/>
          </a:xfrm>
          <a:prstGeom prst="rect">
            <a:avLst/>
          </a:prstGeom>
        </p:spPr>
      </p:pic>
      <p:sp>
        <p:nvSpPr>
          <p:cNvPr id="16" name="Oval 15">
            <a:extLst>
              <a:ext uri="{FF2B5EF4-FFF2-40B4-BE49-F238E27FC236}">
                <a16:creationId xmlns:a16="http://schemas.microsoft.com/office/drawing/2014/main" id="{ACE29CF9-18A7-8B8F-5C24-614F05A44ABF}"/>
              </a:ext>
            </a:extLst>
          </p:cNvPr>
          <p:cNvSpPr/>
          <p:nvPr/>
        </p:nvSpPr>
        <p:spPr>
          <a:xfrm>
            <a:off x="2258426" y="2803399"/>
            <a:ext cx="797752" cy="797752"/>
          </a:xfrm>
          <a:prstGeom prst="ellipse">
            <a:avLst/>
          </a:prstGeom>
          <a:noFill/>
          <a:ln w="317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E940CF9E-207A-E55D-1CD2-BB860EECC8E1}"/>
              </a:ext>
            </a:extLst>
          </p:cNvPr>
          <p:cNvSpPr/>
          <p:nvPr/>
        </p:nvSpPr>
        <p:spPr>
          <a:xfrm>
            <a:off x="2200692" y="2745665"/>
            <a:ext cx="913220" cy="913220"/>
          </a:xfrm>
          <a:prstGeom prst="ellipse">
            <a:avLst/>
          </a:prstGeom>
          <a:noFill/>
          <a:ln w="1270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ACE29CF9-18A7-8B8F-5C24-614F05A44ABF}"/>
              </a:ext>
            </a:extLst>
          </p:cNvPr>
          <p:cNvSpPr/>
          <p:nvPr/>
        </p:nvSpPr>
        <p:spPr>
          <a:xfrm>
            <a:off x="3649451" y="2809698"/>
            <a:ext cx="797752" cy="797752"/>
          </a:xfrm>
          <a:prstGeom prst="ellipse">
            <a:avLst/>
          </a:prstGeom>
          <a:noFill/>
          <a:ln w="317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E940CF9E-207A-E55D-1CD2-BB860EECC8E1}"/>
              </a:ext>
            </a:extLst>
          </p:cNvPr>
          <p:cNvSpPr/>
          <p:nvPr/>
        </p:nvSpPr>
        <p:spPr>
          <a:xfrm>
            <a:off x="3591717" y="2751964"/>
            <a:ext cx="913220" cy="913220"/>
          </a:xfrm>
          <a:prstGeom prst="ellipse">
            <a:avLst/>
          </a:prstGeom>
          <a:noFill/>
          <a:ln w="1270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ACE29CF9-18A7-8B8F-5C24-614F05A44ABF}"/>
              </a:ext>
            </a:extLst>
          </p:cNvPr>
          <p:cNvSpPr/>
          <p:nvPr/>
        </p:nvSpPr>
        <p:spPr>
          <a:xfrm>
            <a:off x="5056399" y="2809698"/>
            <a:ext cx="797752" cy="797752"/>
          </a:xfrm>
          <a:prstGeom prst="ellipse">
            <a:avLst/>
          </a:prstGeom>
          <a:noFill/>
          <a:ln w="317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E940CF9E-207A-E55D-1CD2-BB860EECC8E1}"/>
              </a:ext>
            </a:extLst>
          </p:cNvPr>
          <p:cNvSpPr/>
          <p:nvPr/>
        </p:nvSpPr>
        <p:spPr>
          <a:xfrm>
            <a:off x="4998665" y="2751964"/>
            <a:ext cx="913220" cy="913220"/>
          </a:xfrm>
          <a:prstGeom prst="ellipse">
            <a:avLst/>
          </a:prstGeom>
          <a:noFill/>
          <a:ln w="1270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ACE29CF9-18A7-8B8F-5C24-614F05A44ABF}"/>
              </a:ext>
            </a:extLst>
          </p:cNvPr>
          <p:cNvSpPr/>
          <p:nvPr/>
        </p:nvSpPr>
        <p:spPr>
          <a:xfrm>
            <a:off x="1524170" y="4441224"/>
            <a:ext cx="797752" cy="797752"/>
          </a:xfrm>
          <a:prstGeom prst="ellipse">
            <a:avLst/>
          </a:prstGeom>
          <a:noFill/>
          <a:ln w="317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E940CF9E-207A-E55D-1CD2-BB860EECC8E1}"/>
              </a:ext>
            </a:extLst>
          </p:cNvPr>
          <p:cNvSpPr/>
          <p:nvPr/>
        </p:nvSpPr>
        <p:spPr>
          <a:xfrm>
            <a:off x="1466436" y="4383490"/>
            <a:ext cx="913220" cy="913220"/>
          </a:xfrm>
          <a:prstGeom prst="ellipse">
            <a:avLst/>
          </a:prstGeom>
          <a:noFill/>
          <a:ln w="1270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ACE29CF9-18A7-8B8F-5C24-614F05A44ABF}"/>
              </a:ext>
            </a:extLst>
          </p:cNvPr>
          <p:cNvSpPr/>
          <p:nvPr/>
        </p:nvSpPr>
        <p:spPr>
          <a:xfrm>
            <a:off x="4311682" y="4447523"/>
            <a:ext cx="797752" cy="797752"/>
          </a:xfrm>
          <a:prstGeom prst="ellipse">
            <a:avLst/>
          </a:prstGeom>
          <a:noFill/>
          <a:ln w="317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a:extLst>
              <a:ext uri="{FF2B5EF4-FFF2-40B4-BE49-F238E27FC236}">
                <a16:creationId xmlns:a16="http://schemas.microsoft.com/office/drawing/2014/main" id="{E940CF9E-207A-E55D-1CD2-BB860EECC8E1}"/>
              </a:ext>
            </a:extLst>
          </p:cNvPr>
          <p:cNvSpPr/>
          <p:nvPr/>
        </p:nvSpPr>
        <p:spPr>
          <a:xfrm>
            <a:off x="4253948" y="4389789"/>
            <a:ext cx="913220" cy="913220"/>
          </a:xfrm>
          <a:prstGeom prst="ellipse">
            <a:avLst/>
          </a:prstGeom>
          <a:noFill/>
          <a:ln w="1270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p:cNvSpPr txBox="1"/>
          <p:nvPr/>
        </p:nvSpPr>
        <p:spPr>
          <a:xfrm>
            <a:off x="409170" y="3655411"/>
            <a:ext cx="1704975" cy="492443"/>
          </a:xfrm>
          <a:prstGeom prst="rect">
            <a:avLst/>
          </a:prstGeom>
          <a:noFill/>
        </p:spPr>
        <p:txBody>
          <a:bodyPr wrap="square" rtlCol="0">
            <a:spAutoFit/>
          </a:bodyPr>
          <a:lstStyle/>
          <a:p>
            <a:pPr algn="ctr"/>
            <a:r>
              <a:rPr lang="en-US" sz="1300" dirty="0">
                <a:latin typeface="Roboto Light" panose="02000000000000000000" pitchFamily="2" charset="0"/>
                <a:ea typeface="Roboto Light" panose="02000000000000000000" pitchFamily="2" charset="0"/>
                <a:cs typeface="Roboto Light" panose="02000000000000000000" pitchFamily="2" charset="0"/>
              </a:rPr>
              <a:t>Pharmacy Benefit Manager (PBM)</a:t>
            </a:r>
          </a:p>
        </p:txBody>
      </p:sp>
      <p:sp>
        <p:nvSpPr>
          <p:cNvPr id="49" name="TextBox 48"/>
          <p:cNvSpPr txBox="1"/>
          <p:nvPr/>
        </p:nvSpPr>
        <p:spPr>
          <a:xfrm>
            <a:off x="1890073" y="3657316"/>
            <a:ext cx="1555994" cy="692497"/>
          </a:xfrm>
          <a:prstGeom prst="rect">
            <a:avLst/>
          </a:prstGeom>
          <a:noFill/>
        </p:spPr>
        <p:txBody>
          <a:bodyPr wrap="square" rtlCol="0">
            <a:spAutoFit/>
          </a:bodyPr>
          <a:lstStyle/>
          <a:p>
            <a:pPr algn="ctr"/>
            <a:r>
              <a:rPr lang="en-US" sz="1300" dirty="0">
                <a:latin typeface="Roboto Light" panose="02000000000000000000" pitchFamily="2" charset="0"/>
                <a:ea typeface="Roboto Light" panose="02000000000000000000" pitchFamily="2" charset="0"/>
                <a:cs typeface="Roboto Light" panose="02000000000000000000" pitchFamily="2" charset="0"/>
              </a:rPr>
              <a:t>Point solutions – diabetes, cancer, MSK, etc.</a:t>
            </a:r>
          </a:p>
        </p:txBody>
      </p:sp>
      <p:sp>
        <p:nvSpPr>
          <p:cNvPr id="50" name="TextBox 49"/>
          <p:cNvSpPr txBox="1"/>
          <p:nvPr/>
        </p:nvSpPr>
        <p:spPr>
          <a:xfrm>
            <a:off x="3427179" y="3651266"/>
            <a:ext cx="1229131" cy="492443"/>
          </a:xfrm>
          <a:prstGeom prst="rect">
            <a:avLst/>
          </a:prstGeom>
          <a:noFill/>
        </p:spPr>
        <p:txBody>
          <a:bodyPr wrap="square" rtlCol="0">
            <a:spAutoFit/>
          </a:bodyPr>
          <a:lstStyle/>
          <a:p>
            <a:pPr algn="ctr"/>
            <a:r>
              <a:rPr lang="en-US" sz="1300" dirty="0">
                <a:latin typeface="Roboto Light" panose="02000000000000000000" pitchFamily="2" charset="0"/>
                <a:ea typeface="Roboto Light" panose="02000000000000000000" pitchFamily="2" charset="0"/>
                <a:cs typeface="Roboto Light" panose="02000000000000000000" pitchFamily="2" charset="0"/>
              </a:rPr>
              <a:t>Maternity management</a:t>
            </a:r>
          </a:p>
        </p:txBody>
      </p:sp>
      <p:sp>
        <p:nvSpPr>
          <p:cNvPr id="51" name="TextBox 50"/>
          <p:cNvSpPr txBox="1"/>
          <p:nvPr/>
        </p:nvSpPr>
        <p:spPr>
          <a:xfrm>
            <a:off x="4826860" y="3652960"/>
            <a:ext cx="1259250" cy="492443"/>
          </a:xfrm>
          <a:prstGeom prst="rect">
            <a:avLst/>
          </a:prstGeom>
          <a:noFill/>
        </p:spPr>
        <p:txBody>
          <a:bodyPr wrap="square" rtlCol="0">
            <a:spAutoFit/>
          </a:bodyPr>
          <a:lstStyle/>
          <a:p>
            <a:pPr algn="ctr"/>
            <a:r>
              <a:rPr lang="en-US" sz="1300" dirty="0">
                <a:latin typeface="Roboto Light" panose="02000000000000000000" pitchFamily="2" charset="0"/>
                <a:ea typeface="Roboto Light" panose="02000000000000000000" pitchFamily="2" charset="0"/>
                <a:cs typeface="Roboto Light" panose="02000000000000000000" pitchFamily="2" charset="0"/>
              </a:rPr>
              <a:t>Onsite/near-site clinic </a:t>
            </a:r>
          </a:p>
        </p:txBody>
      </p:sp>
      <p:sp>
        <p:nvSpPr>
          <p:cNvPr id="52" name="TextBox 51"/>
          <p:cNvSpPr txBox="1"/>
          <p:nvPr/>
        </p:nvSpPr>
        <p:spPr>
          <a:xfrm>
            <a:off x="1318311" y="5293236"/>
            <a:ext cx="1229131" cy="492443"/>
          </a:xfrm>
          <a:prstGeom prst="rect">
            <a:avLst/>
          </a:prstGeom>
          <a:noFill/>
        </p:spPr>
        <p:txBody>
          <a:bodyPr wrap="square" rtlCol="0">
            <a:spAutoFit/>
          </a:bodyPr>
          <a:lstStyle/>
          <a:p>
            <a:pPr algn="ctr"/>
            <a:r>
              <a:rPr lang="en-US" sz="1300" dirty="0">
                <a:latin typeface="Roboto Light" panose="02000000000000000000" pitchFamily="2" charset="0"/>
                <a:ea typeface="Roboto Light" panose="02000000000000000000" pitchFamily="2" charset="0"/>
                <a:cs typeface="Roboto Light" panose="02000000000000000000" pitchFamily="2" charset="0"/>
              </a:rPr>
              <a:t>Behavioral health</a:t>
            </a:r>
          </a:p>
        </p:txBody>
      </p:sp>
      <p:sp>
        <p:nvSpPr>
          <p:cNvPr id="53" name="TextBox 52"/>
          <p:cNvSpPr txBox="1"/>
          <p:nvPr/>
        </p:nvSpPr>
        <p:spPr>
          <a:xfrm>
            <a:off x="2683376" y="5293236"/>
            <a:ext cx="1229131" cy="292388"/>
          </a:xfrm>
          <a:prstGeom prst="rect">
            <a:avLst/>
          </a:prstGeom>
          <a:noFill/>
        </p:spPr>
        <p:txBody>
          <a:bodyPr wrap="square" rtlCol="0">
            <a:spAutoFit/>
          </a:bodyPr>
          <a:lstStyle/>
          <a:p>
            <a:pPr algn="ctr"/>
            <a:r>
              <a:rPr lang="en-US" sz="1300" dirty="0">
                <a:latin typeface="Roboto Light" panose="02000000000000000000" pitchFamily="2" charset="0"/>
                <a:ea typeface="Roboto Light" panose="02000000000000000000" pitchFamily="2" charset="0"/>
                <a:cs typeface="Roboto Light" panose="02000000000000000000" pitchFamily="2" charset="0"/>
              </a:rPr>
              <a:t>Wellness</a:t>
            </a:r>
          </a:p>
        </p:txBody>
      </p:sp>
      <p:sp>
        <p:nvSpPr>
          <p:cNvPr id="54" name="TextBox 53"/>
          <p:cNvSpPr txBox="1"/>
          <p:nvPr/>
        </p:nvSpPr>
        <p:spPr>
          <a:xfrm>
            <a:off x="4101713" y="5293236"/>
            <a:ext cx="1229131" cy="292388"/>
          </a:xfrm>
          <a:prstGeom prst="rect">
            <a:avLst/>
          </a:prstGeom>
          <a:noFill/>
        </p:spPr>
        <p:txBody>
          <a:bodyPr wrap="square" rtlCol="0">
            <a:spAutoFit/>
          </a:bodyPr>
          <a:lstStyle/>
          <a:p>
            <a:pPr algn="ctr"/>
            <a:r>
              <a:rPr lang="en-US" sz="1300" dirty="0">
                <a:latin typeface="Roboto Light" panose="02000000000000000000" pitchFamily="2" charset="0"/>
                <a:ea typeface="Roboto Light" panose="02000000000000000000" pitchFamily="2" charset="0"/>
                <a:cs typeface="Roboto Light" panose="02000000000000000000" pitchFamily="2" charset="0"/>
              </a:rPr>
              <a:t>Telemedicine </a:t>
            </a:r>
          </a:p>
        </p:txBody>
      </p:sp>
      <p:sp>
        <p:nvSpPr>
          <p:cNvPr id="55" name="Title 3">
            <a:extLst>
              <a:ext uri="{FF2B5EF4-FFF2-40B4-BE49-F238E27FC236}">
                <a16:creationId xmlns:a16="http://schemas.microsoft.com/office/drawing/2014/main" id="{B37288C8-E312-FE6E-20B3-8DC409ED3B84}"/>
              </a:ext>
            </a:extLst>
          </p:cNvPr>
          <p:cNvSpPr>
            <a:spLocks noGrp="1"/>
          </p:cNvSpPr>
          <p:nvPr>
            <p:ph type="title"/>
          </p:nvPr>
        </p:nvSpPr>
        <p:spPr>
          <a:xfrm>
            <a:off x="609441" y="330108"/>
            <a:ext cx="10969943" cy="830860"/>
          </a:xfrm>
        </p:spPr>
        <p:txBody>
          <a:bodyPr vert="horz">
            <a:noAutofit/>
          </a:bodyPr>
          <a:lstStyle/>
          <a:p>
            <a:r>
              <a:rPr lang="en-US" dirty="0"/>
              <a:t>Integration with Benefit Vendor Partners</a:t>
            </a:r>
            <a:br>
              <a:rPr lang="en-US" dirty="0"/>
            </a:br>
            <a:r>
              <a:rPr lang="en-US" sz="2000" b="0" dirty="0">
                <a:latin typeface="Roboto Light" panose="02000000000000000000" pitchFamily="2" charset="0"/>
                <a:ea typeface="Roboto Light" panose="02000000000000000000" pitchFamily="2" charset="0"/>
                <a:cs typeface="Roboto Light" panose="02000000000000000000" pitchFamily="2" charset="0"/>
              </a:rPr>
              <a:t>Coordination with Other Benefit Vendors is a Consistent Strength and Key Focus</a:t>
            </a:r>
          </a:p>
        </p:txBody>
      </p:sp>
      <p:sp>
        <p:nvSpPr>
          <p:cNvPr id="57" name="TextBox 56">
            <a:extLst>
              <a:ext uri="{FF2B5EF4-FFF2-40B4-BE49-F238E27FC236}">
                <a16:creationId xmlns:a16="http://schemas.microsoft.com/office/drawing/2014/main" id="{55E668E1-D133-6345-1809-185154819D73}"/>
              </a:ext>
            </a:extLst>
          </p:cNvPr>
          <p:cNvSpPr txBox="1"/>
          <p:nvPr/>
        </p:nvSpPr>
        <p:spPr>
          <a:xfrm>
            <a:off x="6566453" y="1511390"/>
            <a:ext cx="4834972" cy="707886"/>
          </a:xfrm>
          <a:prstGeom prst="rect">
            <a:avLst/>
          </a:prstGeom>
          <a:noFill/>
        </p:spPr>
        <p:txBody>
          <a:bodyPr wrap="square" rtlCol="0">
            <a:spAutoFit/>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2000" u="none" strike="noStrike" kern="1200" cap="none" spc="0" normalizeH="0" baseline="0" noProof="0" dirty="0">
                <a:ln>
                  <a:noFill/>
                </a:ln>
                <a:solidFill>
                  <a:schemeClr val="accent1"/>
                </a:solidFill>
                <a:effectLst/>
                <a:uLnTx/>
                <a:uFillTx/>
                <a:latin typeface="Roboto Medium" pitchFamily="2" charset="0"/>
                <a:ea typeface="Roboto Medium" pitchFamily="2" charset="0"/>
              </a:rPr>
              <a:t>Best Practices Conifer</a:t>
            </a:r>
            <a:r>
              <a:rPr kumimoji="0" lang="en-US" sz="2000" u="none" strike="noStrike" kern="1200" cap="none" spc="0" normalizeH="0" noProof="0" dirty="0">
                <a:ln>
                  <a:noFill/>
                </a:ln>
                <a:solidFill>
                  <a:schemeClr val="accent1"/>
                </a:solidFill>
                <a:effectLst/>
                <a:uLnTx/>
                <a:uFillTx/>
                <a:latin typeface="Roboto Medium" pitchFamily="2" charset="0"/>
                <a:ea typeface="Roboto Medium" pitchFamily="2" charset="0"/>
              </a:rPr>
              <a:t> </a:t>
            </a:r>
            <a:r>
              <a:rPr kumimoji="0" lang="en-US" sz="2000" u="none" strike="noStrike" kern="1200" cap="none" spc="0" normalizeH="0" baseline="0" noProof="0" dirty="0">
                <a:ln>
                  <a:noFill/>
                </a:ln>
                <a:solidFill>
                  <a:schemeClr val="accent1"/>
                </a:solidFill>
                <a:effectLst/>
                <a:uLnTx/>
                <a:uFillTx/>
                <a:latin typeface="Roboto Medium" pitchFamily="2" charset="0"/>
                <a:ea typeface="Roboto Medium" pitchFamily="2" charset="0"/>
              </a:rPr>
              <a:t>Deploys Based on Client’s</a:t>
            </a:r>
            <a:r>
              <a:rPr lang="en-US" sz="2000" dirty="0">
                <a:solidFill>
                  <a:schemeClr val="accent1"/>
                </a:solidFill>
                <a:latin typeface="Roboto Medium" pitchFamily="2" charset="0"/>
                <a:ea typeface="Roboto Medium" pitchFamily="2" charset="0"/>
              </a:rPr>
              <a:t> Desires:</a:t>
            </a:r>
            <a:endParaRPr kumimoji="0" lang="en-US" sz="2000" u="none" strike="noStrike" kern="1200" cap="none" spc="0" normalizeH="0" baseline="0" noProof="0" dirty="0">
              <a:ln>
                <a:noFill/>
              </a:ln>
              <a:solidFill>
                <a:schemeClr val="accent1"/>
              </a:solidFill>
              <a:effectLst/>
              <a:uLnTx/>
              <a:uFillTx/>
              <a:latin typeface="Roboto Medium" pitchFamily="2" charset="0"/>
              <a:ea typeface="Roboto Medium" pitchFamily="2" charset="0"/>
            </a:endParaRPr>
          </a:p>
        </p:txBody>
      </p:sp>
      <p:cxnSp>
        <p:nvCxnSpPr>
          <p:cNvPr id="58" name="Straight Connector 57">
            <a:extLst>
              <a:ext uri="{FF2B5EF4-FFF2-40B4-BE49-F238E27FC236}">
                <a16:creationId xmlns:a16="http://schemas.microsoft.com/office/drawing/2014/main" id="{FE23CE37-BA8F-E59E-9315-7906A565D1E1}"/>
              </a:ext>
            </a:extLst>
          </p:cNvPr>
          <p:cNvCxnSpPr>
            <a:cxnSpLocks/>
          </p:cNvCxnSpPr>
          <p:nvPr/>
        </p:nvCxnSpPr>
        <p:spPr>
          <a:xfrm>
            <a:off x="734755" y="2209063"/>
            <a:ext cx="493776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EF3D521E-E99A-FA70-F4B9-2ADC0095ED24}"/>
              </a:ext>
            </a:extLst>
          </p:cNvPr>
          <p:cNvCxnSpPr>
            <a:cxnSpLocks/>
          </p:cNvCxnSpPr>
          <p:nvPr/>
        </p:nvCxnSpPr>
        <p:spPr>
          <a:xfrm>
            <a:off x="6566452" y="2209063"/>
            <a:ext cx="493776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64" name="Graphic 77">
            <a:extLst>
              <a:ext uri="{FF2B5EF4-FFF2-40B4-BE49-F238E27FC236}">
                <a16:creationId xmlns:a16="http://schemas.microsoft.com/office/drawing/2014/main" id="{DE17DA6E-278B-A441-D58F-5BB20ED2C1AC}"/>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698911" y="4566645"/>
            <a:ext cx="471424" cy="530352"/>
          </a:xfrm>
          <a:prstGeom prst="rect">
            <a:avLst/>
          </a:prstGeom>
        </p:spPr>
      </p:pic>
      <p:pic>
        <p:nvPicPr>
          <p:cNvPr id="65" name="Picture 64"/>
          <p:cNvPicPr>
            <a:picLocks noChangeAspect="1"/>
          </p:cNvPicPr>
          <p:nvPr/>
        </p:nvPicPr>
        <p:blipFill>
          <a:blip r:embed="rId7"/>
          <a:stretch>
            <a:fillRect/>
          </a:stretch>
        </p:blipFill>
        <p:spPr>
          <a:xfrm>
            <a:off x="2846058" y="4381727"/>
            <a:ext cx="920576" cy="926672"/>
          </a:xfrm>
          <a:prstGeom prst="rect">
            <a:avLst/>
          </a:prstGeom>
        </p:spPr>
      </p:pic>
      <p:sp>
        <p:nvSpPr>
          <p:cNvPr id="35" name="Rectangle 34"/>
          <p:cNvSpPr/>
          <p:nvPr/>
        </p:nvSpPr>
        <p:spPr>
          <a:xfrm>
            <a:off x="6577304" y="2396895"/>
            <a:ext cx="4824121" cy="3354765"/>
          </a:xfrm>
          <a:prstGeom prst="rect">
            <a:avLst/>
          </a:prstGeom>
        </p:spPr>
        <p:txBody>
          <a:bodyPr wrap="square" lIns="91440" tIns="45720" rIns="91440" bIns="45720" anchor="t">
            <a:spAutoFit/>
          </a:bodyPr>
          <a:lstStyle/>
          <a:p>
            <a:pPr marL="285750" lvl="0" indent="-285750">
              <a:spcBef>
                <a:spcPts val="0"/>
              </a:spcBef>
              <a:spcAft>
                <a:spcPts val="600"/>
              </a:spcAft>
              <a:buClr>
                <a:schemeClr val="bg1">
                  <a:lumMod val="50000"/>
                </a:schemeClr>
              </a:buClr>
              <a:buFont typeface="Wingdings" panose="05000000000000000000" pitchFamily="2" charset="2"/>
              <a:buChar char="§"/>
            </a:pPr>
            <a:r>
              <a:rPr lang="en-US" sz="1600" dirty="0">
                <a:solidFill>
                  <a:srgbClr val="262626"/>
                </a:solidFill>
                <a:latin typeface="Roboto Light" panose="02000000000000000000" pitchFamily="2" charset="0"/>
                <a:ea typeface="Roboto Light" panose="02000000000000000000" pitchFamily="2" charset="0"/>
                <a:cs typeface="Roboto Light" panose="02000000000000000000" pitchFamily="2" charset="0"/>
              </a:rPr>
              <a:t>Full review of benefit offering including changes annually</a:t>
            </a:r>
          </a:p>
          <a:p>
            <a:pPr marL="285750" lvl="0" indent="-285750">
              <a:spcBef>
                <a:spcPts val="0"/>
              </a:spcBef>
              <a:spcAft>
                <a:spcPts val="600"/>
              </a:spcAft>
              <a:buClr>
                <a:schemeClr val="bg1">
                  <a:lumMod val="50000"/>
                </a:schemeClr>
              </a:buClr>
              <a:buFont typeface="Wingdings" panose="05000000000000000000" pitchFamily="2" charset="2"/>
              <a:buChar char="§"/>
            </a:pPr>
            <a:r>
              <a:rPr lang="en-US" sz="1600" dirty="0">
                <a:solidFill>
                  <a:srgbClr val="262626"/>
                </a:solidFill>
                <a:latin typeface="Roboto Light" panose="02000000000000000000" pitchFamily="2" charset="0"/>
                <a:ea typeface="Roboto Light" panose="02000000000000000000" pitchFamily="2" charset="0"/>
                <a:cs typeface="Roboto Light" panose="02000000000000000000" pitchFamily="2" charset="0"/>
              </a:rPr>
              <a:t>Development of hand-offs/referrals to other benefit vendors</a:t>
            </a:r>
          </a:p>
          <a:p>
            <a:pPr marL="285750" lvl="0" indent="-285750">
              <a:spcBef>
                <a:spcPts val="0"/>
              </a:spcBef>
              <a:spcAft>
                <a:spcPts val="600"/>
              </a:spcAft>
              <a:buClr>
                <a:schemeClr val="bg1">
                  <a:lumMod val="50000"/>
                </a:schemeClr>
              </a:buClr>
              <a:buFont typeface="Wingdings" panose="05000000000000000000" pitchFamily="2" charset="2"/>
              <a:buChar char="§"/>
            </a:pPr>
            <a:r>
              <a:rPr lang="en-US" sz="1600" dirty="0">
                <a:solidFill>
                  <a:srgbClr val="262626"/>
                </a:solidFill>
                <a:latin typeface="Roboto Light" panose="02000000000000000000" pitchFamily="2" charset="0"/>
                <a:ea typeface="Roboto Light" panose="02000000000000000000" pitchFamily="2" charset="0"/>
                <a:cs typeface="Roboto Light" panose="02000000000000000000" pitchFamily="2" charset="0"/>
              </a:rPr>
              <a:t>Monthly “Grand Rounds” to discuss complex members and ensure hand-offs work as expected </a:t>
            </a:r>
          </a:p>
          <a:p>
            <a:pPr marL="285750" lvl="0" indent="-285750">
              <a:spcBef>
                <a:spcPts val="0"/>
              </a:spcBef>
              <a:spcAft>
                <a:spcPts val="600"/>
              </a:spcAft>
              <a:buClr>
                <a:schemeClr val="bg1">
                  <a:lumMod val="50000"/>
                </a:schemeClr>
              </a:buClr>
              <a:buFont typeface="Wingdings" panose="05000000000000000000" pitchFamily="2" charset="2"/>
              <a:buChar char="§"/>
            </a:pPr>
            <a:r>
              <a:rPr lang="en-US" sz="1600" dirty="0">
                <a:solidFill>
                  <a:srgbClr val="262626"/>
                </a:solidFill>
                <a:latin typeface="Roboto Light" panose="02000000000000000000" pitchFamily="2" charset="0"/>
                <a:ea typeface="Roboto Light" panose="02000000000000000000" pitchFamily="2" charset="0"/>
                <a:cs typeface="Roboto Light" panose="02000000000000000000" pitchFamily="2" charset="0"/>
              </a:rPr>
              <a:t>Annual vendor summit to understand scope and role of each vendor and review collaboration</a:t>
            </a:r>
          </a:p>
          <a:p>
            <a:pPr marL="285750" lvl="0" indent="-285750">
              <a:spcBef>
                <a:spcPts val="0"/>
              </a:spcBef>
              <a:spcAft>
                <a:spcPts val="600"/>
              </a:spcAft>
              <a:buClr>
                <a:schemeClr val="bg1">
                  <a:lumMod val="50000"/>
                </a:schemeClr>
              </a:buClr>
              <a:buFont typeface="Wingdings" panose="05000000000000000000" pitchFamily="2" charset="2"/>
              <a:buChar char="§"/>
            </a:pPr>
            <a:r>
              <a:rPr lang="en-US" sz="1600" dirty="0">
                <a:solidFill>
                  <a:srgbClr val="262626"/>
                </a:solidFill>
                <a:latin typeface="Roboto Light" panose="02000000000000000000" pitchFamily="2" charset="0"/>
                <a:ea typeface="Roboto Light" panose="02000000000000000000" pitchFamily="2" charset="0"/>
                <a:cs typeface="Roboto Light" panose="02000000000000000000" pitchFamily="2" charset="0"/>
              </a:rPr>
              <a:t>Member education of benefit program(s) that would be beneficial for member, e.g., telemedicine, behavioral health</a:t>
            </a:r>
            <a:endParaRPr kumimoji="0" lang="en-US" sz="1600" u="none" strike="noStrike" kern="1200" cap="none" spc="0" normalizeH="0" baseline="0" noProof="0" dirty="0">
              <a:ln>
                <a:noFill/>
              </a:ln>
              <a:effectLst/>
              <a:uLnTx/>
              <a:uFillTx/>
              <a:latin typeface="Roboto Light" pitchFamily="2" charset="0"/>
              <a:ea typeface="Roboto Light" pitchFamily="2" charset="0"/>
              <a:cs typeface="Times New Roman" panose="02020603050405020304" pitchFamily="18" charset="0"/>
            </a:endParaRPr>
          </a:p>
        </p:txBody>
      </p:sp>
      <p:pic>
        <p:nvPicPr>
          <p:cNvPr id="38" name="Graphic 30">
            <a:extLst>
              <a:ext uri="{FF2B5EF4-FFF2-40B4-BE49-F238E27FC236}">
                <a16:creationId xmlns:a16="http://schemas.microsoft.com/office/drawing/2014/main" id="{DD79FE93-C5DC-E04E-ABC0-5F7F93FB4DE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400310" y="2931146"/>
            <a:ext cx="548640" cy="548640"/>
          </a:xfrm>
          <a:prstGeom prst="rect">
            <a:avLst/>
          </a:prstGeom>
        </p:spPr>
      </p:pic>
      <p:pic>
        <p:nvPicPr>
          <p:cNvPr id="34" name="Picture 5"/>
          <p:cNvPicPr>
            <a:picLocks noChangeAspect="1" noChangeArrowheads="1"/>
          </p:cNvPicPr>
          <p:nvPr/>
        </p:nvPicPr>
        <p:blipFill>
          <a:blip r:embed="rId10" cstate="screen">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895898" y="2838025"/>
            <a:ext cx="731520" cy="731520"/>
          </a:xfrm>
          <a:prstGeom prst="rect">
            <a:avLst/>
          </a:prstGeom>
          <a:noFill/>
        </p:spPr>
      </p:pic>
      <p:sp>
        <p:nvSpPr>
          <p:cNvPr id="36" name="TextBox 35">
            <a:extLst>
              <a:ext uri="{FF2B5EF4-FFF2-40B4-BE49-F238E27FC236}">
                <a16:creationId xmlns:a16="http://schemas.microsoft.com/office/drawing/2014/main" id="{205AB069-B31A-3614-08C4-49761C8438A8}"/>
              </a:ext>
            </a:extLst>
          </p:cNvPr>
          <p:cNvSpPr txBox="1"/>
          <p:nvPr/>
        </p:nvSpPr>
        <p:spPr>
          <a:xfrm>
            <a:off x="734754" y="1502666"/>
            <a:ext cx="4624358" cy="707886"/>
          </a:xfrm>
          <a:prstGeom prst="rect">
            <a:avLst/>
          </a:prstGeom>
          <a:noFill/>
        </p:spPr>
        <p:txBody>
          <a:bodyPr wrap="square" rtlCol="0">
            <a:spAutoFit/>
          </a:bodyPr>
          <a:lstStyle/>
          <a:p>
            <a:pPr marL="0" marR="0" lvl="0" indent="0" defTabSz="914400" rtl="0" eaLnBrk="1" fontAlgn="base" latinLnBrk="0" hangingPunct="1">
              <a:lnSpc>
                <a:spcPct val="100000"/>
              </a:lnSpc>
              <a:spcBef>
                <a:spcPct val="0"/>
              </a:spcBef>
              <a:spcAft>
                <a:spcPct val="0"/>
              </a:spcAft>
              <a:buClrTx/>
              <a:buSzTx/>
              <a:buFontTx/>
              <a:buNone/>
              <a:tabLst/>
              <a:defRPr/>
            </a:pPr>
            <a:r>
              <a:rPr lang="en-US" sz="2000" dirty="0">
                <a:solidFill>
                  <a:schemeClr val="accent1"/>
                </a:solidFill>
                <a:latin typeface="Roboto Medium" pitchFamily="2" charset="0"/>
                <a:ea typeface="Roboto Medium" pitchFamily="2" charset="0"/>
              </a:rPr>
              <a:t>Examples of Benefit Vendors Conifer Coordinates with:</a:t>
            </a:r>
            <a:endParaRPr kumimoji="0" lang="en-US" sz="2000" u="none" strike="noStrike" kern="1200" cap="none" spc="0" normalizeH="0" baseline="0" noProof="0" dirty="0">
              <a:ln>
                <a:noFill/>
              </a:ln>
              <a:solidFill>
                <a:schemeClr val="accent1"/>
              </a:solidFill>
              <a:effectLst/>
              <a:uLnTx/>
              <a:uFillTx/>
              <a:latin typeface="Roboto Medium" pitchFamily="2" charset="0"/>
              <a:ea typeface="Roboto Medium" pitchFamily="2" charset="0"/>
            </a:endParaRPr>
          </a:p>
        </p:txBody>
      </p:sp>
    </p:spTree>
    <p:extLst>
      <p:ext uri="{BB962C8B-B14F-4D97-AF65-F5344CB8AC3E}">
        <p14:creationId xmlns:p14="http://schemas.microsoft.com/office/powerpoint/2010/main" val="9200552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16026" b="10267"/>
          <a:stretch/>
        </p:blipFill>
        <p:spPr>
          <a:xfrm>
            <a:off x="-507645" y="0"/>
            <a:ext cx="12696469" cy="7025640"/>
          </a:xfrm>
          <a:prstGeom prst="rect">
            <a:avLst/>
          </a:prstGeom>
        </p:spPr>
      </p:pic>
      <p:sp>
        <p:nvSpPr>
          <p:cNvPr id="4" name="TextBox 3"/>
          <p:cNvSpPr txBox="1"/>
          <p:nvPr/>
        </p:nvSpPr>
        <p:spPr>
          <a:xfrm>
            <a:off x="8092439" y="5661891"/>
            <a:ext cx="3988723" cy="861774"/>
          </a:xfrm>
          <a:prstGeom prst="rect">
            <a:avLst/>
          </a:prstGeom>
          <a:noFill/>
        </p:spPr>
        <p:txBody>
          <a:bodyPr wrap="square" rtlCol="0">
            <a:spAutoFit/>
          </a:bodyPr>
          <a:lstStyle/>
          <a:p>
            <a:r>
              <a:rPr lang="en-US" sz="5000" b="1" dirty="0">
                <a:solidFill>
                  <a:schemeClr val="bg1"/>
                </a:solidFill>
                <a:latin typeface="Roboto" panose="02000000000000000000" pitchFamily="2" charset="0"/>
                <a:ea typeface="Roboto" panose="02000000000000000000" pitchFamily="2" charset="0"/>
                <a:cs typeface="Roboto" panose="02000000000000000000" pitchFamily="2" charset="0"/>
              </a:rPr>
              <a:t>Conclusion</a:t>
            </a:r>
          </a:p>
        </p:txBody>
      </p:sp>
    </p:spTree>
    <p:extLst>
      <p:ext uri="{BB962C8B-B14F-4D97-AF65-F5344CB8AC3E}">
        <p14:creationId xmlns:p14="http://schemas.microsoft.com/office/powerpoint/2010/main" val="28204977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73E7731-B4AD-44D2-A224-2E9CF7A967F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51" imgH="450" progId="TCLayout.ActiveDocument.1">
                  <p:embed/>
                </p:oleObj>
              </mc:Choice>
              <mc:Fallback>
                <p:oleObj name="think-cell Slide" r:id="rId5" imgW="451" imgH="450" progId="TCLayout.ActiveDocument.1">
                  <p:embed/>
                  <p:pic>
                    <p:nvPicPr>
                      <p:cNvPr id="7" name="Object 6" hidden="1">
                        <a:extLst>
                          <a:ext uri="{FF2B5EF4-FFF2-40B4-BE49-F238E27FC236}">
                            <a16:creationId xmlns:a16="http://schemas.microsoft.com/office/drawing/2014/main" id="{373E7731-B4AD-44D2-A224-2E9CF7A967F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A42F51C3-CD46-4204-9519-06BB46C80A45}"/>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Roboto Medium" panose="020B0604020202020204" charset="0"/>
              <a:cs typeface="Arial" panose="020B0604020202020204" pitchFamily="34" charset="0"/>
              <a:sym typeface="Arial" panose="020B0604020202020204" pitchFamily="34" charset="0"/>
            </a:endParaRPr>
          </a:p>
        </p:txBody>
      </p:sp>
      <p:sp>
        <p:nvSpPr>
          <p:cNvPr id="80" name="Rectangle 79"/>
          <p:cNvSpPr/>
          <p:nvPr/>
        </p:nvSpPr>
        <p:spPr>
          <a:xfrm>
            <a:off x="666612" y="2191137"/>
            <a:ext cx="4694501" cy="3170099"/>
          </a:xfrm>
          <a:prstGeom prst="rect">
            <a:avLst/>
          </a:prstGeom>
        </p:spPr>
        <p:txBody>
          <a:bodyPr wrap="square" lIns="0" tIns="45720" rIns="0" bIns="45720" anchor="t">
            <a:spAutoFit/>
          </a:bodyPr>
          <a:lstStyle/>
          <a:p>
            <a:pPr marL="174625" indent="-174625">
              <a:spcBef>
                <a:spcPts val="600"/>
              </a:spcBef>
              <a:spcAft>
                <a:spcPts val="600"/>
              </a:spcAft>
              <a:buClr>
                <a:schemeClr val="bg1">
                  <a:lumMod val="50000"/>
                </a:schemeClr>
              </a:buClr>
              <a:buFont typeface="Wingdings" panose="05000000000000000000" pitchFamily="2" charset="2"/>
              <a:buChar char="§"/>
              <a:defRPr/>
            </a:pPr>
            <a:r>
              <a:rPr lang="en-US" sz="1800" dirty="0">
                <a:latin typeface="Roboto" panose="02000000000000000000" pitchFamily="2" charset="0"/>
                <a:ea typeface="Roboto" panose="02000000000000000000" pitchFamily="2" charset="0"/>
                <a:cs typeface="Roboto" panose="02000000000000000000" pitchFamily="2" charset="0"/>
              </a:rPr>
              <a:t>Member confusion, duplication of services, and barriers to engagement persist with unintegrated solutions and services. </a:t>
            </a:r>
          </a:p>
          <a:p>
            <a:pPr marL="174625" lvl="0" indent="-174625">
              <a:spcBef>
                <a:spcPts val="600"/>
              </a:spcBef>
              <a:spcAft>
                <a:spcPts val="600"/>
              </a:spcAft>
              <a:buClr>
                <a:schemeClr val="bg1">
                  <a:lumMod val="50000"/>
                </a:schemeClr>
              </a:buClr>
              <a:buFont typeface="Wingdings" panose="05000000000000000000" pitchFamily="2" charset="2"/>
              <a:buChar char="§"/>
              <a:defRPr/>
            </a:pPr>
            <a:r>
              <a:rPr lang="en-US" dirty="0">
                <a:latin typeface="Roboto" panose="02000000000000000000" pitchFamily="2" charset="0"/>
                <a:ea typeface="Roboto" panose="02000000000000000000" pitchFamily="2" charset="0"/>
                <a:cs typeface="Roboto" panose="02000000000000000000" pitchFamily="2" charset="0"/>
              </a:rPr>
              <a:t>Simplification, personalization, and integration of health plan solutions with medical management are key to overcoming these issues.</a:t>
            </a:r>
          </a:p>
          <a:p>
            <a:pPr marL="174625" lvl="0" indent="-174625">
              <a:spcBef>
                <a:spcPts val="600"/>
              </a:spcBef>
              <a:spcAft>
                <a:spcPts val="600"/>
              </a:spcAft>
              <a:buClr>
                <a:schemeClr val="bg1">
                  <a:lumMod val="50000"/>
                </a:schemeClr>
              </a:buClr>
              <a:buFont typeface="Wingdings" panose="05000000000000000000" pitchFamily="2" charset="2"/>
              <a:buChar char="§"/>
              <a:defRPr/>
            </a:pPr>
            <a:r>
              <a:rPr lang="en-US" dirty="0">
                <a:latin typeface="Roboto" panose="02000000000000000000" pitchFamily="2" charset="0"/>
                <a:ea typeface="Roboto" panose="02000000000000000000" pitchFamily="2" charset="0"/>
                <a:cs typeface="Roboto" panose="02000000000000000000" pitchFamily="2" charset="0"/>
              </a:rPr>
              <a:t>A collaborative, member-focused approach will drive better outcomes and satisfaction increasing engagement. </a:t>
            </a:r>
          </a:p>
        </p:txBody>
      </p:sp>
      <p:sp>
        <p:nvSpPr>
          <p:cNvPr id="16" name="TextBox 15"/>
          <p:cNvSpPr txBox="1"/>
          <p:nvPr/>
        </p:nvSpPr>
        <p:spPr>
          <a:xfrm>
            <a:off x="792615" y="1404699"/>
            <a:ext cx="4568498" cy="523220"/>
          </a:xfrm>
          <a:prstGeom prst="rect">
            <a:avLst/>
          </a:prstGeom>
          <a:noFill/>
        </p:spPr>
        <p:txBody>
          <a:bodyPr wrap="square" rtlCol="0">
            <a:spAutoFit/>
          </a:bodyPr>
          <a:lstStyle/>
          <a:p>
            <a:pPr lvl="0">
              <a:defRPr/>
            </a:pPr>
            <a:r>
              <a:rPr lang="en-US" sz="2800" dirty="0">
                <a:solidFill>
                  <a:schemeClr val="accent1"/>
                </a:solidFill>
                <a:latin typeface="Roboto Medium" pitchFamily="2" charset="0"/>
                <a:ea typeface="Roboto Medium" pitchFamily="2" charset="0"/>
              </a:rPr>
              <a:t>Summary</a:t>
            </a:r>
          </a:p>
        </p:txBody>
      </p:sp>
      <p:cxnSp>
        <p:nvCxnSpPr>
          <p:cNvPr id="18" name="Straight Connector 17">
            <a:extLst>
              <a:ext uri="{FF2B5EF4-FFF2-40B4-BE49-F238E27FC236}">
                <a16:creationId xmlns:a16="http://schemas.microsoft.com/office/drawing/2014/main" id="{9CCCCD2A-99B5-4244-B197-FAAC143121E9}"/>
              </a:ext>
            </a:extLst>
          </p:cNvPr>
          <p:cNvCxnSpPr>
            <a:cxnSpLocks/>
          </p:cNvCxnSpPr>
          <p:nvPr/>
        </p:nvCxnSpPr>
        <p:spPr>
          <a:xfrm>
            <a:off x="710652" y="1979655"/>
            <a:ext cx="4732423"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167F0DC5-8D26-4EF0-7F9D-DDA98965564C}"/>
              </a:ext>
            </a:extLst>
          </p:cNvPr>
          <p:cNvSpPr txBox="1"/>
          <p:nvPr/>
        </p:nvSpPr>
        <p:spPr>
          <a:xfrm>
            <a:off x="6570969" y="1469637"/>
            <a:ext cx="4746379" cy="523220"/>
          </a:xfrm>
          <a:prstGeom prst="rect">
            <a:avLst/>
          </a:prstGeom>
          <a:noFill/>
        </p:spPr>
        <p:txBody>
          <a:bodyPr wrap="square" rtlCol="0">
            <a:spAutoFit/>
          </a:bodyPr>
          <a:lstStyle/>
          <a:p>
            <a:pPr lvl="0">
              <a:defRPr/>
            </a:pPr>
            <a:r>
              <a:rPr lang="en-US" sz="2800" dirty="0">
                <a:solidFill>
                  <a:schemeClr val="accent1"/>
                </a:solidFill>
                <a:latin typeface="Roboto Medium" pitchFamily="2" charset="0"/>
                <a:ea typeface="Roboto Medium" pitchFamily="2" charset="0"/>
              </a:rPr>
              <a:t>Call to Action</a:t>
            </a:r>
          </a:p>
        </p:txBody>
      </p:sp>
      <p:cxnSp>
        <p:nvCxnSpPr>
          <p:cNvPr id="4" name="Straight Connector 3">
            <a:extLst>
              <a:ext uri="{FF2B5EF4-FFF2-40B4-BE49-F238E27FC236}">
                <a16:creationId xmlns:a16="http://schemas.microsoft.com/office/drawing/2014/main" id="{E6FAC3D0-6256-0274-88F5-61E9C3CB8535}"/>
              </a:ext>
            </a:extLst>
          </p:cNvPr>
          <p:cNvCxnSpPr>
            <a:cxnSpLocks/>
          </p:cNvCxnSpPr>
          <p:nvPr/>
        </p:nvCxnSpPr>
        <p:spPr>
          <a:xfrm>
            <a:off x="6584925" y="1934387"/>
            <a:ext cx="4732423"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D51FFFF4-0895-236F-C5AD-A62E3293A692}"/>
              </a:ext>
            </a:extLst>
          </p:cNvPr>
          <p:cNvSpPr/>
          <p:nvPr/>
        </p:nvSpPr>
        <p:spPr>
          <a:xfrm>
            <a:off x="6570969" y="2191137"/>
            <a:ext cx="4712120" cy="2462213"/>
          </a:xfrm>
          <a:prstGeom prst="rect">
            <a:avLst/>
          </a:prstGeom>
        </p:spPr>
        <p:txBody>
          <a:bodyPr wrap="square" lIns="91440" tIns="45720" rIns="91440" bIns="45720" anchor="t">
            <a:spAutoFit/>
          </a:bodyPr>
          <a:lstStyle/>
          <a:p>
            <a:pPr marL="174625" indent="-174625">
              <a:spcBef>
                <a:spcPts val="600"/>
              </a:spcBef>
              <a:spcAft>
                <a:spcPts val="600"/>
              </a:spcAft>
              <a:buClr>
                <a:schemeClr val="bg1">
                  <a:lumMod val="50000"/>
                </a:schemeClr>
              </a:buClr>
              <a:buFont typeface="Wingdings" panose="05000000000000000000" pitchFamily="2" charset="2"/>
              <a:buChar char="§"/>
              <a:defRPr/>
            </a:pPr>
            <a:r>
              <a:rPr lang="en-US" b="1" dirty="0">
                <a:latin typeface="Roboto Light" panose="02000000000000000000" pitchFamily="2" charset="0"/>
                <a:ea typeface="Roboto Light" panose="02000000000000000000" pitchFamily="2" charset="0"/>
                <a:cs typeface="Roboto Light" panose="02000000000000000000" pitchFamily="2" charset="0"/>
              </a:rPr>
              <a:t>Having an effective medical management program that can prioritize the member experience by becoming the central hub by integrating with all plan solutions will lead to better member engagement to improve outcomes and reduce future healthcare costs. </a:t>
            </a:r>
          </a:p>
          <a:p>
            <a:pPr marL="174625" marR="0" lvl="0" indent="-174625" defTabSz="914400" rtl="0" eaLnBrk="1" fontAlgn="base" latinLnBrk="0" hangingPunct="1">
              <a:lnSpc>
                <a:spcPct val="100000"/>
              </a:lnSpc>
              <a:spcBef>
                <a:spcPts val="600"/>
              </a:spcBef>
              <a:spcAft>
                <a:spcPts val="600"/>
              </a:spcAft>
              <a:buClr>
                <a:schemeClr val="tx1"/>
              </a:buClr>
              <a:buSzTx/>
              <a:buFont typeface="Wingdings" panose="05000000000000000000" pitchFamily="2" charset="2"/>
              <a:buChar char="§"/>
              <a:tabLst/>
              <a:defRPr/>
            </a:pPr>
            <a:endParaRPr kumimoji="0" lang="en-US" u="none" strike="noStrike" kern="1200" cap="none" spc="0" normalizeH="0" baseline="0" noProof="0" dirty="0">
              <a:ln>
                <a:noFill/>
              </a:ln>
              <a:effectLst/>
              <a:uLnTx/>
              <a:uFillTx/>
              <a:latin typeface="Roboto Light" panose="02000000000000000000" pitchFamily="2" charset="0"/>
              <a:ea typeface="Roboto Light" panose="02000000000000000000" pitchFamily="2" charset="0"/>
              <a:cs typeface="Roboto Light" panose="02000000000000000000" pitchFamily="2" charset="0"/>
            </a:endParaRPr>
          </a:p>
        </p:txBody>
      </p:sp>
    </p:spTree>
    <p:extLst>
      <p:ext uri="{BB962C8B-B14F-4D97-AF65-F5344CB8AC3E}">
        <p14:creationId xmlns:p14="http://schemas.microsoft.com/office/powerpoint/2010/main" val="29542599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b="5794"/>
          <a:stretch/>
        </p:blipFill>
        <p:spPr>
          <a:xfrm>
            <a:off x="0" y="-514110"/>
            <a:ext cx="12195084" cy="7433070"/>
          </a:xfrm>
          <a:prstGeom prst="rect">
            <a:avLst/>
          </a:prstGeom>
        </p:spPr>
      </p:pic>
      <p:sp>
        <p:nvSpPr>
          <p:cNvPr id="4" name="TextBox 3"/>
          <p:cNvSpPr txBox="1"/>
          <p:nvPr/>
        </p:nvSpPr>
        <p:spPr>
          <a:xfrm>
            <a:off x="1" y="5661891"/>
            <a:ext cx="3322319" cy="861774"/>
          </a:xfrm>
          <a:prstGeom prst="rect">
            <a:avLst/>
          </a:prstGeom>
          <a:noFill/>
        </p:spPr>
        <p:txBody>
          <a:bodyPr wrap="square" rtlCol="0">
            <a:spAutoFit/>
          </a:bodyPr>
          <a:lstStyle/>
          <a:p>
            <a:pPr algn="ctr"/>
            <a:r>
              <a:rPr lang="en-US" sz="5000" b="1" dirty="0">
                <a:solidFill>
                  <a:schemeClr val="bg1"/>
                </a:solidFill>
                <a:latin typeface="Roboto" panose="02000000000000000000" pitchFamily="2" charset="0"/>
                <a:ea typeface="Roboto" panose="02000000000000000000" pitchFamily="2" charset="0"/>
                <a:cs typeface="Roboto" panose="02000000000000000000" pitchFamily="2" charset="0"/>
              </a:rPr>
              <a:t>Q&amp;A</a:t>
            </a:r>
          </a:p>
        </p:txBody>
      </p:sp>
    </p:spTree>
    <p:extLst>
      <p:ext uri="{BB962C8B-B14F-4D97-AF65-F5344CB8AC3E}">
        <p14:creationId xmlns:p14="http://schemas.microsoft.com/office/powerpoint/2010/main" val="40332644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p:cNvSpPr txBox="1">
            <a:spLocks/>
          </p:cNvSpPr>
          <p:nvPr/>
        </p:nvSpPr>
        <p:spPr>
          <a:xfrm>
            <a:off x="6665976" y="4802857"/>
            <a:ext cx="4574183" cy="1239838"/>
          </a:xfrm>
          <a:prstGeom prst="rect">
            <a:avLst/>
          </a:prstGeom>
        </p:spPr>
        <p:txBody>
          <a:bodyPr/>
          <a:lstStyle>
            <a:lvl1pPr marL="275672" indent="-275672" algn="l" defTabSz="1080182" rtl="0" eaLnBrk="1" latinLnBrk="0" hangingPunct="1">
              <a:spcBef>
                <a:spcPts val="945"/>
              </a:spcBef>
              <a:buClr>
                <a:schemeClr val="bg1">
                  <a:lumMod val="50000"/>
                </a:schemeClr>
              </a:buClr>
              <a:buFont typeface="Wingdings" panose="05000000000000000000" pitchFamily="2" charset="2"/>
              <a:buChar char="§"/>
              <a:defRPr sz="2400" kern="1200">
                <a:solidFill>
                  <a:schemeClr val="tx1"/>
                </a:solidFill>
                <a:latin typeface="Roboto" panose="02000000000000000000" pitchFamily="2" charset="0"/>
                <a:ea typeface="Roboto" pitchFamily="2" charset="0"/>
                <a:cs typeface="Roboto" panose="02000000000000000000" pitchFamily="2" charset="0"/>
              </a:defRPr>
            </a:lvl1pPr>
            <a:lvl2pPr marL="540091" indent="-264419" algn="l" defTabSz="1080182" rtl="0" eaLnBrk="1" latinLnBrk="0" hangingPunct="1">
              <a:spcBef>
                <a:spcPts val="945"/>
              </a:spcBef>
              <a:buClr>
                <a:schemeClr val="bg1">
                  <a:lumMod val="50000"/>
                </a:schemeClr>
              </a:buClr>
              <a:buFont typeface="Wingdings" charset="2"/>
              <a:buChar char="§"/>
              <a:defRPr sz="2100" kern="1200">
                <a:solidFill>
                  <a:schemeClr val="tx1"/>
                </a:solidFill>
                <a:latin typeface="Roboto" panose="02000000000000000000" pitchFamily="2" charset="0"/>
                <a:ea typeface="Roboto" pitchFamily="2" charset="0"/>
                <a:cs typeface="Roboto" panose="02000000000000000000" pitchFamily="2" charset="0"/>
              </a:defRPr>
            </a:lvl2pPr>
            <a:lvl3pPr marL="815763" indent="-275672" algn="l" defTabSz="1080182" rtl="0" eaLnBrk="1" latinLnBrk="0" hangingPunct="1">
              <a:spcBef>
                <a:spcPts val="945"/>
              </a:spcBef>
              <a:buClr>
                <a:schemeClr val="bg1">
                  <a:lumMod val="50000"/>
                </a:schemeClr>
              </a:buClr>
              <a:buFont typeface="Wingdings" panose="05000000000000000000" pitchFamily="2" charset="2"/>
              <a:buChar char="§"/>
              <a:defRPr sz="1900" kern="1200">
                <a:solidFill>
                  <a:schemeClr val="tx1"/>
                </a:solidFill>
                <a:latin typeface="Roboto" panose="02000000000000000000" pitchFamily="2" charset="0"/>
                <a:ea typeface="Roboto" pitchFamily="2" charset="0"/>
                <a:cs typeface="Roboto" panose="02000000000000000000" pitchFamily="2" charset="0"/>
              </a:defRPr>
            </a:lvl3pPr>
            <a:lvl4pPr marL="1080182" indent="-264419" algn="l" defTabSz="1080182" rtl="0" eaLnBrk="1" latinLnBrk="0" hangingPunct="1">
              <a:spcBef>
                <a:spcPts val="945"/>
              </a:spcBef>
              <a:buClr>
                <a:schemeClr val="bg1">
                  <a:lumMod val="50000"/>
                </a:schemeClr>
              </a:buClr>
              <a:buFont typeface="Wingdings" charset="2"/>
              <a:buChar char="§"/>
              <a:defRPr sz="1600" kern="1200">
                <a:solidFill>
                  <a:schemeClr val="tx1"/>
                </a:solidFill>
                <a:latin typeface="Roboto" panose="02000000000000000000" pitchFamily="2" charset="0"/>
                <a:ea typeface="Roboto" pitchFamily="2" charset="0"/>
                <a:cs typeface="Roboto" panose="02000000000000000000" pitchFamily="2" charset="0"/>
              </a:defRPr>
            </a:lvl4pPr>
            <a:lvl5pPr marL="1355853" indent="-275672" algn="l" defTabSz="1080182" rtl="0" eaLnBrk="1" latinLnBrk="0" hangingPunct="1">
              <a:spcBef>
                <a:spcPts val="945"/>
              </a:spcBef>
              <a:buClr>
                <a:schemeClr val="bg1">
                  <a:lumMod val="50000"/>
                </a:schemeClr>
              </a:buClr>
              <a:buFont typeface="Wingdings" panose="05000000000000000000" pitchFamily="2" charset="2"/>
              <a:buChar char="§"/>
              <a:defRPr sz="1600" kern="1200">
                <a:solidFill>
                  <a:schemeClr val="tx1"/>
                </a:solidFill>
                <a:latin typeface="Roboto" panose="02000000000000000000" pitchFamily="2" charset="0"/>
                <a:ea typeface="Roboto" pitchFamily="2" charset="0"/>
                <a:cs typeface="Roboto" panose="02000000000000000000" pitchFamily="2" charset="0"/>
              </a:defRPr>
            </a:lvl5pPr>
            <a:lvl6pPr marL="2970499" indent="-270046" algn="l" defTabSz="108018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510590" indent="-270046" algn="l" defTabSz="108018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4050680" indent="-270046" algn="l" defTabSz="108018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590771" indent="-270046" algn="l" defTabSz="108018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marR="0" lvl="0" indent="0" algn="r" defTabSz="1080182" rtl="0" eaLnBrk="1" fontAlgn="auto" latinLnBrk="0" hangingPunct="1">
              <a:lnSpc>
                <a:spcPct val="100000"/>
              </a:lnSpc>
              <a:spcBef>
                <a:spcPts val="400"/>
              </a:spcBef>
              <a:spcAft>
                <a:spcPts val="0"/>
              </a:spcAft>
              <a:buClr>
                <a:srgbClr val="FFFFFF">
                  <a:lumMod val="50000"/>
                </a:srgbClr>
              </a:buClr>
              <a:buSzTx/>
              <a:buFont typeface="Wingdings" panose="05000000000000000000" pitchFamily="2" charset="2"/>
              <a:buNone/>
              <a:tabLst/>
              <a:defRPr/>
            </a:pPr>
            <a:r>
              <a:rPr kumimoji="0" lang="en-US" altLang="en-US" sz="2000" b="1" i="0" u="none" strike="noStrike" kern="1200" cap="none" spc="0" normalizeH="0" baseline="0" noProof="0" dirty="0">
                <a:ln>
                  <a:noFill/>
                </a:ln>
                <a:solidFill>
                  <a:srgbClr val="000000"/>
                </a:solidFill>
                <a:effectLst/>
                <a:uLnTx/>
                <a:uFillTx/>
                <a:latin typeface="Roboto" panose="02000000000000000000" pitchFamily="2" charset="0"/>
                <a:ea typeface="Roboto" pitchFamily="2" charset="0"/>
                <a:cs typeface="Roboto" panose="02000000000000000000" pitchFamily="2" charset="0"/>
              </a:rPr>
              <a:t>Thank You</a:t>
            </a:r>
          </a:p>
          <a:p>
            <a:pPr marL="0" marR="0" lvl="0" indent="0" algn="r" defTabSz="1080182" rtl="0" eaLnBrk="1" fontAlgn="auto" latinLnBrk="0" hangingPunct="1">
              <a:lnSpc>
                <a:spcPct val="100000"/>
              </a:lnSpc>
              <a:spcBef>
                <a:spcPts val="400"/>
              </a:spcBef>
              <a:spcAft>
                <a:spcPts val="0"/>
              </a:spcAft>
              <a:buClr>
                <a:srgbClr val="FFFFFF">
                  <a:lumMod val="50000"/>
                </a:srgbClr>
              </a:buClr>
              <a:buSzTx/>
              <a:buFont typeface="Wingdings" panose="05000000000000000000" pitchFamily="2" charset="2"/>
              <a:buNone/>
              <a:tabLst/>
              <a:defRPr/>
            </a:pPr>
            <a:r>
              <a:rPr kumimoji="0" lang="en-US" altLang="en-US" sz="1400" b="0" i="0" u="none" strike="noStrike" kern="1200" cap="none" spc="0" normalizeH="0" baseline="0" noProof="0" dirty="0">
                <a:ln>
                  <a:noFill/>
                </a:ln>
                <a:solidFill>
                  <a:srgbClr val="000000"/>
                </a:solidFill>
                <a:effectLst/>
                <a:uLnTx/>
                <a:uFillTx/>
                <a:latin typeface="Roboto" panose="02000000000000000000" pitchFamily="2" charset="0"/>
                <a:ea typeface="Roboto" pitchFamily="2" charset="0"/>
                <a:cs typeface="Roboto" panose="02000000000000000000" pitchFamily="2" charset="0"/>
              </a:rPr>
              <a:t>David A. Lauritzen</a:t>
            </a:r>
          </a:p>
          <a:p>
            <a:pPr marL="0" marR="0" lvl="0" indent="0" algn="r" defTabSz="1080182" rtl="0" eaLnBrk="1" fontAlgn="auto" latinLnBrk="0" hangingPunct="1">
              <a:lnSpc>
                <a:spcPct val="100000"/>
              </a:lnSpc>
              <a:spcBef>
                <a:spcPts val="400"/>
              </a:spcBef>
              <a:spcAft>
                <a:spcPts val="0"/>
              </a:spcAft>
              <a:buClr>
                <a:srgbClr val="FFFFFF">
                  <a:lumMod val="50000"/>
                </a:srgbClr>
              </a:buClr>
              <a:buSzTx/>
              <a:buFont typeface="Wingdings" panose="05000000000000000000" pitchFamily="2" charset="2"/>
              <a:buNone/>
              <a:tabLst/>
              <a:defRPr/>
            </a:pPr>
            <a:r>
              <a:rPr kumimoji="0" lang="en-US" altLang="en-US" sz="1400" b="0" i="0" u="none" strike="noStrike" kern="1200" cap="none" spc="0" normalizeH="0" baseline="0" noProof="0" dirty="0">
                <a:ln>
                  <a:noFill/>
                </a:ln>
                <a:solidFill>
                  <a:srgbClr val="000000"/>
                </a:solidFill>
                <a:effectLst/>
                <a:uLnTx/>
                <a:uFillTx/>
                <a:latin typeface="Roboto" panose="02000000000000000000" pitchFamily="2" charset="0"/>
                <a:ea typeface="Roboto" pitchFamily="2" charset="0"/>
                <a:cs typeface="Roboto" panose="02000000000000000000" pitchFamily="2" charset="0"/>
              </a:rPr>
              <a:t>RVP of Business Development, VBC</a:t>
            </a:r>
          </a:p>
          <a:p>
            <a:pPr marL="0" marR="0" lvl="0" indent="0" algn="r" defTabSz="1080182" rtl="0" eaLnBrk="1" fontAlgn="auto" latinLnBrk="0" hangingPunct="1">
              <a:lnSpc>
                <a:spcPct val="100000"/>
              </a:lnSpc>
              <a:spcBef>
                <a:spcPts val="400"/>
              </a:spcBef>
              <a:spcAft>
                <a:spcPts val="0"/>
              </a:spcAft>
              <a:buClr>
                <a:srgbClr val="FFFFFF">
                  <a:lumMod val="50000"/>
                </a:srgbClr>
              </a:buClr>
              <a:buSzTx/>
              <a:buFont typeface="Wingdings" panose="05000000000000000000" pitchFamily="2" charset="2"/>
              <a:buNone/>
              <a:tabLst/>
              <a:defRPr/>
            </a:pPr>
            <a:r>
              <a:rPr kumimoji="0" lang="en-US" altLang="en-US" sz="1400" b="0" i="0" u="none" strike="noStrike" kern="1200" cap="none" spc="0" normalizeH="0" baseline="0" noProof="0" dirty="0">
                <a:ln>
                  <a:noFill/>
                </a:ln>
                <a:solidFill>
                  <a:srgbClr val="000000"/>
                </a:solidFill>
                <a:effectLst/>
                <a:uLnTx/>
                <a:uFillTx/>
                <a:latin typeface="Roboto" panose="02000000000000000000" pitchFamily="2" charset="0"/>
                <a:ea typeface="Roboto" pitchFamily="2" charset="0"/>
                <a:cs typeface="Roboto" panose="02000000000000000000" pitchFamily="2" charset="0"/>
              </a:rPr>
              <a:t>(410) 236-8640 | david.lauritzen@coniferhealth.com</a:t>
            </a:r>
          </a:p>
          <a:p>
            <a:pPr marL="0" marR="0" lvl="0" indent="0" algn="r" defTabSz="1080182" rtl="0" eaLnBrk="1" fontAlgn="auto" latinLnBrk="0" hangingPunct="1">
              <a:lnSpc>
                <a:spcPct val="100000"/>
              </a:lnSpc>
              <a:spcBef>
                <a:spcPts val="400"/>
              </a:spcBef>
              <a:spcAft>
                <a:spcPts val="0"/>
              </a:spcAft>
              <a:buClr>
                <a:srgbClr val="FFFFFF">
                  <a:lumMod val="50000"/>
                </a:srgbClr>
              </a:buClr>
              <a:buSzTx/>
              <a:buFont typeface="Wingdings" panose="05000000000000000000" pitchFamily="2" charset="2"/>
              <a:buNone/>
              <a:tabLst/>
              <a:defRPr/>
            </a:pPr>
            <a:endParaRPr kumimoji="0" lang="en-US" altLang="en-US" sz="1400" b="0" i="0" u="none" strike="noStrike" kern="1200" cap="none" spc="0" normalizeH="0" baseline="0" noProof="0" dirty="0">
              <a:ln>
                <a:noFill/>
              </a:ln>
              <a:solidFill>
                <a:srgbClr val="000000"/>
              </a:solidFill>
              <a:effectLst/>
              <a:uLnTx/>
              <a:uFillTx/>
              <a:latin typeface="Roboto" panose="02000000000000000000" pitchFamily="2" charset="0"/>
              <a:ea typeface="Roboto" pitchFamily="2" charset="0"/>
              <a:cs typeface="Roboto" panose="02000000000000000000" pitchFamily="2" charset="0"/>
            </a:endParaRPr>
          </a:p>
        </p:txBody>
      </p:sp>
    </p:spTree>
    <p:extLst>
      <p:ext uri="{BB962C8B-B14F-4D97-AF65-F5344CB8AC3E}">
        <p14:creationId xmlns:p14="http://schemas.microsoft.com/office/powerpoint/2010/main" val="4999001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t="7234" b="16580"/>
          <a:stretch/>
        </p:blipFill>
        <p:spPr>
          <a:xfrm>
            <a:off x="-1" y="-15241"/>
            <a:ext cx="12188825" cy="6964681"/>
          </a:xfrm>
          <a:prstGeom prst="rect">
            <a:avLst/>
          </a:prstGeom>
        </p:spPr>
      </p:pic>
      <p:sp>
        <p:nvSpPr>
          <p:cNvPr id="3" name="TextBox 2"/>
          <p:cNvSpPr txBox="1"/>
          <p:nvPr/>
        </p:nvSpPr>
        <p:spPr>
          <a:xfrm>
            <a:off x="193964" y="5615709"/>
            <a:ext cx="4784436" cy="861774"/>
          </a:xfrm>
          <a:prstGeom prst="rect">
            <a:avLst/>
          </a:prstGeom>
          <a:noFill/>
        </p:spPr>
        <p:txBody>
          <a:bodyPr wrap="square" rtlCol="0">
            <a:spAutoFit/>
          </a:bodyPr>
          <a:lstStyle/>
          <a:p>
            <a:r>
              <a:rPr lang="en-US" sz="5000" b="1" dirty="0">
                <a:solidFill>
                  <a:schemeClr val="bg2"/>
                </a:solidFill>
                <a:latin typeface="Roboto" panose="02000000000000000000" pitchFamily="2" charset="0"/>
                <a:ea typeface="Roboto" panose="02000000000000000000" pitchFamily="2" charset="0"/>
                <a:cs typeface="Roboto" panose="02000000000000000000" pitchFamily="2" charset="0"/>
              </a:rPr>
              <a:t>Welcome</a:t>
            </a:r>
          </a:p>
        </p:txBody>
      </p:sp>
    </p:spTree>
    <p:extLst>
      <p:ext uri="{BB962C8B-B14F-4D97-AF65-F5344CB8AC3E}">
        <p14:creationId xmlns:p14="http://schemas.microsoft.com/office/powerpoint/2010/main" val="22386598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Introduction</a:t>
            </a:r>
            <a:endParaRPr lang="en-US" b="0" dirty="0">
              <a:latin typeface="Roboto Light" panose="02000000000000000000" pitchFamily="2" charset="0"/>
              <a:ea typeface="Roboto Light" panose="02000000000000000000" pitchFamily="2" charset="0"/>
              <a:cs typeface="Roboto Light" panose="02000000000000000000" pitchFamily="2" charset="0"/>
            </a:endParaRPr>
          </a:p>
        </p:txBody>
      </p:sp>
      <p:pic>
        <p:nvPicPr>
          <p:cNvPr id="27" name="Graphic 351">
            <a:extLst>
              <a:ext uri="{FF2B5EF4-FFF2-40B4-BE49-F238E27FC236}">
                <a16:creationId xmlns:a16="http://schemas.microsoft.com/office/drawing/2014/main" id="{B302E241-F4F0-51AF-89B5-5A39E8D63B35}"/>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6338" y="1274640"/>
            <a:ext cx="457200" cy="457200"/>
          </a:xfrm>
          <a:prstGeom prst="rect">
            <a:avLst/>
          </a:prstGeom>
        </p:spPr>
      </p:pic>
      <p:sp>
        <p:nvSpPr>
          <p:cNvPr id="32" name="Oval 31">
            <a:extLst>
              <a:ext uri="{FF2B5EF4-FFF2-40B4-BE49-F238E27FC236}">
                <a16:creationId xmlns:a16="http://schemas.microsoft.com/office/drawing/2014/main" id="{2935543A-EE9D-25F8-12F7-01BDD371DD82}"/>
              </a:ext>
            </a:extLst>
          </p:cNvPr>
          <p:cNvSpPr/>
          <p:nvPr/>
        </p:nvSpPr>
        <p:spPr>
          <a:xfrm>
            <a:off x="807524" y="2977462"/>
            <a:ext cx="731520" cy="731520"/>
          </a:xfrm>
          <a:prstGeom prst="ellipse">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66EF15CA-3E66-0EE0-E7CA-12B912C4262C}"/>
              </a:ext>
            </a:extLst>
          </p:cNvPr>
          <p:cNvSpPr/>
          <p:nvPr/>
        </p:nvSpPr>
        <p:spPr>
          <a:xfrm>
            <a:off x="812408" y="2075943"/>
            <a:ext cx="731520" cy="731520"/>
          </a:xfrm>
          <a:prstGeom prst="ellipse">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94F24DE7-817E-90CB-8AF1-BCB4EE14D72B}"/>
              </a:ext>
            </a:extLst>
          </p:cNvPr>
          <p:cNvSpPr/>
          <p:nvPr/>
        </p:nvSpPr>
        <p:spPr>
          <a:xfrm>
            <a:off x="810355" y="1137480"/>
            <a:ext cx="731520" cy="731520"/>
          </a:xfrm>
          <a:prstGeom prst="ellipse">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5C22ABAF-C7DB-F775-4014-0CC47D9B365F}"/>
              </a:ext>
            </a:extLst>
          </p:cNvPr>
          <p:cNvSpPr/>
          <p:nvPr/>
        </p:nvSpPr>
        <p:spPr>
          <a:xfrm>
            <a:off x="800746" y="3874777"/>
            <a:ext cx="731520" cy="731520"/>
          </a:xfrm>
          <a:prstGeom prst="ellipse">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Oval 35">
            <a:extLst>
              <a:ext uri="{FF2B5EF4-FFF2-40B4-BE49-F238E27FC236}">
                <a16:creationId xmlns:a16="http://schemas.microsoft.com/office/drawing/2014/main" id="{B9C454C1-17CE-6C7A-679E-52DF97685C7A}"/>
              </a:ext>
            </a:extLst>
          </p:cNvPr>
          <p:cNvSpPr/>
          <p:nvPr/>
        </p:nvSpPr>
        <p:spPr>
          <a:xfrm>
            <a:off x="802561" y="4794433"/>
            <a:ext cx="731520" cy="731520"/>
          </a:xfrm>
          <a:prstGeom prst="ellipse">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3F6307DB-13AD-6042-B078-B20118BA4640}"/>
              </a:ext>
            </a:extLst>
          </p:cNvPr>
          <p:cNvSpPr txBox="1">
            <a:spLocks/>
          </p:cNvSpPr>
          <p:nvPr/>
        </p:nvSpPr>
        <p:spPr>
          <a:xfrm>
            <a:off x="1758558" y="1238058"/>
            <a:ext cx="9132636" cy="630942"/>
          </a:xfrm>
          <a:prstGeom prst="rect">
            <a:avLst/>
          </a:prstGeom>
          <a:noFill/>
          <a:ln>
            <a:noFill/>
          </a:ln>
        </p:spPr>
        <p:txBody>
          <a:bodyPr vert="horz" wrap="square" lIns="38100" tIns="38100" rIns="38100" bIns="38100" rtlCol="0">
            <a:spAutoFit/>
          </a:bodyPr>
          <a:lstStyle>
            <a:lvl1pPr marL="0" lvl="0" indent="0" defTabSz="895350" eaLnBrk="1" latinLnBrk="0" hangingPunct="1">
              <a:buClr>
                <a:schemeClr val="tx2"/>
              </a:buClr>
              <a:buSzPct val="100000"/>
              <a:defRPr sz="1400" baseline="0">
                <a:latin typeface="+mn-lt"/>
              </a:defRPr>
            </a:lvl1pPr>
            <a:lvl2pPr marL="193675" lvl="1" indent="-192088" defTabSz="895350" eaLnBrk="1" latinLnBrk="0" hangingPunct="1">
              <a:buClr>
                <a:schemeClr val="tx2"/>
              </a:buClr>
              <a:buSzPct val="125000"/>
              <a:buFont typeface="Arial" charset="0"/>
              <a:buChar char="▪"/>
              <a:defRPr sz="1400" baseline="0">
                <a:latin typeface="+mn-lt"/>
              </a:defRPr>
            </a:lvl2pPr>
            <a:lvl3pPr marL="457200" lvl="2" indent="-261938" defTabSz="895350" eaLnBrk="1" latinLnBrk="0" hangingPunct="1">
              <a:buClr>
                <a:schemeClr val="tx2"/>
              </a:buClr>
              <a:buSzPct val="120000"/>
              <a:buFont typeface="Arial" charset="0"/>
              <a:buChar char="–"/>
              <a:defRPr sz="1400" baseline="0">
                <a:latin typeface="+mn-lt"/>
              </a:defRPr>
            </a:lvl3pPr>
            <a:lvl4pPr marL="614363" lvl="3" indent="-155575" defTabSz="895350" eaLnBrk="1" latinLnBrk="0" hangingPunct="1">
              <a:buClr>
                <a:schemeClr val="tx2"/>
              </a:buClr>
              <a:buSzPct val="120000"/>
              <a:buFont typeface="Arial" charset="0"/>
              <a:buChar char="▫"/>
              <a:defRPr sz="1400" baseline="0">
                <a:latin typeface="+mn-lt"/>
              </a:defRPr>
            </a:lvl4pPr>
            <a:lvl5pPr marL="749808" lvl="4" indent="-130175" defTabSz="895350" eaLnBrk="1" latinLnBrk="0" hangingPunct="1">
              <a:buClr>
                <a:schemeClr val="tx2"/>
              </a:buClr>
              <a:buSzPct val="89000"/>
              <a:buFont typeface="Arial" charset="0"/>
              <a:buChar char="-"/>
              <a:defRPr sz="1400"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r>
              <a:rPr lang="en-US" sz="1800" dirty="0">
                <a:latin typeface="Roboto" panose="02000000000000000000" pitchFamily="2" charset="0"/>
                <a:ea typeface="Roboto" panose="02000000000000000000" pitchFamily="2" charset="0"/>
                <a:cs typeface="Roboto" panose="02000000000000000000" pitchFamily="2" charset="0"/>
              </a:rPr>
              <a:t>Continued increases of episodic care and chronic conditions in healthcare, which leads to increased risk and higher costs of care. </a:t>
            </a:r>
          </a:p>
        </p:txBody>
      </p:sp>
      <p:sp>
        <p:nvSpPr>
          <p:cNvPr id="38" name="TextBox 37">
            <a:extLst>
              <a:ext uri="{FF2B5EF4-FFF2-40B4-BE49-F238E27FC236}">
                <a16:creationId xmlns:a16="http://schemas.microsoft.com/office/drawing/2014/main" id="{3F6307DB-13AD-6042-B078-B20118BA4640}"/>
              </a:ext>
            </a:extLst>
          </p:cNvPr>
          <p:cNvSpPr txBox="1">
            <a:spLocks/>
          </p:cNvSpPr>
          <p:nvPr/>
        </p:nvSpPr>
        <p:spPr>
          <a:xfrm>
            <a:off x="1758558" y="2247043"/>
            <a:ext cx="9428357" cy="630942"/>
          </a:xfrm>
          <a:prstGeom prst="rect">
            <a:avLst/>
          </a:prstGeom>
          <a:noFill/>
          <a:ln>
            <a:noFill/>
          </a:ln>
        </p:spPr>
        <p:txBody>
          <a:bodyPr vert="horz" wrap="square" lIns="38100" tIns="38100" rIns="38100" bIns="38100" rtlCol="0">
            <a:spAutoFit/>
          </a:bodyPr>
          <a:lstStyle>
            <a:lvl1pPr marL="0" lvl="0" indent="0" defTabSz="895350" eaLnBrk="1" latinLnBrk="0" hangingPunct="1">
              <a:buClr>
                <a:schemeClr val="tx2"/>
              </a:buClr>
              <a:buSzPct val="100000"/>
              <a:defRPr sz="1400" baseline="0">
                <a:latin typeface="+mn-lt"/>
              </a:defRPr>
            </a:lvl1pPr>
            <a:lvl2pPr marL="193675" lvl="1" indent="-192088" defTabSz="895350" eaLnBrk="1" latinLnBrk="0" hangingPunct="1">
              <a:buClr>
                <a:schemeClr val="tx2"/>
              </a:buClr>
              <a:buSzPct val="125000"/>
              <a:buFont typeface="Arial" charset="0"/>
              <a:buChar char="▪"/>
              <a:defRPr sz="1400" baseline="0">
                <a:latin typeface="+mn-lt"/>
              </a:defRPr>
            </a:lvl2pPr>
            <a:lvl3pPr marL="457200" lvl="2" indent="-261938" defTabSz="895350" eaLnBrk="1" latinLnBrk="0" hangingPunct="1">
              <a:buClr>
                <a:schemeClr val="tx2"/>
              </a:buClr>
              <a:buSzPct val="120000"/>
              <a:buFont typeface="Arial" charset="0"/>
              <a:buChar char="–"/>
              <a:defRPr sz="1400" baseline="0">
                <a:latin typeface="+mn-lt"/>
              </a:defRPr>
            </a:lvl3pPr>
            <a:lvl4pPr marL="614363" lvl="3" indent="-155575" defTabSz="895350" eaLnBrk="1" latinLnBrk="0" hangingPunct="1">
              <a:buClr>
                <a:schemeClr val="tx2"/>
              </a:buClr>
              <a:buSzPct val="120000"/>
              <a:buFont typeface="Arial" charset="0"/>
              <a:buChar char="▫"/>
              <a:defRPr sz="1400" baseline="0">
                <a:latin typeface="+mn-lt"/>
              </a:defRPr>
            </a:lvl4pPr>
            <a:lvl5pPr marL="749808" lvl="4" indent="-130175" defTabSz="895350" eaLnBrk="1" latinLnBrk="0" hangingPunct="1">
              <a:buClr>
                <a:schemeClr val="tx2"/>
              </a:buClr>
              <a:buSzPct val="89000"/>
              <a:buFont typeface="Arial" charset="0"/>
              <a:buChar char="-"/>
              <a:defRPr sz="1400"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r>
              <a:rPr lang="en-US" sz="1800" dirty="0">
                <a:latin typeface="Roboto" panose="02000000000000000000" pitchFamily="2" charset="0"/>
                <a:ea typeface="Roboto" panose="02000000000000000000" pitchFamily="2" charset="0"/>
                <a:cs typeface="Roboto" panose="02000000000000000000" pitchFamily="2" charset="0"/>
              </a:rPr>
              <a:t>Healthcare industry is evolving with the rise of point solutions and digital health tools to address chronic conditions.</a:t>
            </a:r>
          </a:p>
        </p:txBody>
      </p:sp>
      <p:sp>
        <p:nvSpPr>
          <p:cNvPr id="39" name="TextBox 38">
            <a:extLst>
              <a:ext uri="{FF2B5EF4-FFF2-40B4-BE49-F238E27FC236}">
                <a16:creationId xmlns:a16="http://schemas.microsoft.com/office/drawing/2014/main" id="{3F6307DB-13AD-6042-B078-B20118BA4640}"/>
              </a:ext>
            </a:extLst>
          </p:cNvPr>
          <p:cNvSpPr txBox="1">
            <a:spLocks/>
          </p:cNvSpPr>
          <p:nvPr/>
        </p:nvSpPr>
        <p:spPr>
          <a:xfrm>
            <a:off x="1749185" y="3053681"/>
            <a:ext cx="9371397" cy="630942"/>
          </a:xfrm>
          <a:prstGeom prst="rect">
            <a:avLst/>
          </a:prstGeom>
          <a:noFill/>
          <a:ln>
            <a:noFill/>
          </a:ln>
        </p:spPr>
        <p:txBody>
          <a:bodyPr vert="horz" wrap="square" lIns="38100" tIns="38100" rIns="38100" bIns="38100" rtlCol="0">
            <a:spAutoFit/>
          </a:bodyPr>
          <a:lstStyle>
            <a:lvl1pPr marL="0" lvl="0" indent="0" defTabSz="895350" eaLnBrk="1" latinLnBrk="0" hangingPunct="1">
              <a:buClr>
                <a:schemeClr val="tx2"/>
              </a:buClr>
              <a:buSzPct val="100000"/>
              <a:defRPr sz="1400" baseline="0">
                <a:latin typeface="+mn-lt"/>
              </a:defRPr>
            </a:lvl1pPr>
            <a:lvl2pPr marL="193675" lvl="1" indent="-192088" defTabSz="895350" eaLnBrk="1" latinLnBrk="0" hangingPunct="1">
              <a:buClr>
                <a:schemeClr val="tx2"/>
              </a:buClr>
              <a:buSzPct val="125000"/>
              <a:buFont typeface="Arial" charset="0"/>
              <a:buChar char="▪"/>
              <a:defRPr sz="1400" baseline="0">
                <a:latin typeface="+mn-lt"/>
              </a:defRPr>
            </a:lvl2pPr>
            <a:lvl3pPr marL="457200" lvl="2" indent="-261938" defTabSz="895350" eaLnBrk="1" latinLnBrk="0" hangingPunct="1">
              <a:buClr>
                <a:schemeClr val="tx2"/>
              </a:buClr>
              <a:buSzPct val="120000"/>
              <a:buFont typeface="Arial" charset="0"/>
              <a:buChar char="–"/>
              <a:defRPr sz="1400" baseline="0">
                <a:latin typeface="+mn-lt"/>
              </a:defRPr>
            </a:lvl3pPr>
            <a:lvl4pPr marL="614363" lvl="3" indent="-155575" defTabSz="895350" eaLnBrk="1" latinLnBrk="0" hangingPunct="1">
              <a:buClr>
                <a:schemeClr val="tx2"/>
              </a:buClr>
              <a:buSzPct val="120000"/>
              <a:buFont typeface="Arial" charset="0"/>
              <a:buChar char="▫"/>
              <a:defRPr sz="1400" baseline="0">
                <a:latin typeface="+mn-lt"/>
              </a:defRPr>
            </a:lvl4pPr>
            <a:lvl5pPr marL="749808" lvl="4" indent="-130175" defTabSz="895350" eaLnBrk="1" latinLnBrk="0" hangingPunct="1">
              <a:buClr>
                <a:schemeClr val="tx2"/>
              </a:buClr>
              <a:buSzPct val="89000"/>
              <a:buFont typeface="Arial" charset="0"/>
              <a:buChar char="-"/>
              <a:defRPr sz="1400"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r>
              <a:rPr lang="en-US" sz="1800" dirty="0">
                <a:latin typeface="Roboto" panose="02000000000000000000" pitchFamily="2" charset="0"/>
                <a:ea typeface="Roboto" panose="02000000000000000000" pitchFamily="2" charset="0"/>
                <a:cs typeface="Roboto" panose="02000000000000000000" pitchFamily="2" charset="0"/>
              </a:rPr>
              <a:t>Member engagement with medical management (UM,CM,DM) is crucial to address health risks in improving outcomes and reducing costs.</a:t>
            </a:r>
          </a:p>
        </p:txBody>
      </p:sp>
      <p:sp>
        <p:nvSpPr>
          <p:cNvPr id="40" name="TextBox 39">
            <a:extLst>
              <a:ext uri="{FF2B5EF4-FFF2-40B4-BE49-F238E27FC236}">
                <a16:creationId xmlns:a16="http://schemas.microsoft.com/office/drawing/2014/main" id="{3F6307DB-13AD-6042-B078-B20118BA4640}"/>
              </a:ext>
            </a:extLst>
          </p:cNvPr>
          <p:cNvSpPr txBox="1">
            <a:spLocks/>
          </p:cNvSpPr>
          <p:nvPr/>
        </p:nvSpPr>
        <p:spPr>
          <a:xfrm>
            <a:off x="1736333" y="3959754"/>
            <a:ext cx="9698738" cy="630942"/>
          </a:xfrm>
          <a:prstGeom prst="rect">
            <a:avLst/>
          </a:prstGeom>
          <a:noFill/>
          <a:ln>
            <a:noFill/>
          </a:ln>
        </p:spPr>
        <p:txBody>
          <a:bodyPr vert="horz" wrap="square" lIns="38100" tIns="38100" rIns="38100" bIns="38100" rtlCol="0">
            <a:spAutoFit/>
          </a:bodyPr>
          <a:lstStyle>
            <a:lvl1pPr marL="0" lvl="0" indent="0" defTabSz="895350" eaLnBrk="1" latinLnBrk="0" hangingPunct="1">
              <a:buClr>
                <a:schemeClr val="tx2"/>
              </a:buClr>
              <a:buSzPct val="100000"/>
              <a:defRPr sz="1400" baseline="0">
                <a:latin typeface="+mn-lt"/>
              </a:defRPr>
            </a:lvl1pPr>
            <a:lvl2pPr marL="193675" lvl="1" indent="-192088" defTabSz="895350" eaLnBrk="1" latinLnBrk="0" hangingPunct="1">
              <a:buClr>
                <a:schemeClr val="tx2"/>
              </a:buClr>
              <a:buSzPct val="125000"/>
              <a:buFont typeface="Arial" charset="0"/>
              <a:buChar char="▪"/>
              <a:defRPr sz="1400" baseline="0">
                <a:latin typeface="+mn-lt"/>
              </a:defRPr>
            </a:lvl2pPr>
            <a:lvl3pPr marL="457200" lvl="2" indent="-261938" defTabSz="895350" eaLnBrk="1" latinLnBrk="0" hangingPunct="1">
              <a:buClr>
                <a:schemeClr val="tx2"/>
              </a:buClr>
              <a:buSzPct val="120000"/>
              <a:buFont typeface="Arial" charset="0"/>
              <a:buChar char="–"/>
              <a:defRPr sz="1400" baseline="0">
                <a:latin typeface="+mn-lt"/>
              </a:defRPr>
            </a:lvl3pPr>
            <a:lvl4pPr marL="614363" lvl="3" indent="-155575" defTabSz="895350" eaLnBrk="1" latinLnBrk="0" hangingPunct="1">
              <a:buClr>
                <a:schemeClr val="tx2"/>
              </a:buClr>
              <a:buSzPct val="120000"/>
              <a:buFont typeface="Arial" charset="0"/>
              <a:buChar char="▫"/>
              <a:defRPr sz="1400" baseline="0">
                <a:latin typeface="+mn-lt"/>
              </a:defRPr>
            </a:lvl4pPr>
            <a:lvl5pPr marL="749808" lvl="4" indent="-130175" defTabSz="895350" eaLnBrk="1" latinLnBrk="0" hangingPunct="1">
              <a:buClr>
                <a:schemeClr val="tx2"/>
              </a:buClr>
              <a:buSzPct val="89000"/>
              <a:buFont typeface="Arial" charset="0"/>
              <a:buChar char="-"/>
              <a:defRPr sz="1400"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r>
              <a:rPr lang="en-US" sz="1800" dirty="0">
                <a:latin typeface="Roboto" panose="02000000000000000000" pitchFamily="2" charset="0"/>
                <a:ea typeface="Roboto" panose="02000000000000000000" pitchFamily="2" charset="0"/>
                <a:cs typeface="Roboto" panose="02000000000000000000" pitchFamily="2" charset="0"/>
              </a:rPr>
              <a:t>Member confusion, duplication of services, and barriers to engagement persist with unintegrated solutions and services. </a:t>
            </a:r>
          </a:p>
        </p:txBody>
      </p:sp>
      <p:sp>
        <p:nvSpPr>
          <p:cNvPr id="41" name="TextBox 40">
            <a:extLst>
              <a:ext uri="{FF2B5EF4-FFF2-40B4-BE49-F238E27FC236}">
                <a16:creationId xmlns:a16="http://schemas.microsoft.com/office/drawing/2014/main" id="{3F6307DB-13AD-6042-B078-B20118BA4640}"/>
              </a:ext>
            </a:extLst>
          </p:cNvPr>
          <p:cNvSpPr txBox="1">
            <a:spLocks/>
          </p:cNvSpPr>
          <p:nvPr/>
        </p:nvSpPr>
        <p:spPr>
          <a:xfrm>
            <a:off x="1739420" y="4732112"/>
            <a:ext cx="9620107" cy="907941"/>
          </a:xfrm>
          <a:prstGeom prst="rect">
            <a:avLst/>
          </a:prstGeom>
          <a:noFill/>
          <a:ln>
            <a:noFill/>
          </a:ln>
        </p:spPr>
        <p:txBody>
          <a:bodyPr vert="horz" wrap="square" lIns="38100" tIns="38100" rIns="38100" bIns="38100" rtlCol="0">
            <a:spAutoFit/>
          </a:bodyPr>
          <a:lstStyle>
            <a:lvl1pPr marL="0" lvl="0" indent="0" defTabSz="895350" eaLnBrk="1" latinLnBrk="0" hangingPunct="1">
              <a:buClr>
                <a:schemeClr val="tx2"/>
              </a:buClr>
              <a:buSzPct val="100000"/>
              <a:defRPr sz="1400" baseline="0">
                <a:latin typeface="+mn-lt"/>
              </a:defRPr>
            </a:lvl1pPr>
            <a:lvl2pPr marL="193675" lvl="1" indent="-192088" defTabSz="895350" eaLnBrk="1" latinLnBrk="0" hangingPunct="1">
              <a:buClr>
                <a:schemeClr val="tx2"/>
              </a:buClr>
              <a:buSzPct val="125000"/>
              <a:buFont typeface="Arial" charset="0"/>
              <a:buChar char="▪"/>
              <a:defRPr sz="1400" baseline="0">
                <a:latin typeface="+mn-lt"/>
              </a:defRPr>
            </a:lvl2pPr>
            <a:lvl3pPr marL="457200" lvl="2" indent="-261938" defTabSz="895350" eaLnBrk="1" latinLnBrk="0" hangingPunct="1">
              <a:buClr>
                <a:schemeClr val="tx2"/>
              </a:buClr>
              <a:buSzPct val="120000"/>
              <a:buFont typeface="Arial" charset="0"/>
              <a:buChar char="–"/>
              <a:defRPr sz="1400" baseline="0">
                <a:latin typeface="+mn-lt"/>
              </a:defRPr>
            </a:lvl3pPr>
            <a:lvl4pPr marL="614363" lvl="3" indent="-155575" defTabSz="895350" eaLnBrk="1" latinLnBrk="0" hangingPunct="1">
              <a:buClr>
                <a:schemeClr val="tx2"/>
              </a:buClr>
              <a:buSzPct val="120000"/>
              <a:buFont typeface="Arial" charset="0"/>
              <a:buChar char="▫"/>
              <a:defRPr sz="1400" baseline="0">
                <a:latin typeface="+mn-lt"/>
              </a:defRPr>
            </a:lvl4pPr>
            <a:lvl5pPr marL="749808" lvl="4" indent="-130175" defTabSz="895350" eaLnBrk="1" latinLnBrk="0" hangingPunct="1">
              <a:buClr>
                <a:schemeClr val="tx2"/>
              </a:buClr>
              <a:buSzPct val="89000"/>
              <a:buFont typeface="Arial" charset="0"/>
              <a:buChar char="-"/>
              <a:defRPr sz="1400"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r>
              <a:rPr lang="en-US" sz="1800" dirty="0">
                <a:latin typeface="Roboto" panose="02000000000000000000" pitchFamily="2" charset="0"/>
                <a:ea typeface="Roboto" panose="02000000000000000000" pitchFamily="2" charset="0"/>
                <a:cs typeface="Roboto" panose="02000000000000000000" pitchFamily="2" charset="0"/>
              </a:rPr>
              <a:t>Data alone can identify potential risks in a health plan, but meaningful engagement with at risk members is crucial to translate those insights into actionable changes that significantly reduce costs and improve patient outcomes.</a:t>
            </a:r>
          </a:p>
        </p:txBody>
      </p:sp>
      <p:pic>
        <p:nvPicPr>
          <p:cNvPr id="44" name="Picture 43">
            <a:extLst>
              <a:ext uri="{FF2B5EF4-FFF2-40B4-BE49-F238E27FC236}">
                <a16:creationId xmlns:a16="http://schemas.microsoft.com/office/drawing/2014/main" id="{51A9A1E4-0754-D877-A49B-8DD303EEAED2}"/>
              </a:ext>
            </a:extLst>
          </p:cNvPr>
          <p:cNvPicPr>
            <a:picLocks noChangeAspect="1"/>
          </p:cNvPicPr>
          <p:nvPr/>
        </p:nvPicPr>
        <p:blipFill>
          <a:blip r:embed="rId5"/>
          <a:stretch>
            <a:fillRect/>
          </a:stretch>
        </p:blipFill>
        <p:spPr>
          <a:xfrm>
            <a:off x="946409" y="3071843"/>
            <a:ext cx="490076" cy="484099"/>
          </a:xfrm>
          <a:prstGeom prst="rect">
            <a:avLst/>
          </a:prstGeom>
        </p:spPr>
      </p:pic>
      <p:pic>
        <p:nvPicPr>
          <p:cNvPr id="49" name="Graphic 494">
            <a:extLst>
              <a:ext uri="{FF2B5EF4-FFF2-40B4-BE49-F238E27FC236}">
                <a16:creationId xmlns:a16="http://schemas.microsoft.com/office/drawing/2014/main" id="{9E6370F5-2220-9BB9-0E67-25E88FAD12B5}"/>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52938" y="2227506"/>
            <a:ext cx="259741" cy="467534"/>
          </a:xfrm>
          <a:prstGeom prst="rect">
            <a:avLst/>
          </a:prstGeom>
        </p:spPr>
      </p:pic>
      <p:pic>
        <p:nvPicPr>
          <p:cNvPr id="50" name="Graphic 62">
            <a:extLst>
              <a:ext uri="{FF2B5EF4-FFF2-40B4-BE49-F238E27FC236}">
                <a16:creationId xmlns:a16="http://schemas.microsoft.com/office/drawing/2014/main" id="{9E0A1161-A363-204B-A584-3E8F2015C7C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73460" y="4037895"/>
            <a:ext cx="435973" cy="435973"/>
          </a:xfrm>
          <a:prstGeom prst="rect">
            <a:avLst/>
          </a:prstGeom>
        </p:spPr>
      </p:pic>
      <p:sp>
        <p:nvSpPr>
          <p:cNvPr id="19" name="Oval 18">
            <a:extLst>
              <a:ext uri="{FF2B5EF4-FFF2-40B4-BE49-F238E27FC236}">
                <a16:creationId xmlns:a16="http://schemas.microsoft.com/office/drawing/2014/main" id="{B9C454C1-17CE-6C7A-679E-52DF97685C7A}"/>
              </a:ext>
            </a:extLst>
          </p:cNvPr>
          <p:cNvSpPr/>
          <p:nvPr/>
        </p:nvSpPr>
        <p:spPr>
          <a:xfrm>
            <a:off x="807178" y="5713447"/>
            <a:ext cx="731520" cy="731520"/>
          </a:xfrm>
          <a:prstGeom prst="ellipse">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3F6307DB-13AD-6042-B078-B20118BA4640}"/>
              </a:ext>
            </a:extLst>
          </p:cNvPr>
          <p:cNvSpPr txBox="1">
            <a:spLocks/>
          </p:cNvSpPr>
          <p:nvPr/>
        </p:nvSpPr>
        <p:spPr>
          <a:xfrm>
            <a:off x="1744037" y="5789666"/>
            <a:ext cx="9620107" cy="630942"/>
          </a:xfrm>
          <a:prstGeom prst="rect">
            <a:avLst/>
          </a:prstGeom>
          <a:noFill/>
          <a:ln>
            <a:noFill/>
          </a:ln>
        </p:spPr>
        <p:txBody>
          <a:bodyPr vert="horz" wrap="square" lIns="38100" tIns="38100" rIns="38100" bIns="38100" rtlCol="0">
            <a:spAutoFit/>
          </a:bodyPr>
          <a:lstStyle>
            <a:lvl1pPr marL="0" lvl="0" indent="0" defTabSz="895350" eaLnBrk="1" latinLnBrk="0" hangingPunct="1">
              <a:buClr>
                <a:schemeClr val="tx2"/>
              </a:buClr>
              <a:buSzPct val="100000"/>
              <a:defRPr sz="1400" baseline="0">
                <a:latin typeface="+mn-lt"/>
              </a:defRPr>
            </a:lvl1pPr>
            <a:lvl2pPr marL="193675" lvl="1" indent="-192088" defTabSz="895350" eaLnBrk="1" latinLnBrk="0" hangingPunct="1">
              <a:buClr>
                <a:schemeClr val="tx2"/>
              </a:buClr>
              <a:buSzPct val="125000"/>
              <a:buFont typeface="Arial" charset="0"/>
              <a:buChar char="▪"/>
              <a:defRPr sz="1400" baseline="0">
                <a:latin typeface="+mn-lt"/>
              </a:defRPr>
            </a:lvl2pPr>
            <a:lvl3pPr marL="457200" lvl="2" indent="-261938" defTabSz="895350" eaLnBrk="1" latinLnBrk="0" hangingPunct="1">
              <a:buClr>
                <a:schemeClr val="tx2"/>
              </a:buClr>
              <a:buSzPct val="120000"/>
              <a:buFont typeface="Arial" charset="0"/>
              <a:buChar char="–"/>
              <a:defRPr sz="1400" baseline="0">
                <a:latin typeface="+mn-lt"/>
              </a:defRPr>
            </a:lvl3pPr>
            <a:lvl4pPr marL="614363" lvl="3" indent="-155575" defTabSz="895350" eaLnBrk="1" latinLnBrk="0" hangingPunct="1">
              <a:buClr>
                <a:schemeClr val="tx2"/>
              </a:buClr>
              <a:buSzPct val="120000"/>
              <a:buFont typeface="Arial" charset="0"/>
              <a:buChar char="▫"/>
              <a:defRPr sz="1400" baseline="0">
                <a:latin typeface="+mn-lt"/>
              </a:defRPr>
            </a:lvl4pPr>
            <a:lvl5pPr marL="749808" lvl="4" indent="-130175" defTabSz="895350" eaLnBrk="1" latinLnBrk="0" hangingPunct="1">
              <a:buClr>
                <a:schemeClr val="tx2"/>
              </a:buClr>
              <a:buSzPct val="89000"/>
              <a:buFont typeface="Arial" charset="0"/>
              <a:buChar char="-"/>
              <a:defRPr sz="1400"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r>
              <a:rPr lang="en-US" sz="1800" dirty="0">
                <a:latin typeface="Roboto" panose="02000000000000000000" pitchFamily="2" charset="0"/>
                <a:ea typeface="Roboto" panose="02000000000000000000" pitchFamily="2" charset="0"/>
                <a:cs typeface="Roboto" panose="02000000000000000000" pitchFamily="2" charset="0"/>
              </a:rPr>
              <a:t>Better integration is needed with medical management and point solutions to provide better engagement and navigation of resources, especially with higher risk members. </a:t>
            </a:r>
          </a:p>
        </p:txBody>
      </p:sp>
      <p:pic>
        <p:nvPicPr>
          <p:cNvPr id="21" name="Graphic 347">
            <a:extLst>
              <a:ext uri="{FF2B5EF4-FFF2-40B4-BE49-F238E27FC236}">
                <a16:creationId xmlns:a16="http://schemas.microsoft.com/office/drawing/2014/main" id="{1F2A872A-0009-3D41-A671-EB6ADE7174AF}"/>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99927" y="5914059"/>
            <a:ext cx="365760" cy="365760"/>
          </a:xfrm>
          <a:prstGeom prst="rect">
            <a:avLst/>
          </a:prstGeom>
        </p:spPr>
      </p:pic>
      <p:pic>
        <p:nvPicPr>
          <p:cNvPr id="22" name="Picture 21">
            <a:extLst>
              <a:ext uri="{FF2B5EF4-FFF2-40B4-BE49-F238E27FC236}">
                <a16:creationId xmlns:a16="http://schemas.microsoft.com/office/drawing/2014/main" id="{76F6A1D9-777B-5E48-AEE0-6DEEBC22E749}"/>
              </a:ext>
            </a:extLst>
          </p:cNvPr>
          <p:cNvPicPr>
            <a:picLocks noChangeAspect="1"/>
          </p:cNvPicPr>
          <p:nvPr/>
        </p:nvPicPr>
        <p:blipFill>
          <a:blip r:embed="rId11"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rot="10800000">
            <a:off x="910225" y="4845956"/>
            <a:ext cx="628473" cy="628473"/>
          </a:xfrm>
          <a:prstGeom prst="rect">
            <a:avLst/>
          </a:prstGeom>
        </p:spPr>
      </p:pic>
    </p:spTree>
    <p:extLst>
      <p:ext uri="{BB962C8B-B14F-4D97-AF65-F5344CB8AC3E}">
        <p14:creationId xmlns:p14="http://schemas.microsoft.com/office/powerpoint/2010/main" val="38022215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71D6DF72-D96D-A3AE-7973-4DA1B1A095E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59" imgH="360" progId="TCLayout.ActiveDocument.1">
                  <p:embed/>
                </p:oleObj>
              </mc:Choice>
              <mc:Fallback>
                <p:oleObj name="think-cell Slide" r:id="rId4" imgW="359" imgH="360" progId="TCLayout.ActiveDocument.1">
                  <p:embed/>
                  <p:pic>
                    <p:nvPicPr>
                      <p:cNvPr id="4" name="think-cell data - do not delete" hidden="1">
                        <a:extLst>
                          <a:ext uri="{FF2B5EF4-FFF2-40B4-BE49-F238E27FC236}">
                            <a16:creationId xmlns:a16="http://schemas.microsoft.com/office/drawing/2014/main" id="{71D6DF72-D96D-A3AE-7973-4DA1B1A095E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5" name="Rectangle 34">
            <a:extLst>
              <a:ext uri="{FF2B5EF4-FFF2-40B4-BE49-F238E27FC236}">
                <a16:creationId xmlns:a16="http://schemas.microsoft.com/office/drawing/2014/main" id="{2441816E-A009-5D0D-477D-911C4BEFBB94}"/>
              </a:ext>
            </a:extLst>
          </p:cNvPr>
          <p:cNvSpPr>
            <a:spLocks/>
          </p:cNvSpPr>
          <p:nvPr/>
        </p:nvSpPr>
        <p:spPr>
          <a:xfrm>
            <a:off x="5981412" y="2286166"/>
            <a:ext cx="1919322" cy="1135792"/>
          </a:xfrm>
          <a:prstGeom prst="rect">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noAutofit/>
          </a:bodyPr>
          <a:lstStyle/>
          <a:p>
            <a:pPr lvl="0" algn="ctr">
              <a:defRPr/>
            </a:pPr>
            <a:r>
              <a:rPr lang="en-US" sz="4000" dirty="0">
                <a:solidFill>
                  <a:schemeClr val="accent5"/>
                </a:solidFill>
                <a:latin typeface="Roboto Medium" panose="02000000000000000000" pitchFamily="2" charset="0"/>
                <a:ea typeface="Roboto Medium" panose="02000000000000000000" pitchFamily="2" charset="0"/>
                <a:cs typeface="Roboto Medium" panose="02000000000000000000" pitchFamily="2" charset="0"/>
              </a:rPr>
              <a:t>215</a:t>
            </a:r>
            <a:r>
              <a:rPr lang="en-US" sz="4000" b="1" baseline="30000" dirty="0">
                <a:solidFill>
                  <a:schemeClr val="accent5"/>
                </a:solidFill>
                <a:latin typeface="Roboto Thin" pitchFamily="2" charset="0"/>
                <a:ea typeface="Roboto Thin" pitchFamily="2" charset="0"/>
                <a:cs typeface="Arial" panose="020B0604020202020204" pitchFamily="34" charset="0"/>
              </a:rPr>
              <a:t>+</a:t>
            </a:r>
            <a:br>
              <a:rPr kumimoji="0" lang="en-US" sz="2400" b="0" i="0" u="none" strike="noStrike" kern="1200" cap="none" spc="0" normalizeH="0" baseline="0" noProof="0" dirty="0">
                <a:ln>
                  <a:noFill/>
                </a:ln>
                <a:solidFill>
                  <a:schemeClr val="accent5"/>
                </a:solidFill>
                <a:effectLst/>
                <a:uLnTx/>
                <a:uFillTx/>
                <a:latin typeface="Roboto Light" pitchFamily="2" charset="0"/>
                <a:ea typeface="Roboto Light" pitchFamily="2" charset="0"/>
                <a:cs typeface="Roboto" panose="02000000000000000000" pitchFamily="2" charset="0"/>
              </a:rPr>
            </a:br>
            <a:r>
              <a:rPr lang="en-US" sz="1400" dirty="0">
                <a:solidFill>
                  <a:schemeClr val="tx1"/>
                </a:solidFill>
                <a:latin typeface="Roboto Light" pitchFamily="2" charset="0"/>
                <a:ea typeface="Roboto Light" pitchFamily="2" charset="0"/>
                <a:cs typeface="Roboto" panose="02000000000000000000" pitchFamily="2" charset="0"/>
              </a:rPr>
              <a:t>Clients</a:t>
            </a:r>
          </a:p>
          <a:p>
            <a:pPr lvl="0" algn="ctr">
              <a:defRPr/>
            </a:pPr>
            <a:r>
              <a:rPr lang="en-US" sz="1400" dirty="0">
                <a:solidFill>
                  <a:schemeClr val="tx1"/>
                </a:solidFill>
                <a:latin typeface="Roboto Light" pitchFamily="2" charset="0"/>
                <a:ea typeface="Roboto Light" pitchFamily="2" charset="0"/>
                <a:cs typeface="Roboto" panose="02000000000000000000" pitchFamily="2" charset="0"/>
              </a:rPr>
              <a:t> (employers, unions &amp; health plans)</a:t>
            </a:r>
          </a:p>
          <a:p>
            <a:pPr lvl="0" algn="ctr">
              <a:defRPr/>
            </a:pPr>
            <a:endParaRPr kumimoji="0" lang="en-US" sz="1400" b="0" i="0" u="none" strike="noStrike" kern="1200" cap="none" spc="0" normalizeH="0" baseline="0" noProof="0" dirty="0">
              <a:ln>
                <a:noFill/>
              </a:ln>
              <a:solidFill>
                <a:schemeClr val="accent5"/>
              </a:solidFill>
              <a:effectLst/>
              <a:uLnTx/>
              <a:uFillTx/>
              <a:latin typeface="Roboto Light" pitchFamily="2" charset="0"/>
              <a:ea typeface="Roboto Light" pitchFamily="2" charset="0"/>
              <a:cs typeface="Roboto" panose="02000000000000000000" pitchFamily="2" charset="0"/>
            </a:endParaRPr>
          </a:p>
        </p:txBody>
      </p:sp>
      <p:sp>
        <p:nvSpPr>
          <p:cNvPr id="36" name="Oval 35">
            <a:extLst>
              <a:ext uri="{FF2B5EF4-FFF2-40B4-BE49-F238E27FC236}">
                <a16:creationId xmlns:a16="http://schemas.microsoft.com/office/drawing/2014/main" id="{AB898114-F4DE-0BE8-5AA8-9DC14C231323}"/>
              </a:ext>
            </a:extLst>
          </p:cNvPr>
          <p:cNvSpPr/>
          <p:nvPr/>
        </p:nvSpPr>
        <p:spPr>
          <a:xfrm>
            <a:off x="6395146" y="1196882"/>
            <a:ext cx="1097435" cy="1097435"/>
          </a:xfrm>
          <a:prstGeom prst="ellipse">
            <a:avLst/>
          </a:prstGeom>
          <a:solidFill>
            <a:srgbClr val="FFFFFF"/>
          </a:solidFill>
          <a:ln w="9525">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38" name="Rectangle 37">
            <a:extLst>
              <a:ext uri="{FF2B5EF4-FFF2-40B4-BE49-F238E27FC236}">
                <a16:creationId xmlns:a16="http://schemas.microsoft.com/office/drawing/2014/main" id="{D6305B64-1E8C-816B-5789-D9B0D5F7D7B9}"/>
              </a:ext>
            </a:extLst>
          </p:cNvPr>
          <p:cNvSpPr>
            <a:spLocks/>
          </p:cNvSpPr>
          <p:nvPr/>
        </p:nvSpPr>
        <p:spPr>
          <a:xfrm>
            <a:off x="4135450" y="2237153"/>
            <a:ext cx="1630972" cy="1135792"/>
          </a:xfrm>
          <a:prstGeom prst="rect">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noAutofit/>
          </a:bodyPr>
          <a:lstStyle/>
          <a:p>
            <a:pPr lvl="0" algn="ctr">
              <a:defRPr/>
            </a:pPr>
            <a:r>
              <a:rPr lang="en-US" sz="4000" noProof="0" dirty="0">
                <a:solidFill>
                  <a:schemeClr val="accent5"/>
                </a:solidFill>
                <a:latin typeface="Roboto Medium" panose="02000000000000000000" pitchFamily="2" charset="0"/>
                <a:ea typeface="Roboto Medium" panose="02000000000000000000" pitchFamily="2" charset="0"/>
                <a:cs typeface="Roboto Medium" panose="02000000000000000000" pitchFamily="2" charset="0"/>
              </a:rPr>
              <a:t>35</a:t>
            </a:r>
            <a:r>
              <a:rPr lang="en-US" sz="4000" b="1" baseline="30000" dirty="0">
                <a:solidFill>
                  <a:schemeClr val="accent5"/>
                </a:solidFill>
                <a:latin typeface="Roboto Thin" pitchFamily="2" charset="0"/>
                <a:ea typeface="Roboto Thin" pitchFamily="2" charset="0"/>
                <a:cs typeface="Arial" panose="020B0604020202020204" pitchFamily="34" charset="0"/>
              </a:rPr>
              <a:t>+</a:t>
            </a:r>
            <a:r>
              <a:rPr kumimoji="0" lang="en-US" sz="4400" b="1" i="0" u="none" strike="noStrike" kern="1200" cap="none" spc="0" normalizeH="0" baseline="30000" noProof="0" dirty="0">
                <a:ln>
                  <a:noFill/>
                </a:ln>
                <a:solidFill>
                  <a:schemeClr val="accent5"/>
                </a:solidFill>
                <a:effectLst/>
                <a:uLnTx/>
                <a:uFillTx/>
                <a:latin typeface="Roboto Thin" pitchFamily="2" charset="0"/>
                <a:ea typeface="Roboto Thin" pitchFamily="2" charset="0"/>
                <a:cs typeface="+mn-cs"/>
              </a:rPr>
              <a:t> </a:t>
            </a:r>
            <a:br>
              <a:rPr kumimoji="0" lang="en-US" sz="2400" b="0" i="0" u="none" strike="noStrike" kern="1200" cap="none" spc="0" normalizeH="0" baseline="0" noProof="0" dirty="0">
                <a:ln>
                  <a:noFill/>
                </a:ln>
                <a:solidFill>
                  <a:schemeClr val="accent5"/>
                </a:solidFill>
                <a:effectLst/>
                <a:uLnTx/>
                <a:uFillTx/>
                <a:latin typeface="Roboto Light" pitchFamily="2" charset="0"/>
                <a:ea typeface="Roboto Light" pitchFamily="2" charset="0"/>
                <a:cs typeface="Roboto" panose="02000000000000000000" pitchFamily="2" charset="0"/>
              </a:rPr>
            </a:br>
            <a:r>
              <a:rPr lang="en-US" sz="1400" dirty="0">
                <a:solidFill>
                  <a:schemeClr val="tx1"/>
                </a:solidFill>
                <a:latin typeface="Roboto Light" pitchFamily="2" charset="0"/>
                <a:ea typeface="Roboto Light" pitchFamily="2" charset="0"/>
                <a:cs typeface="Roboto" panose="02000000000000000000" pitchFamily="2" charset="0"/>
              </a:rPr>
              <a:t>Years of experience</a:t>
            </a:r>
            <a:endParaRPr kumimoji="0" lang="en-US" sz="1400" b="0" i="0" u="none" strike="noStrike" kern="1200" cap="none" spc="0" normalizeH="0" baseline="0" noProof="0" dirty="0">
              <a:ln>
                <a:noFill/>
              </a:ln>
              <a:solidFill>
                <a:schemeClr val="tx1"/>
              </a:solidFill>
              <a:effectLst/>
              <a:uLnTx/>
              <a:uFillTx/>
              <a:latin typeface="Roboto Light" pitchFamily="2" charset="0"/>
              <a:ea typeface="Roboto Light" pitchFamily="2" charset="0"/>
              <a:cs typeface="Roboto" panose="02000000000000000000" pitchFamily="2" charset="0"/>
            </a:endParaRPr>
          </a:p>
        </p:txBody>
      </p:sp>
      <p:sp>
        <p:nvSpPr>
          <p:cNvPr id="39" name="Oval 38">
            <a:extLst>
              <a:ext uri="{FF2B5EF4-FFF2-40B4-BE49-F238E27FC236}">
                <a16:creationId xmlns:a16="http://schemas.microsoft.com/office/drawing/2014/main" id="{904028E0-890B-81FF-725B-037531E22F17}"/>
              </a:ext>
            </a:extLst>
          </p:cNvPr>
          <p:cNvSpPr/>
          <p:nvPr/>
        </p:nvSpPr>
        <p:spPr>
          <a:xfrm>
            <a:off x="4402915" y="1200891"/>
            <a:ext cx="1097435" cy="1097435"/>
          </a:xfrm>
          <a:prstGeom prst="ellipse">
            <a:avLst/>
          </a:prstGeom>
          <a:solidFill>
            <a:srgbClr val="FFFFFF"/>
          </a:solidFill>
          <a:ln w="9525">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41" name="Oval 40">
            <a:extLst>
              <a:ext uri="{FF2B5EF4-FFF2-40B4-BE49-F238E27FC236}">
                <a16:creationId xmlns:a16="http://schemas.microsoft.com/office/drawing/2014/main" id="{2715A522-0E34-711C-7188-B283FD117D94}"/>
              </a:ext>
            </a:extLst>
          </p:cNvPr>
          <p:cNvSpPr/>
          <p:nvPr/>
        </p:nvSpPr>
        <p:spPr bwMode="gray">
          <a:xfrm>
            <a:off x="6459231" y="1260967"/>
            <a:ext cx="969264" cy="969264"/>
          </a:xfrm>
          <a:prstGeom prst="ellipse">
            <a:avLst/>
          </a:prstGeom>
          <a:noFill/>
          <a:ln w="28575">
            <a:solidFill>
              <a:srgbClr val="05A1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latin typeface="Arial" panose="020B0604020202020204" pitchFamily="34" charset="0"/>
            </a:endParaRPr>
          </a:p>
        </p:txBody>
      </p:sp>
      <p:sp>
        <p:nvSpPr>
          <p:cNvPr id="42" name="Oval 41">
            <a:extLst>
              <a:ext uri="{FF2B5EF4-FFF2-40B4-BE49-F238E27FC236}">
                <a16:creationId xmlns:a16="http://schemas.microsoft.com/office/drawing/2014/main" id="{AEF44938-6A3D-5F52-69E7-B8EFAE0935D0}"/>
              </a:ext>
            </a:extLst>
          </p:cNvPr>
          <p:cNvSpPr/>
          <p:nvPr/>
        </p:nvSpPr>
        <p:spPr bwMode="gray">
          <a:xfrm>
            <a:off x="4467000" y="1264976"/>
            <a:ext cx="969264" cy="969264"/>
          </a:xfrm>
          <a:prstGeom prst="ellipse">
            <a:avLst/>
          </a:prstGeom>
          <a:noFill/>
          <a:ln w="28575">
            <a:solidFill>
              <a:srgbClr val="05A1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49" name="Title 1">
            <a:extLst>
              <a:ext uri="{FF2B5EF4-FFF2-40B4-BE49-F238E27FC236}">
                <a16:creationId xmlns:a16="http://schemas.microsoft.com/office/drawing/2014/main" id="{858B548F-196C-2C32-C2D2-2535C42875AE}"/>
              </a:ext>
            </a:extLst>
          </p:cNvPr>
          <p:cNvSpPr>
            <a:spLocks noGrp="1"/>
          </p:cNvSpPr>
          <p:nvPr>
            <p:ph type="title"/>
          </p:nvPr>
        </p:nvSpPr>
        <p:spPr>
          <a:xfrm>
            <a:off x="609441" y="320040"/>
            <a:ext cx="10969943" cy="830860"/>
          </a:xfrm>
        </p:spPr>
        <p:txBody>
          <a:bodyPr vert="horz"/>
          <a:lstStyle/>
          <a:p>
            <a:r>
              <a:rPr lang="en-US" dirty="0"/>
              <a:t>Conifer Health | At-A-Glance</a:t>
            </a:r>
          </a:p>
        </p:txBody>
      </p:sp>
      <p:pic>
        <p:nvPicPr>
          <p:cNvPr id="37" name="Graphic 7">
            <a:extLst>
              <a:ext uri="{FF2B5EF4-FFF2-40B4-BE49-F238E27FC236}">
                <a16:creationId xmlns:a16="http://schemas.microsoft.com/office/drawing/2014/main" id="{E42C7961-5620-BE9A-54F8-0F798E750C3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692403" y="1504292"/>
            <a:ext cx="502920" cy="502920"/>
          </a:xfrm>
          <a:prstGeom prst="rect">
            <a:avLst/>
          </a:prstGeom>
        </p:spPr>
      </p:pic>
      <p:sp>
        <p:nvSpPr>
          <p:cNvPr id="33" name="Rectangle 32">
            <a:extLst>
              <a:ext uri="{FF2B5EF4-FFF2-40B4-BE49-F238E27FC236}">
                <a16:creationId xmlns:a16="http://schemas.microsoft.com/office/drawing/2014/main" id="{2441816E-A009-5D0D-477D-911C4BEFBB94}"/>
              </a:ext>
            </a:extLst>
          </p:cNvPr>
          <p:cNvSpPr>
            <a:spLocks/>
          </p:cNvSpPr>
          <p:nvPr/>
        </p:nvSpPr>
        <p:spPr>
          <a:xfrm>
            <a:off x="10167032" y="2289434"/>
            <a:ext cx="1534870" cy="1135792"/>
          </a:xfrm>
          <a:prstGeom prst="rect">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i="0" u="none" strike="noStrike" kern="1200" cap="none" spc="0" normalizeH="0" baseline="0" noProof="0" dirty="0">
                <a:ln>
                  <a:noFill/>
                </a:ln>
                <a:solidFill>
                  <a:schemeClr val="accent5"/>
                </a:solidFill>
                <a:effectLst/>
                <a:uLnTx/>
                <a:uFillTx/>
                <a:latin typeface="Roboto Medium" panose="02000000000000000000" pitchFamily="2" charset="0"/>
                <a:ea typeface="Roboto Medium" panose="02000000000000000000" pitchFamily="2" charset="0"/>
                <a:cs typeface="Roboto Medium" panose="02000000000000000000" pitchFamily="2" charset="0"/>
              </a:rPr>
              <a:t>50</a:t>
            </a:r>
            <a:br>
              <a:rPr kumimoji="0" lang="en-US" sz="2400" b="0" i="0" u="none" strike="noStrike" kern="1200" cap="none" spc="0" normalizeH="0" baseline="0" noProof="0" dirty="0">
                <a:ln>
                  <a:noFill/>
                </a:ln>
                <a:solidFill>
                  <a:schemeClr val="accent5"/>
                </a:solidFill>
                <a:effectLst/>
                <a:uLnTx/>
                <a:uFillTx/>
                <a:latin typeface="Roboto Light" pitchFamily="2" charset="0"/>
                <a:ea typeface="Roboto Light" pitchFamily="2" charset="0"/>
                <a:cs typeface="Roboto" panose="02000000000000000000" pitchFamily="2" charset="0"/>
              </a:rPr>
            </a:br>
            <a:r>
              <a:rPr lang="en-US" sz="1400" dirty="0">
                <a:solidFill>
                  <a:schemeClr val="tx1"/>
                </a:solidFill>
                <a:latin typeface="Roboto Light" pitchFamily="2" charset="0"/>
                <a:ea typeface="Roboto Light" pitchFamily="2" charset="0"/>
                <a:cs typeface="Roboto" panose="02000000000000000000" pitchFamily="2" charset="0"/>
              </a:rPr>
              <a:t>States with active members</a:t>
            </a:r>
            <a:endParaRPr kumimoji="0" lang="en-US" sz="1400" b="0" i="0" u="none" strike="noStrike" kern="1200" cap="none" spc="0" normalizeH="0" baseline="0" noProof="0" dirty="0">
              <a:ln>
                <a:noFill/>
              </a:ln>
              <a:solidFill>
                <a:schemeClr val="tx1"/>
              </a:solidFill>
              <a:effectLst/>
              <a:uLnTx/>
              <a:uFillTx/>
              <a:latin typeface="Roboto Light" pitchFamily="2" charset="0"/>
              <a:ea typeface="Roboto Light" pitchFamily="2" charset="0"/>
              <a:cs typeface="Roboto" panose="02000000000000000000" pitchFamily="2" charset="0"/>
            </a:endParaRPr>
          </a:p>
        </p:txBody>
      </p:sp>
      <p:sp>
        <p:nvSpPr>
          <p:cNvPr id="34" name="Oval 33">
            <a:extLst>
              <a:ext uri="{FF2B5EF4-FFF2-40B4-BE49-F238E27FC236}">
                <a16:creationId xmlns:a16="http://schemas.microsoft.com/office/drawing/2014/main" id="{AB898114-F4DE-0BE8-5AA8-9DC14C231323}"/>
              </a:ext>
            </a:extLst>
          </p:cNvPr>
          <p:cNvSpPr/>
          <p:nvPr/>
        </p:nvSpPr>
        <p:spPr>
          <a:xfrm>
            <a:off x="10385750" y="1219200"/>
            <a:ext cx="1097435" cy="1097435"/>
          </a:xfrm>
          <a:prstGeom prst="ellipse">
            <a:avLst/>
          </a:prstGeom>
          <a:solidFill>
            <a:srgbClr val="FFFFFF"/>
          </a:solidFill>
          <a:ln w="9525">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43" name="Rectangle 42">
            <a:extLst>
              <a:ext uri="{FF2B5EF4-FFF2-40B4-BE49-F238E27FC236}">
                <a16:creationId xmlns:a16="http://schemas.microsoft.com/office/drawing/2014/main" id="{D6305B64-1E8C-816B-5789-D9B0D5F7D7B9}"/>
              </a:ext>
            </a:extLst>
          </p:cNvPr>
          <p:cNvSpPr>
            <a:spLocks/>
          </p:cNvSpPr>
          <p:nvPr/>
        </p:nvSpPr>
        <p:spPr>
          <a:xfrm>
            <a:off x="7813539" y="2285008"/>
            <a:ext cx="2265105" cy="1135792"/>
          </a:xfrm>
          <a:prstGeom prst="rect">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noAutofit/>
          </a:bodyPr>
          <a:lstStyle/>
          <a:p>
            <a:pPr lvl="0" algn="ctr">
              <a:defRPr/>
            </a:pPr>
            <a:r>
              <a:rPr lang="en-US" sz="4000" dirty="0">
                <a:solidFill>
                  <a:schemeClr val="accent5"/>
                </a:solidFill>
                <a:latin typeface="Roboto Light" panose="02000000000000000000" pitchFamily="2" charset="0"/>
                <a:ea typeface="Roboto Light" panose="02000000000000000000" pitchFamily="2" charset="0"/>
                <a:cs typeface="Roboto Light" panose="02000000000000000000" pitchFamily="2" charset="0"/>
              </a:rPr>
              <a:t>&gt;</a:t>
            </a:r>
            <a:r>
              <a:rPr lang="en-US" sz="4000" dirty="0">
                <a:solidFill>
                  <a:schemeClr val="accent5"/>
                </a:solidFill>
                <a:latin typeface="Roboto Medium" panose="02000000000000000000" pitchFamily="2" charset="0"/>
                <a:ea typeface="Roboto Medium" panose="02000000000000000000" pitchFamily="2" charset="0"/>
                <a:cs typeface="Roboto Medium" panose="02000000000000000000" pitchFamily="2" charset="0"/>
              </a:rPr>
              <a:t>1M</a:t>
            </a:r>
            <a:r>
              <a:rPr kumimoji="0" lang="en-US" sz="4000" i="0" u="none" strike="noStrike" kern="1200" cap="none" spc="0" normalizeH="0" baseline="30000" noProof="0" dirty="0">
                <a:ln>
                  <a:noFill/>
                </a:ln>
                <a:solidFill>
                  <a:schemeClr val="accent5"/>
                </a:solidFill>
                <a:effectLst/>
                <a:uLnTx/>
                <a:uFillTx/>
                <a:latin typeface="Roboto Medium" panose="02000000000000000000" pitchFamily="2" charset="0"/>
                <a:ea typeface="Roboto Medium" panose="02000000000000000000" pitchFamily="2" charset="0"/>
                <a:cs typeface="Roboto Medium" panose="02000000000000000000" pitchFamily="2" charset="0"/>
              </a:rPr>
              <a:t> </a:t>
            </a:r>
            <a:br>
              <a:rPr kumimoji="0" lang="en-US" sz="2400" b="0" i="0" u="none" strike="noStrike" kern="1200" cap="none" spc="0" normalizeH="0" baseline="0" noProof="0" dirty="0">
                <a:ln>
                  <a:noFill/>
                </a:ln>
                <a:solidFill>
                  <a:schemeClr val="accent5"/>
                </a:solidFill>
                <a:effectLst/>
                <a:uLnTx/>
                <a:uFillTx/>
                <a:latin typeface="Roboto Light" pitchFamily="2" charset="0"/>
                <a:ea typeface="Roboto Light" pitchFamily="2" charset="0"/>
                <a:cs typeface="Roboto" panose="02000000000000000000" pitchFamily="2" charset="0"/>
              </a:rPr>
            </a:br>
            <a:r>
              <a:rPr lang="en-US" sz="1400" dirty="0">
                <a:solidFill>
                  <a:schemeClr val="tx1"/>
                </a:solidFill>
                <a:latin typeface="Roboto Light" pitchFamily="2" charset="0"/>
                <a:ea typeface="Roboto Light" pitchFamily="2" charset="0"/>
                <a:cs typeface="Roboto" panose="02000000000000000000" pitchFamily="2" charset="0"/>
              </a:rPr>
              <a:t>Members served by our care management programs</a:t>
            </a:r>
            <a:endParaRPr kumimoji="0" lang="en-US" sz="1400" b="0" i="0" u="none" strike="noStrike" kern="1200" cap="none" spc="0" normalizeH="0" baseline="0" noProof="0" dirty="0">
              <a:ln>
                <a:noFill/>
              </a:ln>
              <a:solidFill>
                <a:schemeClr val="tx1"/>
              </a:solidFill>
              <a:effectLst/>
              <a:uLnTx/>
              <a:uFillTx/>
              <a:latin typeface="Roboto Light" pitchFamily="2" charset="0"/>
              <a:ea typeface="Roboto Light" pitchFamily="2" charset="0"/>
              <a:cs typeface="Roboto" panose="02000000000000000000" pitchFamily="2" charset="0"/>
            </a:endParaRPr>
          </a:p>
        </p:txBody>
      </p:sp>
      <p:sp>
        <p:nvSpPr>
          <p:cNvPr id="44" name="Oval 43">
            <a:extLst>
              <a:ext uri="{FF2B5EF4-FFF2-40B4-BE49-F238E27FC236}">
                <a16:creationId xmlns:a16="http://schemas.microsoft.com/office/drawing/2014/main" id="{904028E0-890B-81FF-725B-037531E22F17}"/>
              </a:ext>
            </a:extLst>
          </p:cNvPr>
          <p:cNvSpPr/>
          <p:nvPr/>
        </p:nvSpPr>
        <p:spPr>
          <a:xfrm>
            <a:off x="8393519" y="1223209"/>
            <a:ext cx="1097435" cy="1097435"/>
          </a:xfrm>
          <a:prstGeom prst="ellipse">
            <a:avLst/>
          </a:prstGeom>
          <a:solidFill>
            <a:srgbClr val="FFFFFF"/>
          </a:solidFill>
          <a:ln w="9525">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pic>
        <p:nvPicPr>
          <p:cNvPr id="45" name="Graphic 10">
            <a:extLst>
              <a:ext uri="{FF2B5EF4-FFF2-40B4-BE49-F238E27FC236}">
                <a16:creationId xmlns:a16="http://schemas.microsoft.com/office/drawing/2014/main" id="{B44CC0CB-0FAC-BD9E-58A7-C2B2BE9983A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659812" y="1479556"/>
            <a:ext cx="548640" cy="548640"/>
          </a:xfrm>
          <a:prstGeom prst="rect">
            <a:avLst/>
          </a:prstGeom>
        </p:spPr>
      </p:pic>
      <p:sp>
        <p:nvSpPr>
          <p:cNvPr id="46" name="Oval 45">
            <a:extLst>
              <a:ext uri="{FF2B5EF4-FFF2-40B4-BE49-F238E27FC236}">
                <a16:creationId xmlns:a16="http://schemas.microsoft.com/office/drawing/2014/main" id="{2715A522-0E34-711C-7188-B283FD117D94}"/>
              </a:ext>
            </a:extLst>
          </p:cNvPr>
          <p:cNvSpPr/>
          <p:nvPr/>
        </p:nvSpPr>
        <p:spPr bwMode="gray">
          <a:xfrm>
            <a:off x="10449835" y="1283285"/>
            <a:ext cx="969264" cy="969264"/>
          </a:xfrm>
          <a:prstGeom prst="ellipse">
            <a:avLst/>
          </a:prstGeom>
          <a:noFill/>
          <a:ln w="50800">
            <a:solidFill>
              <a:srgbClr val="05A1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48" name="Oval 47">
            <a:extLst>
              <a:ext uri="{FF2B5EF4-FFF2-40B4-BE49-F238E27FC236}">
                <a16:creationId xmlns:a16="http://schemas.microsoft.com/office/drawing/2014/main" id="{AEF44938-6A3D-5F52-69E7-B8EFAE0935D0}"/>
              </a:ext>
            </a:extLst>
          </p:cNvPr>
          <p:cNvSpPr/>
          <p:nvPr/>
        </p:nvSpPr>
        <p:spPr bwMode="gray">
          <a:xfrm>
            <a:off x="8457604" y="1287294"/>
            <a:ext cx="969264" cy="969264"/>
          </a:xfrm>
          <a:prstGeom prst="ellipse">
            <a:avLst/>
          </a:prstGeom>
          <a:solidFill>
            <a:srgbClr val="FFFFFF"/>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latin typeface="Arial" panose="020B0604020202020204" pitchFamily="34" charset="0"/>
            </a:endParaRPr>
          </a:p>
        </p:txBody>
      </p:sp>
      <p:pic>
        <p:nvPicPr>
          <p:cNvPr id="27" name="Graphic 323">
            <a:extLst>
              <a:ext uri="{FF2B5EF4-FFF2-40B4-BE49-F238E27FC236}">
                <a16:creationId xmlns:a16="http://schemas.microsoft.com/office/drawing/2014/main" id="{20E641E6-2025-CB43-85D2-BECD22E13222}"/>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640550" y="1430280"/>
            <a:ext cx="621792" cy="621792"/>
          </a:xfrm>
          <a:prstGeom prst="rect">
            <a:avLst/>
          </a:prstGeom>
        </p:spPr>
      </p:pic>
      <p:pic>
        <p:nvPicPr>
          <p:cNvPr id="29" name="Graphic 347">
            <a:extLst>
              <a:ext uri="{FF2B5EF4-FFF2-40B4-BE49-F238E27FC236}">
                <a16:creationId xmlns:a16="http://schemas.microsoft.com/office/drawing/2014/main" id="{77658C4F-1F9A-DF49-B522-AE8227C022B2}"/>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8634619" y="1450572"/>
            <a:ext cx="621792" cy="621792"/>
          </a:xfrm>
          <a:prstGeom prst="rect">
            <a:avLst/>
          </a:prstGeom>
        </p:spPr>
      </p:pic>
      <p:sp>
        <p:nvSpPr>
          <p:cNvPr id="54" name="Rounded Rectangle 53">
            <a:extLst>
              <a:ext uri="{FF2B5EF4-FFF2-40B4-BE49-F238E27FC236}">
                <a16:creationId xmlns:a16="http://schemas.microsoft.com/office/drawing/2014/main" id="{72285715-1DAE-D149-BF76-3F70E048EF30}"/>
              </a:ext>
            </a:extLst>
          </p:cNvPr>
          <p:cNvSpPr/>
          <p:nvPr/>
        </p:nvSpPr>
        <p:spPr>
          <a:xfrm>
            <a:off x="3968730" y="4309382"/>
            <a:ext cx="3914918" cy="2059515"/>
          </a:xfrm>
          <a:prstGeom prst="roundRect">
            <a:avLst>
              <a:gd name="adj" fmla="val 3450"/>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latin typeface="Arial"/>
            </a:endParaRPr>
          </a:p>
          <a:p>
            <a:pPr algn="ctr"/>
            <a:endParaRPr lang="en-US" dirty="0">
              <a:solidFill>
                <a:srgbClr val="FFFFFF"/>
              </a:solidFill>
              <a:latin typeface="Arial"/>
            </a:endParaRPr>
          </a:p>
        </p:txBody>
      </p:sp>
      <p:sp>
        <p:nvSpPr>
          <p:cNvPr id="57" name="Rounded Rectangle 56">
            <a:extLst>
              <a:ext uri="{FF2B5EF4-FFF2-40B4-BE49-F238E27FC236}">
                <a16:creationId xmlns:a16="http://schemas.microsoft.com/office/drawing/2014/main" id="{72285715-1DAE-D149-BF76-3F70E048EF30}"/>
              </a:ext>
            </a:extLst>
          </p:cNvPr>
          <p:cNvSpPr/>
          <p:nvPr/>
        </p:nvSpPr>
        <p:spPr>
          <a:xfrm>
            <a:off x="8012520" y="4304957"/>
            <a:ext cx="3914918" cy="2059515"/>
          </a:xfrm>
          <a:prstGeom prst="roundRect">
            <a:avLst>
              <a:gd name="adj" fmla="val 3450"/>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latin typeface="Arial"/>
            </a:endParaRPr>
          </a:p>
          <a:p>
            <a:pPr algn="ctr"/>
            <a:endParaRPr lang="en-US" dirty="0">
              <a:solidFill>
                <a:srgbClr val="FFFFFF"/>
              </a:solidFill>
              <a:latin typeface="Arial"/>
            </a:endParaRPr>
          </a:p>
        </p:txBody>
      </p:sp>
      <p:sp>
        <p:nvSpPr>
          <p:cNvPr id="47" name="Rectangle 46"/>
          <p:cNvSpPr/>
          <p:nvPr/>
        </p:nvSpPr>
        <p:spPr>
          <a:xfrm>
            <a:off x="8759504" y="4146853"/>
            <a:ext cx="2430381" cy="338554"/>
          </a:xfrm>
          <a:prstGeom prst="rect">
            <a:avLst/>
          </a:prstGeom>
          <a:solidFill>
            <a:schemeClr val="accent1"/>
          </a:solidFill>
          <a:ln>
            <a:noFill/>
          </a:ln>
        </p:spPr>
        <p:txBody>
          <a:bodyPr wrap="square" anchor="ctr">
            <a:spAutoFit/>
          </a:bodyPr>
          <a:lstStyle/>
          <a:p>
            <a:pPr lvl="0" algn="ctr">
              <a:defRPr/>
            </a:pPr>
            <a:r>
              <a:rPr lang="en-US" sz="1600" b="1" dirty="0">
                <a:solidFill>
                  <a:srgbClr val="FFFFFF"/>
                </a:solidFill>
                <a:latin typeface="Roboto" pitchFamily="2" charset="0"/>
                <a:ea typeface="Roboto" pitchFamily="2" charset="0"/>
              </a:rPr>
              <a:t>Accreditations</a:t>
            </a:r>
          </a:p>
        </p:txBody>
      </p:sp>
      <p:sp>
        <p:nvSpPr>
          <p:cNvPr id="28" name="Rectangle 27"/>
          <p:cNvSpPr/>
          <p:nvPr/>
        </p:nvSpPr>
        <p:spPr>
          <a:xfrm>
            <a:off x="4708715" y="4146853"/>
            <a:ext cx="2430381" cy="338554"/>
          </a:xfrm>
          <a:prstGeom prst="rect">
            <a:avLst/>
          </a:prstGeom>
          <a:solidFill>
            <a:schemeClr val="accent1"/>
          </a:solidFill>
          <a:ln>
            <a:noFill/>
          </a:ln>
        </p:spPr>
        <p:txBody>
          <a:bodyPr wrap="square" anchor="ctr">
            <a:spAutoFit/>
          </a:bodyPr>
          <a:lstStyle/>
          <a:p>
            <a:pPr lvl="0" algn="ctr">
              <a:defRPr/>
            </a:pPr>
            <a:r>
              <a:rPr lang="en-US" sz="1600" b="1" noProof="0" dirty="0">
                <a:solidFill>
                  <a:srgbClr val="FFFFFF"/>
                </a:solidFill>
                <a:latin typeface="Roboto" pitchFamily="2" charset="0"/>
                <a:ea typeface="Roboto" pitchFamily="2" charset="0"/>
              </a:rPr>
              <a:t>Diverse Partners</a:t>
            </a:r>
            <a:endParaRPr kumimoji="0" lang="en-US" sz="800" b="1" i="1" u="none" strike="noStrike" kern="1200" spc="0" normalizeH="0" baseline="0" noProof="0" dirty="0">
              <a:ln>
                <a:noFill/>
              </a:ln>
              <a:solidFill>
                <a:srgbClr val="FFFFFF"/>
              </a:solidFill>
              <a:effectLst/>
              <a:uLnTx/>
              <a:uFillTx/>
              <a:latin typeface="Roboto" pitchFamily="2" charset="0"/>
              <a:ea typeface="Roboto" pitchFamily="2" charset="0"/>
              <a:cs typeface="Arial" charset="0"/>
            </a:endParaRPr>
          </a:p>
        </p:txBody>
      </p:sp>
      <p:pic>
        <p:nvPicPr>
          <p:cNvPr id="31" name="Picture 30"/>
          <p:cNvPicPr>
            <a:picLocks noChangeAspect="1"/>
          </p:cNvPicPr>
          <p:nvPr/>
        </p:nvPicPr>
        <p:blipFill>
          <a:blip r:embed="rId14"/>
          <a:stretch>
            <a:fillRect/>
          </a:stretch>
        </p:blipFill>
        <p:spPr>
          <a:xfrm>
            <a:off x="4039973" y="4728130"/>
            <a:ext cx="3767864" cy="1387428"/>
          </a:xfrm>
          <a:prstGeom prst="rect">
            <a:avLst/>
          </a:prstGeom>
        </p:spPr>
      </p:pic>
      <p:grpSp>
        <p:nvGrpSpPr>
          <p:cNvPr id="2" name="Group 1"/>
          <p:cNvGrpSpPr/>
          <p:nvPr/>
        </p:nvGrpSpPr>
        <p:grpSpPr>
          <a:xfrm>
            <a:off x="9008484" y="4640197"/>
            <a:ext cx="1930060" cy="1582712"/>
            <a:chOff x="9008484" y="4640197"/>
            <a:chExt cx="1930060" cy="1582712"/>
          </a:xfrm>
        </p:grpSpPr>
        <p:pic>
          <p:nvPicPr>
            <p:cNvPr id="30" name="Picture 29"/>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008484" y="4643511"/>
              <a:ext cx="836768" cy="1579398"/>
            </a:xfrm>
            <a:prstGeom prst="rect">
              <a:avLst/>
            </a:prstGeom>
          </p:spPr>
        </p:pic>
        <p:pic>
          <p:nvPicPr>
            <p:cNvPr id="32" name="Picture 31"/>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0100444" y="4640197"/>
              <a:ext cx="838100" cy="1581912"/>
            </a:xfrm>
            <a:prstGeom prst="rect">
              <a:avLst/>
            </a:prstGeom>
          </p:spPr>
        </p:pic>
      </p:grpSp>
      <p:pic>
        <p:nvPicPr>
          <p:cNvPr id="50" name="Picture 49"/>
          <p:cNvPicPr>
            <a:picLocks noChangeAspect="1"/>
          </p:cNvPicPr>
          <p:nvPr/>
        </p:nvPicPr>
        <p:blipFill rotWithShape="1">
          <a:blip r:embed="rId17" cstate="print">
            <a:extLst>
              <a:ext uri="{28A0092B-C50C-407E-A947-70E740481C1C}">
                <a14:useLocalDpi xmlns:a14="http://schemas.microsoft.com/office/drawing/2010/main" val="0"/>
              </a:ext>
            </a:extLst>
          </a:blip>
          <a:srcRect l="22378" r="32363"/>
          <a:stretch/>
        </p:blipFill>
        <p:spPr>
          <a:xfrm>
            <a:off x="331" y="1223588"/>
            <a:ext cx="3804753" cy="5605608"/>
          </a:xfrm>
          <a:prstGeom prst="rect">
            <a:avLst/>
          </a:prstGeom>
        </p:spPr>
      </p:pic>
    </p:spTree>
    <p:extLst>
      <p:ext uri="{BB962C8B-B14F-4D97-AF65-F5344CB8AC3E}">
        <p14:creationId xmlns:p14="http://schemas.microsoft.com/office/powerpoint/2010/main" val="14525783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ounded Rectangle 36">
            <a:extLst>
              <a:ext uri="{FF2B5EF4-FFF2-40B4-BE49-F238E27FC236}">
                <a16:creationId xmlns:a16="http://schemas.microsoft.com/office/drawing/2014/main" id="{18C88542-B1FF-B545-B3A2-68914891E345}"/>
              </a:ext>
            </a:extLst>
          </p:cNvPr>
          <p:cNvSpPr/>
          <p:nvPr/>
        </p:nvSpPr>
        <p:spPr>
          <a:xfrm>
            <a:off x="6263307" y="1902918"/>
            <a:ext cx="2321070" cy="3661780"/>
          </a:xfrm>
          <a:prstGeom prst="roundRect">
            <a:avLst>
              <a:gd name="adj" fmla="val 3450"/>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4EF06399-09C7-254A-B663-F04D837F85C3}"/>
              </a:ext>
            </a:extLst>
          </p:cNvPr>
          <p:cNvSpPr/>
          <p:nvPr/>
        </p:nvSpPr>
        <p:spPr>
          <a:xfrm>
            <a:off x="6493153" y="5476895"/>
            <a:ext cx="1884330"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 Placeholder 2">
            <a:extLst>
              <a:ext uri="{FF2B5EF4-FFF2-40B4-BE49-F238E27FC236}">
                <a16:creationId xmlns:a16="http://schemas.microsoft.com/office/drawing/2014/main" id="{624E9CEC-F777-B949-AE9B-DF4CDDA38910}"/>
              </a:ext>
            </a:extLst>
          </p:cNvPr>
          <p:cNvSpPr>
            <a:spLocks/>
          </p:cNvSpPr>
          <p:nvPr>
            <p:custDataLst>
              <p:tags r:id="rId1"/>
            </p:custDataLst>
          </p:nvPr>
        </p:nvSpPr>
        <p:spPr bwMode="gray">
          <a:xfrm>
            <a:off x="6300231" y="3810450"/>
            <a:ext cx="2225360" cy="1532471"/>
          </a:xfrm>
          <a:prstGeom prst="rect">
            <a:avLst/>
          </a:prstGeom>
          <a:noFill/>
          <a:ln w="9525">
            <a:noFill/>
            <a:miter lim="800000"/>
            <a:headEnd/>
            <a:tailEnd/>
          </a:ln>
        </p:spPr>
        <p:txBody>
          <a:bodyPr wrap="square" lIns="0" tIns="0" rIns="0" bIns="0" anchor="t">
            <a:spAutoFit/>
          </a:bodyPr>
          <a:lstStyle/>
          <a:p>
            <a:pPr marL="176213" lvl="0" indent="-120650">
              <a:lnSpc>
                <a:spcPct val="110000"/>
              </a:lnSpc>
              <a:spcBef>
                <a:spcPts val="200"/>
              </a:spcBef>
              <a:buClr>
                <a:schemeClr val="bg1">
                  <a:lumMod val="50000"/>
                </a:schemeClr>
              </a:buClr>
              <a:buFont typeface="Wingdings" pitchFamily="2" charset="2"/>
              <a:buChar char="§"/>
            </a:pPr>
            <a:r>
              <a:rPr lang="en-US" sz="1250" dirty="0">
                <a:solidFill>
                  <a:srgbClr val="262626"/>
                </a:solidFill>
                <a:latin typeface="Roboto Light" panose="02000000000000000000" pitchFamily="2" charset="0"/>
                <a:ea typeface="Roboto Light" panose="02000000000000000000" pitchFamily="2" charset="0"/>
                <a:cs typeface="Roboto Light" panose="02000000000000000000" pitchFamily="2" charset="0"/>
              </a:rPr>
              <a:t>Proactive outreach based on risk stratification</a:t>
            </a:r>
          </a:p>
          <a:p>
            <a:pPr marL="176213" lvl="0" indent="-120650">
              <a:lnSpc>
                <a:spcPct val="110000"/>
              </a:lnSpc>
              <a:spcBef>
                <a:spcPts val="200"/>
              </a:spcBef>
              <a:buClr>
                <a:schemeClr val="bg1">
                  <a:lumMod val="50000"/>
                </a:schemeClr>
              </a:buClr>
              <a:buFont typeface="Wingdings" pitchFamily="2" charset="2"/>
              <a:buChar char="§"/>
            </a:pPr>
            <a:r>
              <a:rPr lang="en-US" sz="1250" dirty="0">
                <a:solidFill>
                  <a:srgbClr val="262626"/>
                </a:solidFill>
                <a:latin typeface="Roboto Light" panose="02000000000000000000" pitchFamily="2" charset="0"/>
                <a:ea typeface="Roboto Light" panose="02000000000000000000" pitchFamily="2" charset="0"/>
                <a:cs typeface="Roboto Light" panose="02000000000000000000" pitchFamily="2" charset="0"/>
              </a:rPr>
              <a:t>Chronic and acute conditions plus health behaviors </a:t>
            </a:r>
          </a:p>
          <a:p>
            <a:pPr marL="176213" lvl="0" indent="-120650">
              <a:lnSpc>
                <a:spcPct val="110000"/>
              </a:lnSpc>
              <a:spcBef>
                <a:spcPts val="200"/>
              </a:spcBef>
              <a:buClr>
                <a:schemeClr val="bg1">
                  <a:lumMod val="50000"/>
                </a:schemeClr>
              </a:buClr>
              <a:buFont typeface="Wingdings" pitchFamily="2" charset="2"/>
              <a:buChar char="§"/>
            </a:pPr>
            <a:r>
              <a:rPr lang="en-US" sz="1250" dirty="0">
                <a:solidFill>
                  <a:srgbClr val="262626"/>
                </a:solidFill>
                <a:latin typeface="Roboto Light" panose="02000000000000000000" pitchFamily="2" charset="0"/>
                <a:ea typeface="Roboto Light" panose="02000000000000000000" pitchFamily="2" charset="0"/>
                <a:cs typeface="Roboto Light" panose="02000000000000000000" pitchFamily="2" charset="0"/>
              </a:rPr>
              <a:t>Dedicated Personal Health Nurse for 1:1 collaboration &amp; care/goal planning</a:t>
            </a:r>
          </a:p>
        </p:txBody>
      </p:sp>
      <p:cxnSp>
        <p:nvCxnSpPr>
          <p:cNvPr id="42" name="Straight Connector 41">
            <a:extLst>
              <a:ext uri="{FF2B5EF4-FFF2-40B4-BE49-F238E27FC236}">
                <a16:creationId xmlns:a16="http://schemas.microsoft.com/office/drawing/2014/main" id="{BA8DF5D7-5916-9740-B2AD-45F94891B47F}"/>
              </a:ext>
            </a:extLst>
          </p:cNvPr>
          <p:cNvCxnSpPr>
            <a:cxnSpLocks/>
          </p:cNvCxnSpPr>
          <p:nvPr/>
        </p:nvCxnSpPr>
        <p:spPr>
          <a:xfrm>
            <a:off x="6743503" y="3648482"/>
            <a:ext cx="1383631"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44" name="Picture 6">
            <a:extLst>
              <a:ext uri="{FF2B5EF4-FFF2-40B4-BE49-F238E27FC236}">
                <a16:creationId xmlns:a16="http://schemas.microsoft.com/office/drawing/2014/main" id="{71F15390-766F-43A5-B9CB-BC93D10C44A9}"/>
              </a:ext>
            </a:extLst>
          </p:cNvPr>
          <p:cNvPicPr>
            <a:picLocks noChangeAspect="1" noChangeArrowheads="1"/>
          </p:cNvPicPr>
          <p:nvPr/>
        </p:nvPicPr>
        <p:blipFill>
          <a:blip r:embed="rId6"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7021936" y="2127770"/>
            <a:ext cx="822960" cy="82296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263307" y="2994676"/>
            <a:ext cx="2339284" cy="584775"/>
          </a:xfrm>
          <a:prstGeom prst="rect">
            <a:avLst/>
          </a:prstGeom>
        </p:spPr>
        <p:txBody>
          <a:bodyPr wrap="square">
            <a:spAutoFit/>
          </a:bodyPr>
          <a:lstStyle/>
          <a:p>
            <a:pPr lvl="0" algn="ctr">
              <a:spcAft>
                <a:spcPts val="900"/>
              </a:spcAft>
            </a:pPr>
            <a:r>
              <a:rPr lang="en-US" sz="1600" kern="0" dirty="0">
                <a:solidFill>
                  <a:schemeClr val="accent1"/>
                </a:solidFill>
                <a:latin typeface="Roboto Medium" panose="02000000000000000000" pitchFamily="2" charset="0"/>
                <a:ea typeface="Roboto Medium" panose="02000000000000000000" pitchFamily="2" charset="0"/>
                <a:cs typeface="Roboto Medium" panose="02000000000000000000" pitchFamily="2" charset="0"/>
              </a:rPr>
              <a:t>Personal Health Management</a:t>
            </a:r>
          </a:p>
        </p:txBody>
      </p:sp>
      <p:sp>
        <p:nvSpPr>
          <p:cNvPr id="60" name="Rounded Rectangle 59">
            <a:extLst>
              <a:ext uri="{FF2B5EF4-FFF2-40B4-BE49-F238E27FC236}">
                <a16:creationId xmlns:a16="http://schemas.microsoft.com/office/drawing/2014/main" id="{18C88542-B1FF-B545-B3A2-68914891E345}"/>
              </a:ext>
            </a:extLst>
          </p:cNvPr>
          <p:cNvSpPr/>
          <p:nvPr/>
        </p:nvSpPr>
        <p:spPr>
          <a:xfrm>
            <a:off x="3576037" y="1905000"/>
            <a:ext cx="2321070" cy="3661780"/>
          </a:xfrm>
          <a:prstGeom prst="roundRect">
            <a:avLst>
              <a:gd name="adj" fmla="val 3450"/>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60">
            <a:extLst>
              <a:ext uri="{FF2B5EF4-FFF2-40B4-BE49-F238E27FC236}">
                <a16:creationId xmlns:a16="http://schemas.microsoft.com/office/drawing/2014/main" id="{4EF06399-09C7-254A-B663-F04D837F85C3}"/>
              </a:ext>
            </a:extLst>
          </p:cNvPr>
          <p:cNvSpPr/>
          <p:nvPr/>
        </p:nvSpPr>
        <p:spPr>
          <a:xfrm>
            <a:off x="3805883" y="5478977"/>
            <a:ext cx="1884330"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 Placeholder 2">
            <a:extLst>
              <a:ext uri="{FF2B5EF4-FFF2-40B4-BE49-F238E27FC236}">
                <a16:creationId xmlns:a16="http://schemas.microsoft.com/office/drawing/2014/main" id="{624E9CEC-F777-B949-AE9B-DF4CDDA38910}"/>
              </a:ext>
            </a:extLst>
          </p:cNvPr>
          <p:cNvSpPr>
            <a:spLocks/>
          </p:cNvSpPr>
          <p:nvPr>
            <p:custDataLst>
              <p:tags r:id="rId2"/>
            </p:custDataLst>
          </p:nvPr>
        </p:nvSpPr>
        <p:spPr bwMode="gray">
          <a:xfrm>
            <a:off x="3612961" y="3812532"/>
            <a:ext cx="2225360" cy="1308050"/>
          </a:xfrm>
          <a:prstGeom prst="rect">
            <a:avLst/>
          </a:prstGeom>
          <a:noFill/>
          <a:ln w="9525">
            <a:noFill/>
            <a:miter lim="800000"/>
            <a:headEnd/>
            <a:tailEnd/>
          </a:ln>
        </p:spPr>
        <p:txBody>
          <a:bodyPr wrap="square" lIns="0" tIns="0" rIns="0" bIns="0" anchor="t">
            <a:spAutoFit/>
          </a:bodyPr>
          <a:lstStyle/>
          <a:p>
            <a:pPr marL="176213" indent="-120650">
              <a:lnSpc>
                <a:spcPct val="110000"/>
              </a:lnSpc>
              <a:spcBef>
                <a:spcPts val="200"/>
              </a:spcBef>
              <a:buClr>
                <a:schemeClr val="bg1">
                  <a:lumMod val="50000"/>
                </a:schemeClr>
              </a:buClr>
              <a:buFont typeface="Wingdings" pitchFamily="2" charset="2"/>
              <a:buChar char="§"/>
            </a:pPr>
            <a:r>
              <a:rPr lang="en-US" sz="1250" dirty="0">
                <a:solidFill>
                  <a:srgbClr val="262626"/>
                </a:solidFill>
                <a:latin typeface="Roboto Light" panose="02000000000000000000" pitchFamily="2" charset="0"/>
                <a:ea typeface="Roboto Light" panose="02000000000000000000" pitchFamily="2" charset="0"/>
                <a:cs typeface="Roboto Light" panose="02000000000000000000" pitchFamily="2" charset="0"/>
              </a:rPr>
              <a:t>Support for acute episodes with post-episode coordination</a:t>
            </a:r>
          </a:p>
          <a:p>
            <a:pPr marL="176213" indent="-120650">
              <a:lnSpc>
                <a:spcPct val="110000"/>
              </a:lnSpc>
              <a:spcBef>
                <a:spcPts val="200"/>
              </a:spcBef>
              <a:buClr>
                <a:schemeClr val="bg1">
                  <a:lumMod val="50000"/>
                </a:schemeClr>
              </a:buClr>
              <a:buFont typeface="Wingdings" pitchFamily="2" charset="2"/>
              <a:buChar char="§"/>
            </a:pPr>
            <a:r>
              <a:rPr lang="en-US" sz="1250" dirty="0">
                <a:solidFill>
                  <a:srgbClr val="262626"/>
                </a:solidFill>
                <a:latin typeface="Roboto Light" panose="02000000000000000000" pitchFamily="2" charset="0"/>
                <a:ea typeface="Roboto Light" panose="02000000000000000000" pitchFamily="2" charset="0"/>
                <a:cs typeface="Roboto Light" panose="02000000000000000000" pitchFamily="2" charset="0"/>
              </a:rPr>
              <a:t>Dedicated Personal Health Nurse</a:t>
            </a:r>
          </a:p>
          <a:p>
            <a:pPr marL="176213" indent="-120650">
              <a:lnSpc>
                <a:spcPct val="110000"/>
              </a:lnSpc>
              <a:spcBef>
                <a:spcPts val="200"/>
              </a:spcBef>
              <a:buClr>
                <a:schemeClr val="bg1">
                  <a:lumMod val="50000"/>
                </a:schemeClr>
              </a:buClr>
              <a:buFont typeface="Wingdings" pitchFamily="2" charset="2"/>
              <a:buChar char="§"/>
            </a:pPr>
            <a:r>
              <a:rPr lang="en-US" sz="1250" dirty="0">
                <a:solidFill>
                  <a:srgbClr val="262626"/>
                </a:solidFill>
                <a:latin typeface="Roboto Light" panose="02000000000000000000" pitchFamily="2" charset="0"/>
                <a:ea typeface="Roboto Light" panose="02000000000000000000" pitchFamily="2" charset="0"/>
                <a:cs typeface="Roboto Light" panose="02000000000000000000" pitchFamily="2" charset="0"/>
              </a:rPr>
              <a:t>Transitions of Care</a:t>
            </a:r>
          </a:p>
        </p:txBody>
      </p:sp>
      <p:cxnSp>
        <p:nvCxnSpPr>
          <p:cNvPr id="63" name="Straight Connector 62">
            <a:extLst>
              <a:ext uri="{FF2B5EF4-FFF2-40B4-BE49-F238E27FC236}">
                <a16:creationId xmlns:a16="http://schemas.microsoft.com/office/drawing/2014/main" id="{BA8DF5D7-5916-9740-B2AD-45F94891B47F}"/>
              </a:ext>
            </a:extLst>
          </p:cNvPr>
          <p:cNvCxnSpPr>
            <a:cxnSpLocks/>
          </p:cNvCxnSpPr>
          <p:nvPr/>
        </p:nvCxnSpPr>
        <p:spPr>
          <a:xfrm>
            <a:off x="4056233" y="3650564"/>
            <a:ext cx="1383631"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5" name="Rectangle 64"/>
          <p:cNvSpPr/>
          <p:nvPr/>
        </p:nvSpPr>
        <p:spPr>
          <a:xfrm>
            <a:off x="3576037" y="2996758"/>
            <a:ext cx="2339284" cy="584775"/>
          </a:xfrm>
          <a:prstGeom prst="rect">
            <a:avLst/>
          </a:prstGeom>
        </p:spPr>
        <p:txBody>
          <a:bodyPr wrap="square">
            <a:spAutoFit/>
          </a:bodyPr>
          <a:lstStyle/>
          <a:p>
            <a:pPr lvl="0" algn="ctr">
              <a:spcAft>
                <a:spcPts val="900"/>
              </a:spcAft>
            </a:pPr>
            <a:r>
              <a:rPr lang="en-US" sz="1600" kern="0" dirty="0">
                <a:solidFill>
                  <a:schemeClr val="accent1"/>
                </a:solidFill>
                <a:latin typeface="Roboto Medium" panose="02000000000000000000" pitchFamily="2" charset="0"/>
                <a:ea typeface="Roboto Medium" panose="02000000000000000000" pitchFamily="2" charset="0"/>
                <a:cs typeface="Roboto Medium" panose="02000000000000000000" pitchFamily="2" charset="0"/>
              </a:rPr>
              <a:t>Case           Management</a:t>
            </a:r>
          </a:p>
        </p:txBody>
      </p:sp>
      <p:pic>
        <p:nvPicPr>
          <p:cNvPr id="74" name="Graphic 26">
            <a:extLst>
              <a:ext uri="{FF2B5EF4-FFF2-40B4-BE49-F238E27FC236}">
                <a16:creationId xmlns:a16="http://schemas.microsoft.com/office/drawing/2014/main" id="{B2124CCE-05D4-A04F-B211-93F193F8AF0D}"/>
              </a:ext>
            </a:extLst>
          </p:cNvPr>
          <p:cNvPicPr>
            <a:picLocks noChangeAspect="1"/>
          </p:cNvPicPr>
          <p:nvPr/>
        </p:nvPicPr>
        <p:blipFill>
          <a:blip r:embed="rId7">
            <a:duotone>
              <a:schemeClr val="accent6">
                <a:shade val="45000"/>
                <a:satMod val="135000"/>
              </a:schemeClr>
              <a:prstClr val="white"/>
            </a:duotone>
            <a:extLst>
              <a:ext uri="{96DAC541-7B7A-43D3-8B79-37D633B846F1}">
                <asvg:svgBlip xmlns:asvg="http://schemas.microsoft.com/office/drawing/2016/SVG/main" r:embed="rId8"/>
              </a:ext>
            </a:extLst>
          </a:blip>
          <a:stretch>
            <a:fillRect/>
          </a:stretch>
        </p:blipFill>
        <p:spPr>
          <a:xfrm>
            <a:off x="4421829" y="2126215"/>
            <a:ext cx="647700" cy="777240"/>
          </a:xfrm>
          <a:prstGeom prst="rect">
            <a:avLst/>
          </a:prstGeom>
        </p:spPr>
      </p:pic>
      <p:sp>
        <p:nvSpPr>
          <p:cNvPr id="78" name="Title 1"/>
          <p:cNvSpPr>
            <a:spLocks noGrp="1"/>
          </p:cNvSpPr>
          <p:nvPr>
            <p:ph type="title"/>
          </p:nvPr>
        </p:nvSpPr>
        <p:spPr>
          <a:xfrm>
            <a:off x="609441" y="320040"/>
            <a:ext cx="10969943" cy="830860"/>
          </a:xfrm>
        </p:spPr>
        <p:txBody>
          <a:bodyPr>
            <a:normAutofit fontScale="90000"/>
          </a:bodyPr>
          <a:lstStyle/>
          <a:p>
            <a:r>
              <a:rPr lang="en-US" sz="3100" dirty="0"/>
              <a:t>Population Health Management Overview </a:t>
            </a:r>
            <a:br>
              <a:rPr lang="en-US" sz="3100" dirty="0"/>
            </a:br>
            <a:r>
              <a:rPr lang="en-US" sz="2200" b="0" dirty="0">
                <a:latin typeface="Roboto Light" panose="02000000000000000000" pitchFamily="2" charset="0"/>
                <a:ea typeface="Roboto Light" panose="02000000000000000000" pitchFamily="2" charset="0"/>
                <a:cs typeface="Roboto Light" panose="02000000000000000000" pitchFamily="2" charset="0"/>
              </a:rPr>
              <a:t>Lower the Cost of Care, Improve Health Outcomes, Provide Exceptional Member Experiences</a:t>
            </a:r>
          </a:p>
        </p:txBody>
      </p:sp>
      <p:sp>
        <p:nvSpPr>
          <p:cNvPr id="29" name="Rectangle 28">
            <a:extLst>
              <a:ext uri="{FF2B5EF4-FFF2-40B4-BE49-F238E27FC236}">
                <a16:creationId xmlns:a16="http://schemas.microsoft.com/office/drawing/2014/main" id="{66679DCC-A461-DC4E-AAD4-98CE40A95D57}"/>
              </a:ext>
            </a:extLst>
          </p:cNvPr>
          <p:cNvSpPr/>
          <p:nvPr/>
        </p:nvSpPr>
        <p:spPr>
          <a:xfrm>
            <a:off x="9139089" y="1842933"/>
            <a:ext cx="1499169" cy="751488"/>
          </a:xfrm>
          <a:prstGeom prst="rect">
            <a:avLst/>
          </a:prstGeom>
          <a:ln>
            <a:noFill/>
          </a:ln>
        </p:spPr>
        <p:txBody>
          <a:bodyPr wrap="square" anchor="ctr">
            <a:spAutoFit/>
          </a:bodyPr>
          <a:lstStyle/>
          <a:p>
            <a:pPr marL="0" marR="0" indent="0">
              <a:lnSpc>
                <a:spcPct val="115000"/>
              </a:lnSpc>
              <a:spcBef>
                <a:spcPts val="0"/>
              </a:spcBef>
              <a:spcAft>
                <a:spcPts val="0"/>
              </a:spcAft>
              <a:tabLst>
                <a:tab pos="228600" algn="l"/>
                <a:tab pos="457200" algn="l"/>
              </a:tabLst>
            </a:pPr>
            <a:r>
              <a:rPr lang="en-US" sz="4000" dirty="0">
                <a:solidFill>
                  <a:schemeClr val="accent5"/>
                </a:solidFill>
                <a:latin typeface="Roboto Medium" pitchFamily="2" charset="0"/>
                <a:ea typeface="Roboto Medium" pitchFamily="2" charset="0"/>
                <a:cs typeface="Arial" panose="020B0604020202020204" pitchFamily="34" charset="0"/>
              </a:rPr>
              <a:t>98</a:t>
            </a:r>
            <a:r>
              <a:rPr lang="en-US" sz="4000" baseline="30000" dirty="0">
                <a:solidFill>
                  <a:schemeClr val="accent5"/>
                </a:solidFill>
                <a:latin typeface="Roboto Thin" pitchFamily="2" charset="0"/>
                <a:ea typeface="Roboto Thin" pitchFamily="2" charset="0"/>
                <a:cs typeface="Arial" panose="020B0604020202020204" pitchFamily="34" charset="0"/>
              </a:rPr>
              <a:t>%</a:t>
            </a:r>
            <a:endParaRPr lang="en-US" sz="4000" dirty="0">
              <a:solidFill>
                <a:schemeClr val="accent5"/>
              </a:solidFill>
              <a:latin typeface="Roboto Thin" pitchFamily="2" charset="0"/>
              <a:ea typeface="Roboto Thin" pitchFamily="2" charset="0"/>
              <a:cs typeface="Arial" panose="020B0604020202020204" pitchFamily="34" charset="0"/>
            </a:endParaRPr>
          </a:p>
        </p:txBody>
      </p:sp>
      <p:sp>
        <p:nvSpPr>
          <p:cNvPr id="30" name="Rectangle 29">
            <a:extLst>
              <a:ext uri="{FF2B5EF4-FFF2-40B4-BE49-F238E27FC236}">
                <a16:creationId xmlns:a16="http://schemas.microsoft.com/office/drawing/2014/main" id="{3F6FBB97-50FF-EF47-A80E-39B9C1063FDE}"/>
              </a:ext>
            </a:extLst>
          </p:cNvPr>
          <p:cNvSpPr/>
          <p:nvPr/>
        </p:nvSpPr>
        <p:spPr>
          <a:xfrm>
            <a:off x="9139089" y="2601904"/>
            <a:ext cx="1553272" cy="751488"/>
          </a:xfrm>
          <a:prstGeom prst="rect">
            <a:avLst/>
          </a:prstGeom>
          <a:ln>
            <a:noFill/>
          </a:ln>
        </p:spPr>
        <p:txBody>
          <a:bodyPr wrap="square" lIns="91440" tIns="45720" rIns="91440" bIns="45720" anchor="ctr">
            <a:spAutoFit/>
          </a:bodyPr>
          <a:lstStyle/>
          <a:p>
            <a:pPr marL="0" marR="0" indent="0">
              <a:lnSpc>
                <a:spcPct val="115000"/>
              </a:lnSpc>
              <a:spcBef>
                <a:spcPts val="0"/>
              </a:spcBef>
              <a:spcAft>
                <a:spcPts val="0"/>
              </a:spcAft>
              <a:tabLst>
                <a:tab pos="228600" algn="l"/>
                <a:tab pos="457200" algn="l"/>
              </a:tabLst>
            </a:pPr>
            <a:r>
              <a:rPr lang="en-US" sz="4000" dirty="0">
                <a:solidFill>
                  <a:schemeClr val="accent5"/>
                </a:solidFill>
                <a:latin typeface="Roboto Medium" pitchFamily="2" charset="0"/>
                <a:ea typeface="Roboto Medium" pitchFamily="2" charset="0"/>
                <a:cs typeface="Arial" panose="020B0604020202020204" pitchFamily="34" charset="0"/>
              </a:rPr>
              <a:t>88</a:t>
            </a:r>
            <a:r>
              <a:rPr lang="en-US" sz="4000" baseline="30000" dirty="0">
                <a:solidFill>
                  <a:schemeClr val="accent5"/>
                </a:solidFill>
                <a:latin typeface="Roboto Thin" pitchFamily="2" charset="0"/>
                <a:ea typeface="Roboto Thin" pitchFamily="2" charset="0"/>
                <a:cs typeface="Arial" panose="020B0604020202020204" pitchFamily="34" charset="0"/>
              </a:rPr>
              <a:t>%</a:t>
            </a:r>
            <a:endParaRPr lang="en-US" sz="4000" dirty="0">
              <a:solidFill>
                <a:schemeClr val="accent5"/>
              </a:solidFill>
              <a:latin typeface="Roboto Thin" pitchFamily="2" charset="0"/>
              <a:ea typeface="Roboto Thin" pitchFamily="2" charset="0"/>
              <a:cs typeface="Arial" panose="020B0604020202020204" pitchFamily="34" charset="0"/>
            </a:endParaRPr>
          </a:p>
        </p:txBody>
      </p:sp>
      <p:sp>
        <p:nvSpPr>
          <p:cNvPr id="31" name="Rectangle 30">
            <a:extLst>
              <a:ext uri="{FF2B5EF4-FFF2-40B4-BE49-F238E27FC236}">
                <a16:creationId xmlns:a16="http://schemas.microsoft.com/office/drawing/2014/main" id="{01579464-5045-2A42-BE4C-3DD5384213C5}"/>
              </a:ext>
            </a:extLst>
          </p:cNvPr>
          <p:cNvSpPr/>
          <p:nvPr/>
        </p:nvSpPr>
        <p:spPr>
          <a:xfrm>
            <a:off x="9148271" y="3362779"/>
            <a:ext cx="1502687" cy="751488"/>
          </a:xfrm>
          <a:prstGeom prst="rect">
            <a:avLst/>
          </a:prstGeom>
          <a:ln>
            <a:noFill/>
          </a:ln>
        </p:spPr>
        <p:txBody>
          <a:bodyPr wrap="square" anchor="ctr">
            <a:spAutoFit/>
          </a:bodyPr>
          <a:lstStyle/>
          <a:p>
            <a:pPr marL="0" marR="0" indent="0">
              <a:lnSpc>
                <a:spcPct val="115000"/>
              </a:lnSpc>
              <a:spcBef>
                <a:spcPts val="0"/>
              </a:spcBef>
              <a:spcAft>
                <a:spcPts val="0"/>
              </a:spcAft>
              <a:tabLst>
                <a:tab pos="228600" algn="l"/>
                <a:tab pos="457200" algn="l"/>
              </a:tabLst>
            </a:pPr>
            <a:r>
              <a:rPr lang="en-US" sz="4000" dirty="0">
                <a:solidFill>
                  <a:schemeClr val="accent5"/>
                </a:solidFill>
                <a:latin typeface="Roboto Medium" pitchFamily="2" charset="0"/>
                <a:ea typeface="Roboto Medium" pitchFamily="2" charset="0"/>
                <a:cs typeface="Arial" panose="020B0604020202020204" pitchFamily="34" charset="0"/>
              </a:rPr>
              <a:t>70</a:t>
            </a:r>
            <a:r>
              <a:rPr lang="en-US" sz="4000" baseline="30000" dirty="0">
                <a:solidFill>
                  <a:schemeClr val="accent5"/>
                </a:solidFill>
                <a:latin typeface="Roboto Thin" pitchFamily="2" charset="0"/>
                <a:ea typeface="Roboto Thin" pitchFamily="2" charset="0"/>
                <a:cs typeface="Arial" panose="020B0604020202020204" pitchFamily="34" charset="0"/>
              </a:rPr>
              <a:t>%</a:t>
            </a:r>
            <a:endParaRPr lang="en-US" sz="4000" dirty="0">
              <a:solidFill>
                <a:schemeClr val="accent5"/>
              </a:solidFill>
              <a:latin typeface="Roboto" pitchFamily="2" charset="0"/>
              <a:ea typeface="Roboto" pitchFamily="2" charset="0"/>
              <a:cs typeface="Arial" panose="020B0604020202020204" pitchFamily="34" charset="0"/>
            </a:endParaRPr>
          </a:p>
        </p:txBody>
      </p:sp>
      <p:sp>
        <p:nvSpPr>
          <p:cNvPr id="32" name="Rectangle 31">
            <a:extLst>
              <a:ext uri="{FF2B5EF4-FFF2-40B4-BE49-F238E27FC236}">
                <a16:creationId xmlns:a16="http://schemas.microsoft.com/office/drawing/2014/main" id="{9C30714F-1ABE-3C4F-8165-43A0749891AD}"/>
              </a:ext>
            </a:extLst>
          </p:cNvPr>
          <p:cNvSpPr/>
          <p:nvPr/>
        </p:nvSpPr>
        <p:spPr>
          <a:xfrm>
            <a:off x="10230300" y="1965544"/>
            <a:ext cx="1431348" cy="461665"/>
          </a:xfrm>
          <a:prstGeom prst="rect">
            <a:avLst/>
          </a:prstGeom>
        </p:spPr>
        <p:txBody>
          <a:bodyPr wrap="square" lIns="91440" tIns="45720" rIns="91440" bIns="45720" anchor="t">
            <a:spAutoFit/>
          </a:bodyPr>
          <a:lstStyle/>
          <a:p>
            <a:pPr marL="0" marR="0" indent="0">
              <a:spcBef>
                <a:spcPts val="0"/>
              </a:spcBef>
              <a:spcAft>
                <a:spcPts val="0"/>
              </a:spcAft>
              <a:tabLst>
                <a:tab pos="228600" algn="l"/>
                <a:tab pos="457200" algn="l"/>
              </a:tabLst>
            </a:pPr>
            <a:r>
              <a:rPr lang="en-US" sz="1200" dirty="0">
                <a:latin typeface="Roboto Light"/>
                <a:ea typeface="Roboto Light"/>
                <a:cs typeface="Arial"/>
              </a:rPr>
              <a:t>Member Satisfaction</a:t>
            </a:r>
          </a:p>
        </p:txBody>
      </p:sp>
      <p:sp>
        <p:nvSpPr>
          <p:cNvPr id="33" name="Rectangle 32">
            <a:extLst>
              <a:ext uri="{FF2B5EF4-FFF2-40B4-BE49-F238E27FC236}">
                <a16:creationId xmlns:a16="http://schemas.microsoft.com/office/drawing/2014/main" id="{DD3A6A42-5CF6-C644-8E65-26F56432C579}"/>
              </a:ext>
            </a:extLst>
          </p:cNvPr>
          <p:cNvSpPr/>
          <p:nvPr/>
        </p:nvSpPr>
        <p:spPr>
          <a:xfrm>
            <a:off x="10230299" y="2708810"/>
            <a:ext cx="1546147" cy="461665"/>
          </a:xfrm>
          <a:prstGeom prst="rect">
            <a:avLst/>
          </a:prstGeom>
        </p:spPr>
        <p:txBody>
          <a:bodyPr wrap="square" lIns="91440" tIns="45720" rIns="91440" bIns="45720" anchor="t">
            <a:spAutoFit/>
          </a:bodyPr>
          <a:lstStyle/>
          <a:p>
            <a:pPr>
              <a:spcBef>
                <a:spcPts val="0"/>
              </a:spcBef>
              <a:spcAft>
                <a:spcPts val="0"/>
              </a:spcAft>
              <a:buNone/>
              <a:tabLst>
                <a:tab pos="228600" algn="l"/>
                <a:tab pos="457200" algn="l"/>
              </a:tabLst>
            </a:pPr>
            <a:r>
              <a:rPr lang="en-US" sz="1200" dirty="0">
                <a:latin typeface="Roboto Light"/>
                <a:ea typeface="Roboto Light"/>
                <a:cs typeface="Arial"/>
              </a:rPr>
              <a:t>Member Engagement</a:t>
            </a:r>
          </a:p>
        </p:txBody>
      </p:sp>
      <p:sp>
        <p:nvSpPr>
          <p:cNvPr id="34" name="Rectangle 33">
            <a:extLst>
              <a:ext uri="{FF2B5EF4-FFF2-40B4-BE49-F238E27FC236}">
                <a16:creationId xmlns:a16="http://schemas.microsoft.com/office/drawing/2014/main" id="{D072CC55-652F-F443-A5C5-C0CA3949BFAC}"/>
              </a:ext>
            </a:extLst>
          </p:cNvPr>
          <p:cNvSpPr/>
          <p:nvPr/>
        </p:nvSpPr>
        <p:spPr>
          <a:xfrm>
            <a:off x="10230299" y="3481413"/>
            <a:ext cx="1772933" cy="461665"/>
          </a:xfrm>
          <a:prstGeom prst="rect">
            <a:avLst/>
          </a:prstGeom>
        </p:spPr>
        <p:txBody>
          <a:bodyPr wrap="square" lIns="91440" tIns="45720" rIns="91440" bIns="45720" anchor="t">
            <a:spAutoFit/>
          </a:bodyPr>
          <a:lstStyle/>
          <a:p>
            <a:pPr>
              <a:spcBef>
                <a:spcPts val="0"/>
              </a:spcBef>
              <a:spcAft>
                <a:spcPts val="0"/>
              </a:spcAft>
              <a:tabLst>
                <a:tab pos="228600" algn="l"/>
                <a:tab pos="457200" algn="l"/>
              </a:tabLst>
            </a:pPr>
            <a:r>
              <a:rPr lang="en-US" sz="1200" dirty="0">
                <a:latin typeface="Roboto Light"/>
                <a:ea typeface="Roboto Light"/>
                <a:cs typeface="Arial"/>
              </a:rPr>
              <a:t>Move into self-management </a:t>
            </a:r>
            <a:endParaRPr lang="en-US" sz="1200" dirty="0">
              <a:latin typeface="Roboto Light" pitchFamily="2" charset="0"/>
              <a:ea typeface="Roboto Light" pitchFamily="2" charset="0"/>
              <a:cs typeface="Arial" panose="020B0604020202020204" pitchFamily="34" charset="0"/>
            </a:endParaRPr>
          </a:p>
        </p:txBody>
      </p:sp>
      <p:sp>
        <p:nvSpPr>
          <p:cNvPr id="35" name="Rectangle 34">
            <a:extLst>
              <a:ext uri="{FF2B5EF4-FFF2-40B4-BE49-F238E27FC236}">
                <a16:creationId xmlns:a16="http://schemas.microsoft.com/office/drawing/2014/main" id="{01579464-5045-2A42-BE4C-3DD5384213C5}"/>
              </a:ext>
            </a:extLst>
          </p:cNvPr>
          <p:cNvSpPr/>
          <p:nvPr/>
        </p:nvSpPr>
        <p:spPr>
          <a:xfrm>
            <a:off x="9147295" y="4118745"/>
            <a:ext cx="1723352" cy="751488"/>
          </a:xfrm>
          <a:prstGeom prst="rect">
            <a:avLst/>
          </a:prstGeom>
          <a:ln>
            <a:noFill/>
          </a:ln>
        </p:spPr>
        <p:txBody>
          <a:bodyPr wrap="square" anchor="ctr">
            <a:spAutoFit/>
          </a:bodyPr>
          <a:lstStyle/>
          <a:p>
            <a:pPr marL="0" marR="0" indent="0">
              <a:lnSpc>
                <a:spcPct val="115000"/>
              </a:lnSpc>
              <a:spcBef>
                <a:spcPts val="0"/>
              </a:spcBef>
              <a:spcAft>
                <a:spcPts val="0"/>
              </a:spcAft>
              <a:tabLst>
                <a:tab pos="228600" algn="l"/>
                <a:tab pos="457200" algn="l"/>
              </a:tabLst>
            </a:pPr>
            <a:r>
              <a:rPr lang="en-US" sz="4000" dirty="0">
                <a:solidFill>
                  <a:schemeClr val="accent5"/>
                </a:solidFill>
                <a:latin typeface="Roboto Medium" pitchFamily="2" charset="0"/>
                <a:ea typeface="Roboto Medium" pitchFamily="2" charset="0"/>
                <a:cs typeface="Arial" panose="020B0604020202020204" pitchFamily="34" charset="0"/>
              </a:rPr>
              <a:t>3:1</a:t>
            </a:r>
            <a:endParaRPr lang="en-US" sz="4000" b="1" dirty="0">
              <a:solidFill>
                <a:schemeClr val="accent5"/>
              </a:solidFill>
              <a:latin typeface="Roboto" pitchFamily="2" charset="0"/>
              <a:ea typeface="Roboto" pitchFamily="2" charset="0"/>
              <a:cs typeface="Arial" panose="020B0604020202020204" pitchFamily="34" charset="0"/>
            </a:endParaRPr>
          </a:p>
        </p:txBody>
      </p:sp>
      <p:sp>
        <p:nvSpPr>
          <p:cNvPr id="36" name="Rectangle 35">
            <a:extLst>
              <a:ext uri="{FF2B5EF4-FFF2-40B4-BE49-F238E27FC236}">
                <a16:creationId xmlns:a16="http://schemas.microsoft.com/office/drawing/2014/main" id="{D072CC55-652F-F443-A5C5-C0CA3949BFAC}"/>
              </a:ext>
            </a:extLst>
          </p:cNvPr>
          <p:cNvSpPr/>
          <p:nvPr/>
        </p:nvSpPr>
        <p:spPr>
          <a:xfrm>
            <a:off x="10230300" y="4239963"/>
            <a:ext cx="1583070" cy="461665"/>
          </a:xfrm>
          <a:prstGeom prst="rect">
            <a:avLst/>
          </a:prstGeom>
        </p:spPr>
        <p:txBody>
          <a:bodyPr wrap="square" lIns="91440" tIns="45720" rIns="91440" bIns="45720" anchor="t">
            <a:spAutoFit/>
          </a:bodyPr>
          <a:lstStyle/>
          <a:p>
            <a:pPr marL="0" indent="0">
              <a:buNone/>
            </a:pPr>
            <a:r>
              <a:rPr lang="en-US" sz="1200" dirty="0">
                <a:latin typeface="Roboto Light"/>
                <a:ea typeface="Roboto Light"/>
                <a:cs typeface="Roboto Light" panose="02000000000000000000" pitchFamily="2" charset="0"/>
              </a:rPr>
              <a:t>Return on Investment</a:t>
            </a:r>
          </a:p>
        </p:txBody>
      </p:sp>
      <p:sp>
        <p:nvSpPr>
          <p:cNvPr id="40" name="Rectangle 39">
            <a:extLst>
              <a:ext uri="{FF2B5EF4-FFF2-40B4-BE49-F238E27FC236}">
                <a16:creationId xmlns:a16="http://schemas.microsoft.com/office/drawing/2014/main" id="{3F6FBB97-50FF-EF47-A80E-39B9C1063FDE}"/>
              </a:ext>
            </a:extLst>
          </p:cNvPr>
          <p:cNvSpPr/>
          <p:nvPr/>
        </p:nvSpPr>
        <p:spPr>
          <a:xfrm>
            <a:off x="9148252" y="4878846"/>
            <a:ext cx="1644735" cy="751488"/>
          </a:xfrm>
          <a:prstGeom prst="rect">
            <a:avLst/>
          </a:prstGeom>
          <a:ln>
            <a:noFill/>
          </a:ln>
        </p:spPr>
        <p:txBody>
          <a:bodyPr wrap="square" lIns="91440" tIns="45720" rIns="91440" bIns="45720" anchor="ctr">
            <a:spAutoFit/>
          </a:bodyPr>
          <a:lstStyle/>
          <a:p>
            <a:pPr marL="0" marR="0" indent="0">
              <a:lnSpc>
                <a:spcPct val="115000"/>
              </a:lnSpc>
              <a:spcBef>
                <a:spcPts val="0"/>
              </a:spcBef>
              <a:spcAft>
                <a:spcPts val="0"/>
              </a:spcAft>
              <a:tabLst>
                <a:tab pos="228600" algn="l"/>
                <a:tab pos="457200" algn="l"/>
              </a:tabLst>
            </a:pPr>
            <a:r>
              <a:rPr lang="en-US" sz="4000" baseline="14000" dirty="0">
                <a:solidFill>
                  <a:schemeClr val="accent5"/>
                </a:solidFill>
                <a:latin typeface="Roboto Thin" pitchFamily="2" charset="0"/>
                <a:ea typeface="Roboto Thin" pitchFamily="2" charset="0"/>
                <a:cs typeface="Roboto" panose="02000000000000000000" pitchFamily="2" charset="0"/>
              </a:rPr>
              <a:t>≥</a:t>
            </a:r>
            <a:r>
              <a:rPr lang="en-US" sz="4000" dirty="0">
                <a:solidFill>
                  <a:schemeClr val="accent5"/>
                </a:solidFill>
                <a:latin typeface="Roboto Medium" pitchFamily="2" charset="0"/>
                <a:ea typeface="Roboto Medium" pitchFamily="2" charset="0"/>
                <a:cs typeface="Arial" panose="020B0604020202020204" pitchFamily="34" charset="0"/>
              </a:rPr>
              <a:t>98</a:t>
            </a:r>
            <a:r>
              <a:rPr lang="en-US" sz="4000" baseline="30000" dirty="0">
                <a:solidFill>
                  <a:schemeClr val="accent5"/>
                </a:solidFill>
                <a:latin typeface="Roboto Thin" pitchFamily="2" charset="0"/>
                <a:ea typeface="Roboto Thin" pitchFamily="2" charset="0"/>
                <a:cs typeface="Arial" panose="020B0604020202020204" pitchFamily="34" charset="0"/>
              </a:rPr>
              <a:t>%</a:t>
            </a:r>
            <a:endParaRPr lang="en-US" sz="4000" dirty="0">
              <a:solidFill>
                <a:schemeClr val="accent5"/>
              </a:solidFill>
              <a:latin typeface="Roboto Thin" pitchFamily="2" charset="0"/>
              <a:ea typeface="Roboto Thin" pitchFamily="2" charset="0"/>
              <a:cs typeface="Arial" panose="020B0604020202020204" pitchFamily="34" charset="0"/>
            </a:endParaRPr>
          </a:p>
        </p:txBody>
      </p:sp>
      <p:sp>
        <p:nvSpPr>
          <p:cNvPr id="41" name="Rectangle 40">
            <a:extLst>
              <a:ext uri="{FF2B5EF4-FFF2-40B4-BE49-F238E27FC236}">
                <a16:creationId xmlns:a16="http://schemas.microsoft.com/office/drawing/2014/main" id="{DD3A6A42-5CF6-C644-8E65-26F56432C579}"/>
              </a:ext>
            </a:extLst>
          </p:cNvPr>
          <p:cNvSpPr/>
          <p:nvPr/>
        </p:nvSpPr>
        <p:spPr>
          <a:xfrm>
            <a:off x="10233601" y="4985752"/>
            <a:ext cx="1132391" cy="461665"/>
          </a:xfrm>
          <a:prstGeom prst="rect">
            <a:avLst/>
          </a:prstGeom>
        </p:spPr>
        <p:txBody>
          <a:bodyPr wrap="square" lIns="91440" tIns="45720" rIns="91440" bIns="45720" anchor="t">
            <a:spAutoFit/>
          </a:bodyPr>
          <a:lstStyle/>
          <a:p>
            <a:pPr>
              <a:spcBef>
                <a:spcPts val="0"/>
              </a:spcBef>
              <a:spcAft>
                <a:spcPts val="0"/>
              </a:spcAft>
              <a:buNone/>
              <a:tabLst>
                <a:tab pos="228600" algn="l"/>
                <a:tab pos="457200" algn="l"/>
              </a:tabLst>
            </a:pPr>
            <a:r>
              <a:rPr lang="en-US" sz="1200" dirty="0">
                <a:latin typeface="Roboto Light"/>
                <a:ea typeface="Roboto Light"/>
                <a:cs typeface="Arial"/>
              </a:rPr>
              <a:t>Turnaround Time</a:t>
            </a:r>
          </a:p>
        </p:txBody>
      </p:sp>
      <p:sp>
        <p:nvSpPr>
          <p:cNvPr id="43" name="Rounded Rectangle 42">
            <a:extLst>
              <a:ext uri="{FF2B5EF4-FFF2-40B4-BE49-F238E27FC236}">
                <a16:creationId xmlns:a16="http://schemas.microsoft.com/office/drawing/2014/main" id="{18C88542-B1FF-B545-B3A2-68914891E345}"/>
              </a:ext>
            </a:extLst>
          </p:cNvPr>
          <p:cNvSpPr/>
          <p:nvPr/>
        </p:nvSpPr>
        <p:spPr>
          <a:xfrm>
            <a:off x="913950" y="1905000"/>
            <a:ext cx="2321070" cy="3661780"/>
          </a:xfrm>
          <a:prstGeom prst="roundRect">
            <a:avLst>
              <a:gd name="adj" fmla="val 3450"/>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4EF06399-09C7-254A-B663-F04D837F85C3}"/>
              </a:ext>
            </a:extLst>
          </p:cNvPr>
          <p:cNvSpPr/>
          <p:nvPr/>
        </p:nvSpPr>
        <p:spPr>
          <a:xfrm>
            <a:off x="1143796" y="5478977"/>
            <a:ext cx="1884330" cy="914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 Placeholder 2">
            <a:extLst>
              <a:ext uri="{FF2B5EF4-FFF2-40B4-BE49-F238E27FC236}">
                <a16:creationId xmlns:a16="http://schemas.microsoft.com/office/drawing/2014/main" id="{624E9CEC-F777-B949-AE9B-DF4CDDA38910}"/>
              </a:ext>
            </a:extLst>
          </p:cNvPr>
          <p:cNvSpPr>
            <a:spLocks/>
          </p:cNvSpPr>
          <p:nvPr>
            <p:custDataLst>
              <p:tags r:id="rId3"/>
            </p:custDataLst>
          </p:nvPr>
        </p:nvSpPr>
        <p:spPr bwMode="gray">
          <a:xfrm>
            <a:off x="950874" y="3812532"/>
            <a:ext cx="2225360" cy="1282402"/>
          </a:xfrm>
          <a:prstGeom prst="rect">
            <a:avLst/>
          </a:prstGeom>
          <a:noFill/>
          <a:ln w="9525">
            <a:noFill/>
            <a:miter lim="800000"/>
            <a:headEnd/>
            <a:tailEnd/>
          </a:ln>
        </p:spPr>
        <p:txBody>
          <a:bodyPr wrap="square" lIns="0" tIns="0" rIns="0" bIns="0" anchor="t">
            <a:spAutoFit/>
          </a:bodyPr>
          <a:lstStyle/>
          <a:p>
            <a:pPr marL="176213" lvl="0" indent="-120650">
              <a:lnSpc>
                <a:spcPct val="110000"/>
              </a:lnSpc>
              <a:spcBef>
                <a:spcPts val="200"/>
              </a:spcBef>
              <a:buClr>
                <a:schemeClr val="bg1">
                  <a:lumMod val="50000"/>
                </a:schemeClr>
              </a:buClr>
              <a:buFont typeface="Wingdings" pitchFamily="2" charset="2"/>
              <a:buChar char="§"/>
            </a:pPr>
            <a:r>
              <a:rPr lang="en-US" sz="1250" dirty="0">
                <a:solidFill>
                  <a:srgbClr val="262626"/>
                </a:solidFill>
                <a:latin typeface="Roboto Light" panose="02000000000000000000" pitchFamily="2" charset="0"/>
                <a:ea typeface="Roboto Light" panose="02000000000000000000" pitchFamily="2" charset="0"/>
                <a:cs typeface="Roboto Light" panose="02000000000000000000" pitchFamily="2" charset="0"/>
              </a:rPr>
              <a:t>Maximize member access to the right care, in the right setting, at the right time</a:t>
            </a:r>
          </a:p>
          <a:p>
            <a:pPr marL="176213" lvl="0" indent="-120650">
              <a:lnSpc>
                <a:spcPct val="110000"/>
              </a:lnSpc>
              <a:spcBef>
                <a:spcPts val="200"/>
              </a:spcBef>
              <a:buClr>
                <a:schemeClr val="bg1">
                  <a:lumMod val="50000"/>
                </a:schemeClr>
              </a:buClr>
              <a:buFont typeface="Wingdings" pitchFamily="2" charset="2"/>
              <a:buChar char="§"/>
            </a:pPr>
            <a:r>
              <a:rPr lang="en-US" sz="1250" dirty="0">
                <a:solidFill>
                  <a:srgbClr val="262626"/>
                </a:solidFill>
                <a:latin typeface="Roboto Light" panose="02000000000000000000" pitchFamily="2" charset="0"/>
                <a:ea typeface="Roboto Light" panose="02000000000000000000" pitchFamily="2" charset="0"/>
                <a:cs typeface="Roboto Light" panose="02000000000000000000" pitchFamily="2" charset="0"/>
              </a:rPr>
              <a:t>In-depth understanding of your organization’s benefit plan</a:t>
            </a:r>
          </a:p>
        </p:txBody>
      </p:sp>
      <p:cxnSp>
        <p:nvCxnSpPr>
          <p:cNvPr id="48" name="Straight Connector 47">
            <a:extLst>
              <a:ext uri="{FF2B5EF4-FFF2-40B4-BE49-F238E27FC236}">
                <a16:creationId xmlns:a16="http://schemas.microsoft.com/office/drawing/2014/main" id="{BA8DF5D7-5916-9740-B2AD-45F94891B47F}"/>
              </a:ext>
            </a:extLst>
          </p:cNvPr>
          <p:cNvCxnSpPr>
            <a:cxnSpLocks/>
          </p:cNvCxnSpPr>
          <p:nvPr/>
        </p:nvCxnSpPr>
        <p:spPr>
          <a:xfrm>
            <a:off x="1394146" y="3650564"/>
            <a:ext cx="1383631"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9" name="Rectangle 48"/>
          <p:cNvSpPr/>
          <p:nvPr/>
        </p:nvSpPr>
        <p:spPr>
          <a:xfrm>
            <a:off x="913950" y="2996758"/>
            <a:ext cx="2339284" cy="584775"/>
          </a:xfrm>
          <a:prstGeom prst="rect">
            <a:avLst/>
          </a:prstGeom>
        </p:spPr>
        <p:txBody>
          <a:bodyPr wrap="square">
            <a:spAutoFit/>
          </a:bodyPr>
          <a:lstStyle/>
          <a:p>
            <a:pPr lvl="0" algn="ctr">
              <a:spcAft>
                <a:spcPts val="900"/>
              </a:spcAft>
            </a:pPr>
            <a:r>
              <a:rPr lang="en-US" sz="1600" kern="0" dirty="0">
                <a:solidFill>
                  <a:schemeClr val="accent1"/>
                </a:solidFill>
                <a:latin typeface="Roboto Medium" panose="02000000000000000000" pitchFamily="2" charset="0"/>
                <a:ea typeface="Roboto Medium" panose="02000000000000000000" pitchFamily="2" charset="0"/>
                <a:cs typeface="Roboto Medium" panose="02000000000000000000" pitchFamily="2" charset="0"/>
              </a:rPr>
              <a:t>Utilization Management</a:t>
            </a:r>
          </a:p>
        </p:txBody>
      </p:sp>
      <p:pic>
        <p:nvPicPr>
          <p:cNvPr id="50" name="Graphic 3">
            <a:extLst>
              <a:ext uri="{FF2B5EF4-FFF2-40B4-BE49-F238E27FC236}">
                <a16:creationId xmlns:a16="http://schemas.microsoft.com/office/drawing/2014/main" id="{72E8F980-58A7-6945-9DD0-70B9E6F2488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718554" y="2154546"/>
            <a:ext cx="730075" cy="749808"/>
          </a:xfrm>
          <a:prstGeom prst="rect">
            <a:avLst/>
          </a:prstGeom>
        </p:spPr>
      </p:pic>
      <mc:AlternateContent xmlns:mc="http://schemas.openxmlformats.org/markup-compatibility/2006" xmlns:p14="http://schemas.microsoft.com/office/powerpoint/2010/main">
        <mc:Choice Requires="p14">
          <p:contentPart p14:bwMode="auto" r:id="rId11">
            <p14:nvContentPartPr>
              <p14:cNvPr id="4" name="Ink 3">
                <a:extLst>
                  <a:ext uri="{FF2B5EF4-FFF2-40B4-BE49-F238E27FC236}">
                    <a16:creationId xmlns:a16="http://schemas.microsoft.com/office/drawing/2014/main" id="{C40E81E2-5AE2-AEEC-95C6-D4AE3D833AFC}"/>
                  </a:ext>
                </a:extLst>
              </p14:cNvPr>
              <p14:cNvContentPartPr/>
              <p14:nvPr/>
            </p14:nvContentPartPr>
            <p14:xfrm>
              <a:off x="8934979" y="2597464"/>
              <a:ext cx="2439000" cy="842760"/>
            </p14:xfrm>
          </p:contentPart>
        </mc:Choice>
        <mc:Fallback xmlns="">
          <p:pic>
            <p:nvPicPr>
              <p:cNvPr id="4" name="Ink 3">
                <a:extLst>
                  <a:ext uri="{FF2B5EF4-FFF2-40B4-BE49-F238E27FC236}">
                    <a16:creationId xmlns:a16="http://schemas.microsoft.com/office/drawing/2014/main" id="{C40E81E2-5AE2-AEEC-95C6-D4AE3D833AFC}"/>
                  </a:ext>
                </a:extLst>
              </p:cNvPr>
              <p:cNvPicPr/>
              <p:nvPr/>
            </p:nvPicPr>
            <p:blipFill>
              <a:blip r:embed="rId12"/>
              <a:stretch>
                <a:fillRect/>
              </a:stretch>
            </p:blipFill>
            <p:spPr>
              <a:xfrm>
                <a:off x="8926340" y="2588828"/>
                <a:ext cx="2456277" cy="860033"/>
              </a:xfrm>
              <a:prstGeom prst="rect">
                <a:avLst/>
              </a:prstGeom>
            </p:spPr>
          </p:pic>
        </mc:Fallback>
      </mc:AlternateContent>
    </p:spTree>
    <p:extLst>
      <p:ext uri="{BB962C8B-B14F-4D97-AF65-F5344CB8AC3E}">
        <p14:creationId xmlns:p14="http://schemas.microsoft.com/office/powerpoint/2010/main" val="31405224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7">
            <a:extLst>
              <a:ext uri="{FF2B5EF4-FFF2-40B4-BE49-F238E27FC236}">
                <a16:creationId xmlns:a16="http://schemas.microsoft.com/office/drawing/2014/main" id="{19E43FB6-2A7F-CB18-B08F-1F5170034ED2}"/>
              </a:ext>
            </a:extLst>
          </p:cNvPr>
          <p:cNvSpPr txBox="1">
            <a:spLocks/>
          </p:cNvSpPr>
          <p:nvPr/>
        </p:nvSpPr>
        <p:spPr>
          <a:xfrm>
            <a:off x="609442" y="514991"/>
            <a:ext cx="10969943" cy="1200372"/>
          </a:xfrm>
          <a:prstGeom prst="rect">
            <a:avLst/>
          </a:prstGeom>
        </p:spPr>
        <p:txBody>
          <a:bodyPr vert="horz" lIns="108018" tIns="54009" rIns="108018" bIns="54009" rtlCol="0" anchor="t">
            <a:noAutofit/>
          </a:bodyPr>
          <a:lstStyle>
            <a:lvl1pPr algn="l" defTabSz="1080182" rtl="0" eaLnBrk="1" latinLnBrk="0" hangingPunct="1">
              <a:spcBef>
                <a:spcPct val="0"/>
              </a:spcBef>
              <a:buNone/>
              <a:defRPr sz="3200" b="1" kern="1200">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fontAlgn="auto">
              <a:spcAft>
                <a:spcPts val="0"/>
              </a:spcAft>
            </a:pPr>
            <a:endParaRPr lang="en-US" dirty="0"/>
          </a:p>
        </p:txBody>
      </p:sp>
      <p:sp>
        <p:nvSpPr>
          <p:cNvPr id="14" name="Oval 13">
            <a:extLst>
              <a:ext uri="{FF2B5EF4-FFF2-40B4-BE49-F238E27FC236}">
                <a16:creationId xmlns:a16="http://schemas.microsoft.com/office/drawing/2014/main" id="{904028E0-890B-81FF-725B-037531E22F17}"/>
              </a:ext>
            </a:extLst>
          </p:cNvPr>
          <p:cNvSpPr/>
          <p:nvPr/>
        </p:nvSpPr>
        <p:spPr>
          <a:xfrm>
            <a:off x="761841" y="4500703"/>
            <a:ext cx="1097435" cy="1097435"/>
          </a:xfrm>
          <a:prstGeom prst="ellipse">
            <a:avLst/>
          </a:prstGeom>
          <a:solidFill>
            <a:srgbClr val="FFFFFF"/>
          </a:solidFill>
          <a:ln w="9525">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15" name="Oval 14">
            <a:extLst>
              <a:ext uri="{FF2B5EF4-FFF2-40B4-BE49-F238E27FC236}">
                <a16:creationId xmlns:a16="http://schemas.microsoft.com/office/drawing/2014/main" id="{AEF44938-6A3D-5F52-69E7-B8EFAE0935D0}"/>
              </a:ext>
            </a:extLst>
          </p:cNvPr>
          <p:cNvSpPr/>
          <p:nvPr/>
        </p:nvSpPr>
        <p:spPr bwMode="gray">
          <a:xfrm>
            <a:off x="825926" y="4564788"/>
            <a:ext cx="969264" cy="969264"/>
          </a:xfrm>
          <a:prstGeom prst="ellipse">
            <a:avLst/>
          </a:prstGeom>
          <a:noFill/>
          <a:ln w="28575">
            <a:solidFill>
              <a:srgbClr val="05A1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18" name="TextBox 17">
            <a:extLst>
              <a:ext uri="{FF2B5EF4-FFF2-40B4-BE49-F238E27FC236}">
                <a16:creationId xmlns:a16="http://schemas.microsoft.com/office/drawing/2014/main" id="{6232CB5F-9C93-4A24-A50D-54E41B40C830}"/>
              </a:ext>
            </a:extLst>
          </p:cNvPr>
          <p:cNvSpPr txBox="1">
            <a:spLocks/>
          </p:cNvSpPr>
          <p:nvPr>
            <p:custDataLst>
              <p:tags r:id="rId1"/>
            </p:custDataLst>
          </p:nvPr>
        </p:nvSpPr>
        <p:spPr>
          <a:xfrm>
            <a:off x="1937595" y="4853672"/>
            <a:ext cx="4883829" cy="721827"/>
          </a:xfrm>
          <a:prstGeom prst="rect">
            <a:avLst/>
          </a:prstGeom>
        </p:spPr>
        <p:txBody>
          <a:bodyPr vert="horz" wrap="square" lIns="107990" tIns="53995" rIns="107990" bIns="53995" rtlCol="0" anchor="t">
            <a:noAutofit/>
          </a:bodyPr>
          <a:lstStyle>
            <a:lvl1pPr marL="275672" lvl="0" indent="-275672" defTabSz="1080182" eaLnBrk="1" latinLnBrk="0" hangingPunct="1">
              <a:spcBef>
                <a:spcPts val="945"/>
              </a:spcBef>
              <a:buClr>
                <a:schemeClr val="bg1">
                  <a:lumMod val="50000"/>
                </a:schemeClr>
              </a:buClr>
              <a:buFont typeface="Wingdings" panose="05000000000000000000" pitchFamily="2" charset="2"/>
              <a:buChar char="§"/>
              <a:defRPr sz="2400">
                <a:solidFill>
                  <a:schemeClr val="tx1">
                    <a:lumMod val="90000"/>
                    <a:lumOff val="10000"/>
                  </a:schemeClr>
                </a:solidFill>
                <a:latin typeface="Roboto" pitchFamily="2" charset="0"/>
                <a:ea typeface="Roboto" pitchFamily="2" charset="0"/>
                <a:cs typeface="Roboto" panose="02000000000000000000" pitchFamily="2" charset="0"/>
                <a:sym typeface="Roboto" panose="02000000000000000000" pitchFamily="2" charset="0"/>
              </a:defRPr>
            </a:lvl1pPr>
            <a:lvl2pPr marL="540091" lvl="1" indent="-264419" defTabSz="1080182" eaLnBrk="1" latinLnBrk="0" hangingPunct="1">
              <a:spcBef>
                <a:spcPts val="945"/>
              </a:spcBef>
              <a:buClr>
                <a:schemeClr val="bg1">
                  <a:lumMod val="50000"/>
                </a:schemeClr>
              </a:buClr>
              <a:buFont typeface="Wingdings" charset="2"/>
              <a:buChar char="§"/>
              <a:defRPr sz="2100">
                <a:solidFill>
                  <a:schemeClr val="tx1">
                    <a:lumMod val="90000"/>
                    <a:lumOff val="10000"/>
                  </a:schemeClr>
                </a:solidFill>
                <a:latin typeface="Roboto" pitchFamily="2" charset="0"/>
                <a:ea typeface="Roboto" pitchFamily="2" charset="0"/>
                <a:cs typeface="Roboto" panose="02000000000000000000" pitchFamily="2" charset="0"/>
                <a:sym typeface="Roboto" panose="02000000000000000000" pitchFamily="2" charset="0"/>
              </a:defRPr>
            </a:lvl2pPr>
            <a:lvl3pPr marL="815763" lvl="2" indent="-275672" defTabSz="1080182" eaLnBrk="1" latinLnBrk="0" hangingPunct="1">
              <a:spcBef>
                <a:spcPts val="945"/>
              </a:spcBef>
              <a:buClr>
                <a:schemeClr val="bg1">
                  <a:lumMod val="50000"/>
                </a:schemeClr>
              </a:buClr>
              <a:buFont typeface="Wingdings" panose="05000000000000000000" pitchFamily="2" charset="2"/>
              <a:buChar char="§"/>
              <a:defRPr sz="1900">
                <a:solidFill>
                  <a:schemeClr val="tx1">
                    <a:lumMod val="90000"/>
                    <a:lumOff val="10000"/>
                  </a:schemeClr>
                </a:solidFill>
                <a:latin typeface="Roboto" pitchFamily="2" charset="0"/>
                <a:ea typeface="Roboto" pitchFamily="2" charset="0"/>
                <a:cs typeface="Roboto" panose="02000000000000000000" pitchFamily="2" charset="0"/>
                <a:sym typeface="Roboto" panose="02000000000000000000" pitchFamily="2" charset="0"/>
              </a:defRPr>
            </a:lvl3pPr>
            <a:lvl4pPr marL="1080182" lvl="3" indent="-264419" defTabSz="1080182" eaLnBrk="1" latinLnBrk="0" hangingPunct="1">
              <a:spcBef>
                <a:spcPts val="945"/>
              </a:spcBef>
              <a:buClr>
                <a:schemeClr val="bg1">
                  <a:lumMod val="50000"/>
                </a:schemeClr>
              </a:buClr>
              <a:buFont typeface="Wingdings" charset="2"/>
              <a:buChar char="§"/>
              <a:defRPr sz="1600">
                <a:solidFill>
                  <a:schemeClr val="tx1">
                    <a:lumMod val="90000"/>
                    <a:lumOff val="10000"/>
                  </a:schemeClr>
                </a:solidFill>
                <a:latin typeface="Roboto" pitchFamily="2" charset="0"/>
                <a:ea typeface="Roboto" pitchFamily="2" charset="0"/>
                <a:cs typeface="Roboto" panose="02000000000000000000" pitchFamily="2" charset="0"/>
                <a:sym typeface="Roboto" panose="02000000000000000000" pitchFamily="2" charset="0"/>
              </a:defRPr>
            </a:lvl4pPr>
            <a:lvl5pPr marL="1355853" lvl="4" indent="-275672" defTabSz="1080182" eaLnBrk="1" latinLnBrk="0" hangingPunct="1">
              <a:spcBef>
                <a:spcPts val="945"/>
              </a:spcBef>
              <a:buClr>
                <a:schemeClr val="bg1">
                  <a:lumMod val="50000"/>
                </a:schemeClr>
              </a:buClr>
              <a:buFont typeface="Wingdings" panose="05000000000000000000" pitchFamily="2" charset="2"/>
              <a:buChar char="§"/>
              <a:defRPr sz="1600">
                <a:solidFill>
                  <a:schemeClr val="tx1">
                    <a:lumMod val="90000"/>
                    <a:lumOff val="10000"/>
                  </a:schemeClr>
                </a:solidFill>
                <a:latin typeface="Roboto" pitchFamily="2" charset="0"/>
                <a:ea typeface="Roboto" pitchFamily="2" charset="0"/>
                <a:cs typeface="Roboto" panose="02000000000000000000" pitchFamily="2" charset="0"/>
                <a:sym typeface="Roboto" panose="02000000000000000000" pitchFamily="2" charset="0"/>
              </a:defRPr>
            </a:lvl5pPr>
            <a:lvl6pPr marL="2970499" indent="-270046" defTabSz="1080182">
              <a:spcBef>
                <a:spcPct val="20000"/>
              </a:spcBef>
              <a:buFont typeface="Arial" panose="020B0604020202020204" pitchFamily="34" charset="0"/>
              <a:buChar char="•"/>
              <a:defRPr sz="2400">
                <a:latin typeface="+mn-lt"/>
                <a:cs typeface="+mn-cs"/>
              </a:defRPr>
            </a:lvl6pPr>
            <a:lvl7pPr marL="3510590" indent="-270046" defTabSz="1080182">
              <a:spcBef>
                <a:spcPct val="20000"/>
              </a:spcBef>
              <a:buFont typeface="Arial" panose="020B0604020202020204" pitchFamily="34" charset="0"/>
              <a:buChar char="•"/>
              <a:defRPr sz="2400">
                <a:latin typeface="+mn-lt"/>
                <a:cs typeface="+mn-cs"/>
              </a:defRPr>
            </a:lvl7pPr>
            <a:lvl8pPr marL="4050680" indent="-270046" defTabSz="1080182">
              <a:spcBef>
                <a:spcPct val="20000"/>
              </a:spcBef>
              <a:buFont typeface="Arial" panose="020B0604020202020204" pitchFamily="34" charset="0"/>
              <a:buChar char="•"/>
              <a:defRPr sz="2400">
                <a:latin typeface="+mn-lt"/>
                <a:cs typeface="+mn-cs"/>
              </a:defRPr>
            </a:lvl8pPr>
            <a:lvl9pPr marL="4590771" indent="-270046" defTabSz="1080182">
              <a:spcBef>
                <a:spcPct val="20000"/>
              </a:spcBef>
              <a:buFont typeface="Arial" panose="020B0604020202020204" pitchFamily="34" charset="0"/>
              <a:buChar char="•"/>
              <a:defRPr sz="2400">
                <a:latin typeface="+mn-lt"/>
                <a:cs typeface="+mn-cs"/>
              </a:defRPr>
            </a:lvl9pPr>
          </a:lstStyle>
          <a:p>
            <a:pPr marL="171399" indent="-171399">
              <a:lnSpc>
                <a:spcPts val="1100"/>
              </a:lnSpc>
              <a:spcBef>
                <a:spcPts val="500"/>
              </a:spcBef>
              <a:spcAft>
                <a:spcPts val="300"/>
              </a:spcAft>
              <a:buClr>
                <a:schemeClr val="tx1">
                  <a:lumMod val="50000"/>
                  <a:lumOff val="50000"/>
                </a:schemeClr>
              </a:buClr>
            </a:pPr>
            <a:r>
              <a:rPr lang="en-US" sz="1400" dirty="0">
                <a:solidFill>
                  <a:schemeClr val="accent5"/>
                </a:solidFill>
                <a:latin typeface="Roboto Medium" panose="02000000000000000000" pitchFamily="2" charset="0"/>
                <a:ea typeface="Roboto Medium" panose="02000000000000000000" pitchFamily="2" charset="0"/>
                <a:cs typeface="Roboto Medium" panose="02000000000000000000" pitchFamily="2" charset="0"/>
              </a:rPr>
              <a:t>95</a:t>
            </a:r>
            <a:r>
              <a:rPr lang="en-US" sz="1400" dirty="0">
                <a:solidFill>
                  <a:schemeClr val="tx1"/>
                </a:solidFill>
                <a:latin typeface="Roboto Light" pitchFamily="2" charset="0"/>
                <a:ea typeface="Roboto Light" pitchFamily="2" charset="0"/>
                <a:cs typeface="Arial" charset="0"/>
              </a:rPr>
              <a:t> Personal Health and Utilization Management Nurses</a:t>
            </a:r>
          </a:p>
          <a:p>
            <a:pPr marL="171399" indent="-171399">
              <a:lnSpc>
                <a:spcPts val="1100"/>
              </a:lnSpc>
              <a:spcBef>
                <a:spcPts val="500"/>
              </a:spcBef>
              <a:spcAft>
                <a:spcPts val="300"/>
              </a:spcAft>
              <a:buClr>
                <a:schemeClr val="tx1">
                  <a:lumMod val="50000"/>
                  <a:lumOff val="50000"/>
                </a:schemeClr>
              </a:buClr>
            </a:pPr>
            <a:r>
              <a:rPr lang="en-US" sz="1400" dirty="0">
                <a:solidFill>
                  <a:schemeClr val="accent5"/>
                </a:solidFill>
                <a:latin typeface="Roboto Medium" panose="02000000000000000000" pitchFamily="2" charset="0"/>
                <a:ea typeface="Roboto Medium" panose="02000000000000000000" pitchFamily="2" charset="0"/>
                <a:cs typeface="Roboto Medium" panose="02000000000000000000" pitchFamily="2" charset="0"/>
              </a:rPr>
              <a:t>9</a:t>
            </a:r>
            <a:r>
              <a:rPr lang="en-US" sz="1400" dirty="0">
                <a:solidFill>
                  <a:schemeClr val="tx1"/>
                </a:solidFill>
                <a:latin typeface="Roboto Light" pitchFamily="2" charset="0"/>
                <a:ea typeface="Roboto Light" pitchFamily="2" charset="0"/>
                <a:cs typeface="Arial" charset="0"/>
              </a:rPr>
              <a:t> Nurse Managers</a:t>
            </a:r>
          </a:p>
          <a:p>
            <a:pPr marL="171399" indent="-171399">
              <a:lnSpc>
                <a:spcPts val="1100"/>
              </a:lnSpc>
              <a:spcBef>
                <a:spcPts val="500"/>
              </a:spcBef>
              <a:spcAft>
                <a:spcPts val="300"/>
              </a:spcAft>
              <a:buClr>
                <a:schemeClr val="tx1">
                  <a:lumMod val="50000"/>
                  <a:lumOff val="50000"/>
                </a:schemeClr>
              </a:buClr>
            </a:pPr>
            <a:r>
              <a:rPr lang="en-US" sz="1400" dirty="0">
                <a:solidFill>
                  <a:schemeClr val="accent5"/>
                </a:solidFill>
                <a:latin typeface="Roboto Medium" panose="02000000000000000000" pitchFamily="2" charset="0"/>
                <a:ea typeface="Roboto Medium" panose="02000000000000000000" pitchFamily="2" charset="0"/>
                <a:cs typeface="Roboto Medium" panose="02000000000000000000" pitchFamily="2" charset="0"/>
              </a:rPr>
              <a:t>3</a:t>
            </a:r>
            <a:r>
              <a:rPr lang="en-US" sz="1400" dirty="0">
                <a:solidFill>
                  <a:schemeClr val="tx1"/>
                </a:solidFill>
                <a:latin typeface="Roboto Light" pitchFamily="2" charset="0"/>
                <a:ea typeface="Roboto Light" pitchFamily="2" charset="0"/>
                <a:cs typeface="Arial" charset="0"/>
              </a:rPr>
              <a:t> Clinical Directors</a:t>
            </a:r>
          </a:p>
          <a:p>
            <a:pPr marL="171399" indent="-171399">
              <a:lnSpc>
                <a:spcPts val="1100"/>
              </a:lnSpc>
              <a:spcBef>
                <a:spcPts val="500"/>
              </a:spcBef>
              <a:spcAft>
                <a:spcPts val="300"/>
              </a:spcAft>
              <a:buClr>
                <a:schemeClr val="tx1">
                  <a:lumMod val="50000"/>
                  <a:lumOff val="50000"/>
                </a:schemeClr>
              </a:buClr>
            </a:pPr>
            <a:endParaRPr lang="en-US" sz="1400" dirty="0">
              <a:solidFill>
                <a:schemeClr val="tx1"/>
              </a:solidFill>
              <a:latin typeface="Roboto Light" pitchFamily="2" charset="0"/>
              <a:ea typeface="Roboto Light" pitchFamily="2" charset="0"/>
              <a:cs typeface="Arial" charset="0"/>
            </a:endParaRPr>
          </a:p>
        </p:txBody>
      </p:sp>
      <p:sp>
        <p:nvSpPr>
          <p:cNvPr id="20" name="Rectangle 19"/>
          <p:cNvSpPr/>
          <p:nvPr/>
        </p:nvSpPr>
        <p:spPr>
          <a:xfrm>
            <a:off x="1937595" y="4549147"/>
            <a:ext cx="4993557" cy="307777"/>
          </a:xfrm>
          <a:prstGeom prst="rect">
            <a:avLst/>
          </a:prstGeom>
        </p:spPr>
        <p:txBody>
          <a:bodyPr wrap="square">
            <a:spAutoFit/>
          </a:bodyPr>
          <a:lstStyle/>
          <a:p>
            <a:pPr>
              <a:buClr>
                <a:schemeClr val="bg2"/>
              </a:buClr>
            </a:pPr>
            <a:r>
              <a:rPr lang="en-US" sz="1400" dirty="0">
                <a:latin typeface="Roboto Medium" pitchFamily="2" charset="0"/>
                <a:ea typeface="Roboto Medium" pitchFamily="2" charset="0"/>
                <a:cs typeface="Roboto" panose="02000000000000000000" pitchFamily="2" charset="0"/>
              </a:rPr>
              <a:t>Conifer Team Members Supporting Taft-Hartley Clients:</a:t>
            </a:r>
          </a:p>
        </p:txBody>
      </p:sp>
      <p:sp>
        <p:nvSpPr>
          <p:cNvPr id="16" name="Oval 15">
            <a:extLst>
              <a:ext uri="{FF2B5EF4-FFF2-40B4-BE49-F238E27FC236}">
                <a16:creationId xmlns:a16="http://schemas.microsoft.com/office/drawing/2014/main" id="{904028E0-890B-81FF-725B-037531E22F17}"/>
              </a:ext>
            </a:extLst>
          </p:cNvPr>
          <p:cNvSpPr/>
          <p:nvPr/>
        </p:nvSpPr>
        <p:spPr>
          <a:xfrm>
            <a:off x="761841" y="1711757"/>
            <a:ext cx="1097435" cy="1097435"/>
          </a:xfrm>
          <a:prstGeom prst="ellipse">
            <a:avLst/>
          </a:prstGeom>
          <a:solidFill>
            <a:srgbClr val="FFFFFF"/>
          </a:solidFill>
          <a:ln w="9525">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17" name="Oval 16">
            <a:extLst>
              <a:ext uri="{FF2B5EF4-FFF2-40B4-BE49-F238E27FC236}">
                <a16:creationId xmlns:a16="http://schemas.microsoft.com/office/drawing/2014/main" id="{AEF44938-6A3D-5F52-69E7-B8EFAE0935D0}"/>
              </a:ext>
            </a:extLst>
          </p:cNvPr>
          <p:cNvSpPr/>
          <p:nvPr/>
        </p:nvSpPr>
        <p:spPr bwMode="gray">
          <a:xfrm>
            <a:off x="825926" y="1775842"/>
            <a:ext cx="969264" cy="969264"/>
          </a:xfrm>
          <a:prstGeom prst="ellipse">
            <a:avLst/>
          </a:prstGeom>
          <a:noFill/>
          <a:ln w="28575">
            <a:solidFill>
              <a:srgbClr val="05A1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37" name="Rectangle 36">
            <a:extLst>
              <a:ext uri="{FF2B5EF4-FFF2-40B4-BE49-F238E27FC236}">
                <a16:creationId xmlns:a16="http://schemas.microsoft.com/office/drawing/2014/main" id="{66679DCC-A461-DC4E-AAD4-98CE40A95D57}"/>
              </a:ext>
            </a:extLst>
          </p:cNvPr>
          <p:cNvSpPr/>
          <p:nvPr/>
        </p:nvSpPr>
        <p:spPr>
          <a:xfrm>
            <a:off x="1923361" y="1780185"/>
            <a:ext cx="2267026" cy="751488"/>
          </a:xfrm>
          <a:prstGeom prst="rect">
            <a:avLst/>
          </a:prstGeom>
        </p:spPr>
        <p:txBody>
          <a:bodyPr wrap="square" anchor="ctr">
            <a:spAutoFit/>
          </a:bodyPr>
          <a:lstStyle/>
          <a:p>
            <a:pPr marL="0" marR="0" indent="0">
              <a:lnSpc>
                <a:spcPct val="115000"/>
              </a:lnSpc>
              <a:spcBef>
                <a:spcPts val="0"/>
              </a:spcBef>
              <a:spcAft>
                <a:spcPts val="0"/>
              </a:spcAft>
              <a:tabLst>
                <a:tab pos="228600" algn="l"/>
                <a:tab pos="457200" algn="l"/>
              </a:tabLst>
            </a:pPr>
            <a:r>
              <a:rPr lang="en-US" sz="4000" dirty="0">
                <a:solidFill>
                  <a:schemeClr val="accent5"/>
                </a:solidFill>
                <a:latin typeface="Roboto Medium" pitchFamily="2" charset="0"/>
                <a:ea typeface="Roboto Medium" pitchFamily="2" charset="0"/>
                <a:cs typeface="Arial" panose="020B0604020202020204" pitchFamily="34" charset="0"/>
              </a:rPr>
              <a:t>800K</a:t>
            </a:r>
            <a:r>
              <a:rPr lang="en-US" sz="4000" baseline="30000" dirty="0">
                <a:solidFill>
                  <a:schemeClr val="accent5"/>
                </a:solidFill>
                <a:latin typeface="Roboto Thin" pitchFamily="2" charset="0"/>
                <a:ea typeface="Roboto Thin" pitchFamily="2" charset="0"/>
                <a:cs typeface="Arial" panose="020B0604020202020204" pitchFamily="34" charset="0"/>
              </a:rPr>
              <a:t>+</a:t>
            </a:r>
          </a:p>
        </p:txBody>
      </p:sp>
      <p:sp>
        <p:nvSpPr>
          <p:cNvPr id="38" name="Rectangle 37">
            <a:extLst>
              <a:ext uri="{FF2B5EF4-FFF2-40B4-BE49-F238E27FC236}">
                <a16:creationId xmlns:a16="http://schemas.microsoft.com/office/drawing/2014/main" id="{9C30714F-1ABE-3C4F-8165-43A0749891AD}"/>
              </a:ext>
            </a:extLst>
          </p:cNvPr>
          <p:cNvSpPr/>
          <p:nvPr/>
        </p:nvSpPr>
        <p:spPr>
          <a:xfrm>
            <a:off x="1950307" y="2359209"/>
            <a:ext cx="2120589" cy="307777"/>
          </a:xfrm>
          <a:prstGeom prst="rect">
            <a:avLst/>
          </a:prstGeom>
        </p:spPr>
        <p:txBody>
          <a:bodyPr wrap="square" lIns="91440" tIns="45720" rIns="91440" bIns="45720" anchor="t">
            <a:spAutoFit/>
          </a:bodyPr>
          <a:lstStyle/>
          <a:p>
            <a:pPr marL="0" marR="0" indent="0">
              <a:spcBef>
                <a:spcPts val="0"/>
              </a:spcBef>
              <a:spcAft>
                <a:spcPts val="0"/>
              </a:spcAft>
              <a:tabLst>
                <a:tab pos="228600" algn="l"/>
                <a:tab pos="457200" algn="l"/>
              </a:tabLst>
            </a:pPr>
            <a:r>
              <a:rPr lang="en-US" sz="1400" dirty="0">
                <a:latin typeface="Roboto Light"/>
                <a:ea typeface="Roboto Light"/>
                <a:cs typeface="Arial"/>
              </a:rPr>
              <a:t>Taft-Hartley members</a:t>
            </a:r>
          </a:p>
        </p:txBody>
      </p:sp>
      <p:pic>
        <p:nvPicPr>
          <p:cNvPr id="41" name="Picture 40" descr="A picture containing symbol, clipart&#10;&#10;Description automatically generated">
            <a:extLst>
              <a:ext uri="{FF2B5EF4-FFF2-40B4-BE49-F238E27FC236}">
                <a16:creationId xmlns:a16="http://schemas.microsoft.com/office/drawing/2014/main" id="{8812C3BA-0E0B-CE28-BA17-47EFFCF7F1BD}"/>
              </a:ext>
            </a:extLst>
          </p:cNvPr>
          <p:cNvPicPr>
            <a:picLocks noChangeAspect="1"/>
          </p:cNvPicPr>
          <p:nvPr/>
        </p:nvPicPr>
        <p:blipFill>
          <a:blip r:embed="rId5"/>
          <a:stretch>
            <a:fillRect/>
          </a:stretch>
        </p:blipFill>
        <p:spPr>
          <a:xfrm>
            <a:off x="1024666" y="1886789"/>
            <a:ext cx="583857" cy="685800"/>
          </a:xfrm>
          <a:prstGeom prst="rect">
            <a:avLst/>
          </a:prstGeom>
        </p:spPr>
      </p:pic>
      <p:sp>
        <p:nvSpPr>
          <p:cNvPr id="58" name="Oval 57">
            <a:extLst>
              <a:ext uri="{FF2B5EF4-FFF2-40B4-BE49-F238E27FC236}">
                <a16:creationId xmlns:a16="http://schemas.microsoft.com/office/drawing/2014/main" id="{904028E0-890B-81FF-725B-037531E22F17}"/>
              </a:ext>
            </a:extLst>
          </p:cNvPr>
          <p:cNvSpPr/>
          <p:nvPr/>
        </p:nvSpPr>
        <p:spPr>
          <a:xfrm>
            <a:off x="761841" y="3110454"/>
            <a:ext cx="1097435" cy="1097435"/>
          </a:xfrm>
          <a:prstGeom prst="ellipse">
            <a:avLst/>
          </a:prstGeom>
          <a:solidFill>
            <a:srgbClr val="FFFFFF"/>
          </a:solidFill>
          <a:ln w="9525">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59" name="Oval 58">
            <a:extLst>
              <a:ext uri="{FF2B5EF4-FFF2-40B4-BE49-F238E27FC236}">
                <a16:creationId xmlns:a16="http://schemas.microsoft.com/office/drawing/2014/main" id="{AEF44938-6A3D-5F52-69E7-B8EFAE0935D0}"/>
              </a:ext>
            </a:extLst>
          </p:cNvPr>
          <p:cNvSpPr/>
          <p:nvPr/>
        </p:nvSpPr>
        <p:spPr bwMode="gray">
          <a:xfrm>
            <a:off x="825926" y="3174539"/>
            <a:ext cx="969264" cy="969264"/>
          </a:xfrm>
          <a:prstGeom prst="ellipse">
            <a:avLst/>
          </a:prstGeom>
          <a:noFill/>
          <a:ln w="28575">
            <a:solidFill>
              <a:srgbClr val="05A1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60" name="Rectangle 59">
            <a:extLst>
              <a:ext uri="{FF2B5EF4-FFF2-40B4-BE49-F238E27FC236}">
                <a16:creationId xmlns:a16="http://schemas.microsoft.com/office/drawing/2014/main" id="{66679DCC-A461-DC4E-AAD4-98CE40A95D57}"/>
              </a:ext>
            </a:extLst>
          </p:cNvPr>
          <p:cNvSpPr/>
          <p:nvPr/>
        </p:nvSpPr>
        <p:spPr>
          <a:xfrm>
            <a:off x="1923361" y="3145743"/>
            <a:ext cx="2267026" cy="751488"/>
          </a:xfrm>
          <a:prstGeom prst="rect">
            <a:avLst/>
          </a:prstGeom>
        </p:spPr>
        <p:txBody>
          <a:bodyPr wrap="square" anchor="ctr">
            <a:spAutoFit/>
          </a:bodyPr>
          <a:lstStyle/>
          <a:p>
            <a:pPr marL="0" marR="0" indent="0">
              <a:lnSpc>
                <a:spcPct val="115000"/>
              </a:lnSpc>
              <a:spcBef>
                <a:spcPts val="0"/>
              </a:spcBef>
              <a:spcAft>
                <a:spcPts val="0"/>
              </a:spcAft>
              <a:tabLst>
                <a:tab pos="228600" algn="l"/>
                <a:tab pos="457200" algn="l"/>
              </a:tabLst>
            </a:pPr>
            <a:r>
              <a:rPr lang="en-US" sz="4000" dirty="0">
                <a:solidFill>
                  <a:schemeClr val="accent5"/>
                </a:solidFill>
                <a:latin typeface="Roboto Medium" pitchFamily="2" charset="0"/>
                <a:ea typeface="Roboto Medium" pitchFamily="2" charset="0"/>
                <a:cs typeface="Arial" panose="020B0604020202020204" pitchFamily="34" charset="0"/>
              </a:rPr>
              <a:t>25</a:t>
            </a:r>
            <a:r>
              <a:rPr lang="en-US" sz="4000" baseline="30000" dirty="0">
                <a:solidFill>
                  <a:schemeClr val="accent5"/>
                </a:solidFill>
                <a:latin typeface="Roboto Thin" pitchFamily="2" charset="0"/>
                <a:ea typeface="Roboto Thin" pitchFamily="2" charset="0"/>
                <a:cs typeface="Arial" panose="020B0604020202020204" pitchFamily="34" charset="0"/>
              </a:rPr>
              <a:t>+</a:t>
            </a:r>
          </a:p>
        </p:txBody>
      </p:sp>
      <p:sp>
        <p:nvSpPr>
          <p:cNvPr id="61" name="Rectangle 60">
            <a:extLst>
              <a:ext uri="{FF2B5EF4-FFF2-40B4-BE49-F238E27FC236}">
                <a16:creationId xmlns:a16="http://schemas.microsoft.com/office/drawing/2014/main" id="{9C30714F-1ABE-3C4F-8165-43A0749891AD}"/>
              </a:ext>
            </a:extLst>
          </p:cNvPr>
          <p:cNvSpPr/>
          <p:nvPr/>
        </p:nvSpPr>
        <p:spPr>
          <a:xfrm>
            <a:off x="1950307" y="3715039"/>
            <a:ext cx="2932589" cy="307777"/>
          </a:xfrm>
          <a:prstGeom prst="rect">
            <a:avLst/>
          </a:prstGeom>
        </p:spPr>
        <p:txBody>
          <a:bodyPr wrap="square" lIns="91440" tIns="45720" rIns="91440" bIns="45720" anchor="t">
            <a:spAutoFit/>
          </a:bodyPr>
          <a:lstStyle/>
          <a:p>
            <a:pPr marL="0" marR="0" indent="0">
              <a:spcBef>
                <a:spcPts val="0"/>
              </a:spcBef>
              <a:spcAft>
                <a:spcPts val="0"/>
              </a:spcAft>
              <a:tabLst>
                <a:tab pos="228600" algn="l"/>
                <a:tab pos="457200" algn="l"/>
              </a:tabLst>
            </a:pPr>
            <a:r>
              <a:rPr lang="en-US" sz="1400" dirty="0">
                <a:latin typeface="Roboto Light"/>
                <a:ea typeface="Roboto Light"/>
                <a:cs typeface="Arial"/>
              </a:rPr>
              <a:t>Years serving Taft-Hartley plans </a:t>
            </a:r>
          </a:p>
        </p:txBody>
      </p:sp>
      <p:pic>
        <p:nvPicPr>
          <p:cNvPr id="31" name="Graphic 61">
            <a:extLst>
              <a:ext uri="{FF2B5EF4-FFF2-40B4-BE49-F238E27FC236}">
                <a16:creationId xmlns:a16="http://schemas.microsoft.com/office/drawing/2014/main" id="{472CCAE5-BD2C-A24A-AC78-B1B726590C5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68253" y="3289434"/>
            <a:ext cx="684609" cy="684609"/>
          </a:xfrm>
          <a:prstGeom prst="rect">
            <a:avLst/>
          </a:prstGeom>
        </p:spPr>
      </p:pic>
      <p:pic>
        <p:nvPicPr>
          <p:cNvPr id="63" name="Picture 6">
            <a:extLst>
              <a:ext uri="{FF2B5EF4-FFF2-40B4-BE49-F238E27FC236}">
                <a16:creationId xmlns:a16="http://schemas.microsoft.com/office/drawing/2014/main" id="{71F15390-766F-43A5-B9CB-BC93D10C44A9}"/>
              </a:ext>
            </a:extLst>
          </p:cNvPr>
          <p:cNvPicPr>
            <a:picLocks noChangeAspect="1" noChangeArrowheads="1"/>
          </p:cNvPicPr>
          <p:nvPr/>
        </p:nvPicPr>
        <p:blipFill>
          <a:blip r:embed="rId8"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899077" y="4637940"/>
            <a:ext cx="822960" cy="822960"/>
          </a:xfrm>
          <a:prstGeom prst="rect">
            <a:avLst/>
          </a:prstGeom>
          <a:noFill/>
          <a:extLst>
            <a:ext uri="{909E8E84-426E-40DD-AFC4-6F175D3DCCD1}">
              <a14:hiddenFill xmlns:a14="http://schemas.microsoft.com/office/drawing/2010/main">
                <a:solidFill>
                  <a:srgbClr val="FFFFFF"/>
                </a:solidFill>
              </a14:hiddenFill>
            </a:ext>
          </a:extLst>
        </p:spPr>
      </p:pic>
      <p:sp>
        <p:nvSpPr>
          <p:cNvPr id="29" name="Title 27"/>
          <p:cNvSpPr>
            <a:spLocks noGrp="1"/>
          </p:cNvSpPr>
          <p:nvPr>
            <p:ph type="title"/>
          </p:nvPr>
        </p:nvSpPr>
        <p:spPr>
          <a:xfrm>
            <a:off x="609441" y="320040"/>
            <a:ext cx="10969943" cy="830860"/>
          </a:xfrm>
        </p:spPr>
        <p:txBody>
          <a:bodyPr>
            <a:normAutofit fontScale="90000"/>
          </a:bodyPr>
          <a:lstStyle/>
          <a:p>
            <a:r>
              <a:rPr lang="en-US" sz="3100" dirty="0"/>
              <a:t>Taft-Hartley Experience</a:t>
            </a:r>
            <a:br>
              <a:rPr lang="en-US" sz="3100" dirty="0"/>
            </a:br>
            <a:r>
              <a:rPr lang="en-US" sz="2200" b="0" dirty="0">
                <a:latin typeface="Roboto Light" panose="02000000000000000000" pitchFamily="2" charset="0"/>
                <a:ea typeface="Roboto Light" panose="02000000000000000000" pitchFamily="2" charset="0"/>
                <a:cs typeface="Roboto Light" panose="02000000000000000000" pitchFamily="2" charset="0"/>
              </a:rPr>
              <a:t>Focus since 2015 </a:t>
            </a:r>
          </a:p>
        </p:txBody>
      </p:sp>
      <p:sp>
        <p:nvSpPr>
          <p:cNvPr id="22" name="TextBox 21">
            <a:extLst>
              <a:ext uri="{FF2B5EF4-FFF2-40B4-BE49-F238E27FC236}">
                <a16:creationId xmlns:a16="http://schemas.microsoft.com/office/drawing/2014/main" id="{6232CB5F-9C93-4A24-A50D-54E41B40C830}"/>
              </a:ext>
            </a:extLst>
          </p:cNvPr>
          <p:cNvSpPr txBox="1">
            <a:spLocks/>
          </p:cNvSpPr>
          <p:nvPr>
            <p:custDataLst>
              <p:tags r:id="rId2"/>
            </p:custDataLst>
          </p:nvPr>
        </p:nvSpPr>
        <p:spPr>
          <a:xfrm>
            <a:off x="6720840" y="4853672"/>
            <a:ext cx="3412172" cy="721827"/>
          </a:xfrm>
          <a:prstGeom prst="rect">
            <a:avLst/>
          </a:prstGeom>
        </p:spPr>
        <p:txBody>
          <a:bodyPr vert="horz" wrap="square" lIns="107990" tIns="53995" rIns="107990" bIns="53995" rtlCol="0" anchor="t">
            <a:noAutofit/>
          </a:bodyPr>
          <a:lstStyle>
            <a:lvl1pPr marL="275672" lvl="0" indent="-275672" defTabSz="1080182" eaLnBrk="1" latinLnBrk="0" hangingPunct="1">
              <a:spcBef>
                <a:spcPts val="945"/>
              </a:spcBef>
              <a:buClr>
                <a:schemeClr val="bg1">
                  <a:lumMod val="50000"/>
                </a:schemeClr>
              </a:buClr>
              <a:buFont typeface="Wingdings" panose="05000000000000000000" pitchFamily="2" charset="2"/>
              <a:buChar char="§"/>
              <a:defRPr sz="2400">
                <a:solidFill>
                  <a:schemeClr val="tx1">
                    <a:lumMod val="90000"/>
                    <a:lumOff val="10000"/>
                  </a:schemeClr>
                </a:solidFill>
                <a:latin typeface="Roboto" pitchFamily="2" charset="0"/>
                <a:ea typeface="Roboto" pitchFamily="2" charset="0"/>
                <a:cs typeface="Roboto" panose="02000000000000000000" pitchFamily="2" charset="0"/>
                <a:sym typeface="Roboto" panose="02000000000000000000" pitchFamily="2" charset="0"/>
              </a:defRPr>
            </a:lvl1pPr>
            <a:lvl2pPr marL="540091" lvl="1" indent="-264419" defTabSz="1080182" eaLnBrk="1" latinLnBrk="0" hangingPunct="1">
              <a:spcBef>
                <a:spcPts val="945"/>
              </a:spcBef>
              <a:buClr>
                <a:schemeClr val="bg1">
                  <a:lumMod val="50000"/>
                </a:schemeClr>
              </a:buClr>
              <a:buFont typeface="Wingdings" charset="2"/>
              <a:buChar char="§"/>
              <a:defRPr sz="2100">
                <a:solidFill>
                  <a:schemeClr val="tx1">
                    <a:lumMod val="90000"/>
                    <a:lumOff val="10000"/>
                  </a:schemeClr>
                </a:solidFill>
                <a:latin typeface="Roboto" pitchFamily="2" charset="0"/>
                <a:ea typeface="Roboto" pitchFamily="2" charset="0"/>
                <a:cs typeface="Roboto" panose="02000000000000000000" pitchFamily="2" charset="0"/>
                <a:sym typeface="Roboto" panose="02000000000000000000" pitchFamily="2" charset="0"/>
              </a:defRPr>
            </a:lvl2pPr>
            <a:lvl3pPr marL="815763" lvl="2" indent="-275672" defTabSz="1080182" eaLnBrk="1" latinLnBrk="0" hangingPunct="1">
              <a:spcBef>
                <a:spcPts val="945"/>
              </a:spcBef>
              <a:buClr>
                <a:schemeClr val="bg1">
                  <a:lumMod val="50000"/>
                </a:schemeClr>
              </a:buClr>
              <a:buFont typeface="Wingdings" panose="05000000000000000000" pitchFamily="2" charset="2"/>
              <a:buChar char="§"/>
              <a:defRPr sz="1900">
                <a:solidFill>
                  <a:schemeClr val="tx1">
                    <a:lumMod val="90000"/>
                    <a:lumOff val="10000"/>
                  </a:schemeClr>
                </a:solidFill>
                <a:latin typeface="Roboto" pitchFamily="2" charset="0"/>
                <a:ea typeface="Roboto" pitchFamily="2" charset="0"/>
                <a:cs typeface="Roboto" panose="02000000000000000000" pitchFamily="2" charset="0"/>
                <a:sym typeface="Roboto" panose="02000000000000000000" pitchFamily="2" charset="0"/>
              </a:defRPr>
            </a:lvl3pPr>
            <a:lvl4pPr marL="1080182" lvl="3" indent="-264419" defTabSz="1080182" eaLnBrk="1" latinLnBrk="0" hangingPunct="1">
              <a:spcBef>
                <a:spcPts val="945"/>
              </a:spcBef>
              <a:buClr>
                <a:schemeClr val="bg1">
                  <a:lumMod val="50000"/>
                </a:schemeClr>
              </a:buClr>
              <a:buFont typeface="Wingdings" charset="2"/>
              <a:buChar char="§"/>
              <a:defRPr sz="1600">
                <a:solidFill>
                  <a:schemeClr val="tx1">
                    <a:lumMod val="90000"/>
                    <a:lumOff val="10000"/>
                  </a:schemeClr>
                </a:solidFill>
                <a:latin typeface="Roboto" pitchFamily="2" charset="0"/>
                <a:ea typeface="Roboto" pitchFamily="2" charset="0"/>
                <a:cs typeface="Roboto" panose="02000000000000000000" pitchFamily="2" charset="0"/>
                <a:sym typeface="Roboto" panose="02000000000000000000" pitchFamily="2" charset="0"/>
              </a:defRPr>
            </a:lvl4pPr>
            <a:lvl5pPr marL="1355853" lvl="4" indent="-275672" defTabSz="1080182" eaLnBrk="1" latinLnBrk="0" hangingPunct="1">
              <a:spcBef>
                <a:spcPts val="945"/>
              </a:spcBef>
              <a:buClr>
                <a:schemeClr val="bg1">
                  <a:lumMod val="50000"/>
                </a:schemeClr>
              </a:buClr>
              <a:buFont typeface="Wingdings" panose="05000000000000000000" pitchFamily="2" charset="2"/>
              <a:buChar char="§"/>
              <a:defRPr sz="1600">
                <a:solidFill>
                  <a:schemeClr val="tx1">
                    <a:lumMod val="90000"/>
                    <a:lumOff val="10000"/>
                  </a:schemeClr>
                </a:solidFill>
                <a:latin typeface="Roboto" pitchFamily="2" charset="0"/>
                <a:ea typeface="Roboto" pitchFamily="2" charset="0"/>
                <a:cs typeface="Roboto" panose="02000000000000000000" pitchFamily="2" charset="0"/>
                <a:sym typeface="Roboto" panose="02000000000000000000" pitchFamily="2" charset="0"/>
              </a:defRPr>
            </a:lvl5pPr>
            <a:lvl6pPr marL="2970499" indent="-270046" defTabSz="1080182">
              <a:spcBef>
                <a:spcPct val="20000"/>
              </a:spcBef>
              <a:buFont typeface="Arial" panose="020B0604020202020204" pitchFamily="34" charset="0"/>
              <a:buChar char="•"/>
              <a:defRPr sz="2400">
                <a:latin typeface="+mn-lt"/>
                <a:cs typeface="+mn-cs"/>
              </a:defRPr>
            </a:lvl6pPr>
            <a:lvl7pPr marL="3510590" indent="-270046" defTabSz="1080182">
              <a:spcBef>
                <a:spcPct val="20000"/>
              </a:spcBef>
              <a:buFont typeface="Arial" panose="020B0604020202020204" pitchFamily="34" charset="0"/>
              <a:buChar char="•"/>
              <a:defRPr sz="2400">
                <a:latin typeface="+mn-lt"/>
                <a:cs typeface="+mn-cs"/>
              </a:defRPr>
            </a:lvl7pPr>
            <a:lvl8pPr marL="4050680" indent="-270046" defTabSz="1080182">
              <a:spcBef>
                <a:spcPct val="20000"/>
              </a:spcBef>
              <a:buFont typeface="Arial" panose="020B0604020202020204" pitchFamily="34" charset="0"/>
              <a:buChar char="•"/>
              <a:defRPr sz="2400">
                <a:latin typeface="+mn-lt"/>
                <a:cs typeface="+mn-cs"/>
              </a:defRPr>
            </a:lvl8pPr>
            <a:lvl9pPr marL="4590771" indent="-270046" defTabSz="1080182">
              <a:spcBef>
                <a:spcPct val="20000"/>
              </a:spcBef>
              <a:buFont typeface="Arial" panose="020B0604020202020204" pitchFamily="34" charset="0"/>
              <a:buChar char="•"/>
              <a:defRPr sz="2400">
                <a:latin typeface="+mn-lt"/>
                <a:cs typeface="+mn-cs"/>
              </a:defRPr>
            </a:lvl9pPr>
          </a:lstStyle>
          <a:p>
            <a:pPr marL="171399" indent="-171399">
              <a:lnSpc>
                <a:spcPts val="1100"/>
              </a:lnSpc>
              <a:spcBef>
                <a:spcPts val="500"/>
              </a:spcBef>
              <a:spcAft>
                <a:spcPts val="300"/>
              </a:spcAft>
              <a:buClr>
                <a:schemeClr val="tx1">
                  <a:lumMod val="50000"/>
                  <a:lumOff val="50000"/>
                </a:schemeClr>
              </a:buClr>
            </a:pPr>
            <a:r>
              <a:rPr lang="en-US" sz="1400" dirty="0">
                <a:solidFill>
                  <a:schemeClr val="accent5"/>
                </a:solidFill>
                <a:latin typeface="Roboto Medium" panose="02000000000000000000" pitchFamily="2" charset="0"/>
                <a:ea typeface="Roboto Medium" panose="02000000000000000000" pitchFamily="2" charset="0"/>
                <a:cs typeface="Roboto Medium" panose="02000000000000000000" pitchFamily="2" charset="0"/>
              </a:rPr>
              <a:t>3</a:t>
            </a:r>
            <a:r>
              <a:rPr lang="en-US" sz="1400" dirty="0">
                <a:solidFill>
                  <a:schemeClr val="tx1"/>
                </a:solidFill>
                <a:latin typeface="Roboto Light" pitchFamily="2" charset="0"/>
                <a:ea typeface="Roboto Light" pitchFamily="2" charset="0"/>
                <a:cs typeface="Arial" charset="0"/>
              </a:rPr>
              <a:t> Focused Account Managers</a:t>
            </a:r>
          </a:p>
          <a:p>
            <a:pPr marL="171399" indent="-171399">
              <a:lnSpc>
                <a:spcPts val="1100"/>
              </a:lnSpc>
              <a:spcBef>
                <a:spcPts val="500"/>
              </a:spcBef>
              <a:spcAft>
                <a:spcPts val="300"/>
              </a:spcAft>
              <a:buClr>
                <a:schemeClr val="tx1">
                  <a:lumMod val="50000"/>
                  <a:lumOff val="50000"/>
                </a:schemeClr>
              </a:buClr>
            </a:pPr>
            <a:r>
              <a:rPr lang="en-US" sz="1400" dirty="0">
                <a:solidFill>
                  <a:schemeClr val="accent5"/>
                </a:solidFill>
                <a:latin typeface="Roboto Medium" panose="02000000000000000000" pitchFamily="2" charset="0"/>
                <a:ea typeface="Roboto Medium" panose="02000000000000000000" pitchFamily="2" charset="0"/>
                <a:cs typeface="Roboto Medium" panose="02000000000000000000" pitchFamily="2" charset="0"/>
              </a:rPr>
              <a:t>2</a:t>
            </a:r>
            <a:r>
              <a:rPr lang="en-US" sz="1400" dirty="0">
                <a:solidFill>
                  <a:schemeClr val="tx1"/>
                </a:solidFill>
                <a:latin typeface="Roboto Light" pitchFamily="2" charset="0"/>
                <a:ea typeface="Roboto Light" pitchFamily="2" charset="0"/>
                <a:cs typeface="Arial" charset="0"/>
              </a:rPr>
              <a:t> Executive Leaders</a:t>
            </a:r>
          </a:p>
          <a:p>
            <a:pPr marL="171399" indent="-171399">
              <a:lnSpc>
                <a:spcPts val="1100"/>
              </a:lnSpc>
              <a:spcBef>
                <a:spcPts val="500"/>
              </a:spcBef>
              <a:buClr>
                <a:schemeClr val="tx1">
                  <a:lumMod val="50000"/>
                  <a:lumOff val="50000"/>
                </a:schemeClr>
              </a:buClr>
            </a:pPr>
            <a:endParaRPr lang="en-US" sz="1400" dirty="0">
              <a:solidFill>
                <a:schemeClr val="tx1"/>
              </a:solidFill>
              <a:latin typeface="Roboto Light" pitchFamily="2" charset="0"/>
              <a:ea typeface="Roboto Light" pitchFamily="2" charset="0"/>
              <a:cs typeface="Arial" charset="0"/>
            </a:endParaRPr>
          </a:p>
        </p:txBody>
      </p:sp>
      <p:sp>
        <p:nvSpPr>
          <p:cNvPr id="27" name="Rounded Rectangle 26">
            <a:extLst>
              <a:ext uri="{FF2B5EF4-FFF2-40B4-BE49-F238E27FC236}">
                <a16:creationId xmlns:a16="http://schemas.microsoft.com/office/drawing/2014/main" id="{72285715-1DAE-D149-BF76-3F70E048EF30}"/>
              </a:ext>
            </a:extLst>
          </p:cNvPr>
          <p:cNvSpPr/>
          <p:nvPr/>
        </p:nvSpPr>
        <p:spPr>
          <a:xfrm>
            <a:off x="6447453" y="1625583"/>
            <a:ext cx="5010540" cy="2528048"/>
          </a:xfrm>
          <a:prstGeom prst="roundRect">
            <a:avLst>
              <a:gd name="adj" fmla="val 3450"/>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latin typeface="Arial"/>
            </a:endParaRPr>
          </a:p>
          <a:p>
            <a:pPr algn="ctr"/>
            <a:endParaRPr lang="en-US" dirty="0">
              <a:solidFill>
                <a:srgbClr val="FFFFFF"/>
              </a:solidFill>
              <a:latin typeface="Arial"/>
            </a:endParaRPr>
          </a:p>
        </p:txBody>
      </p:sp>
      <p:sp>
        <p:nvSpPr>
          <p:cNvPr id="28" name="Rectangle 27"/>
          <p:cNvSpPr/>
          <p:nvPr/>
        </p:nvSpPr>
        <p:spPr>
          <a:xfrm>
            <a:off x="7178927" y="1447665"/>
            <a:ext cx="3564428" cy="369332"/>
          </a:xfrm>
          <a:prstGeom prst="rect">
            <a:avLst/>
          </a:prstGeom>
          <a:solidFill>
            <a:schemeClr val="accent1"/>
          </a:solidFill>
          <a:ln>
            <a:noFill/>
          </a:ln>
        </p:spPr>
        <p:txBody>
          <a:bodyPr wrap="square" anchor="ctr">
            <a:spAutoFit/>
          </a:bodyPr>
          <a:lstStyle/>
          <a:p>
            <a:pPr lvl="0" algn="ctr">
              <a:defRPr/>
            </a:pPr>
            <a:r>
              <a:rPr lang="en-US" b="1" dirty="0">
                <a:solidFill>
                  <a:srgbClr val="FFFFFF"/>
                </a:solidFill>
                <a:latin typeface="Roboto" pitchFamily="2" charset="0"/>
                <a:ea typeface="Roboto" pitchFamily="2" charset="0"/>
              </a:rPr>
              <a:t>Representative Clients</a:t>
            </a:r>
            <a:endParaRPr kumimoji="0" lang="en-US" b="1" i="1" u="none" strike="noStrike" kern="1200" spc="0" normalizeH="0" baseline="0" noProof="0" dirty="0">
              <a:ln>
                <a:noFill/>
              </a:ln>
              <a:solidFill>
                <a:srgbClr val="FFFFFF"/>
              </a:solidFill>
              <a:effectLst/>
              <a:uLnTx/>
              <a:uFillTx/>
              <a:latin typeface="Roboto" pitchFamily="2" charset="0"/>
              <a:ea typeface="Roboto" pitchFamily="2" charset="0"/>
            </a:endParaRPr>
          </a:p>
        </p:txBody>
      </p:sp>
      <p:pic>
        <p:nvPicPr>
          <p:cNvPr id="33" name="Picture 32"/>
          <p:cNvPicPr>
            <a:picLocks noChangeAspect="1"/>
          </p:cNvPicPr>
          <p:nvPr/>
        </p:nvPicPr>
        <p:blipFill>
          <a:blip r:embed="rId9"/>
          <a:stretch>
            <a:fillRect/>
          </a:stretch>
        </p:blipFill>
        <p:spPr>
          <a:xfrm>
            <a:off x="6739502" y="1920322"/>
            <a:ext cx="4419983" cy="2066723"/>
          </a:xfrm>
          <a:prstGeom prst="rect">
            <a:avLst/>
          </a:prstGeom>
        </p:spPr>
      </p:pic>
    </p:spTree>
    <p:extLst>
      <p:ext uri="{BB962C8B-B14F-4D97-AF65-F5344CB8AC3E}">
        <p14:creationId xmlns:p14="http://schemas.microsoft.com/office/powerpoint/2010/main" val="12520295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2441816E-A009-5D0D-477D-911C4BEFBB94}"/>
              </a:ext>
            </a:extLst>
          </p:cNvPr>
          <p:cNvSpPr>
            <a:spLocks/>
          </p:cNvSpPr>
          <p:nvPr/>
        </p:nvSpPr>
        <p:spPr>
          <a:xfrm>
            <a:off x="3006153" y="4117722"/>
            <a:ext cx="1747589" cy="580835"/>
          </a:xfrm>
          <a:prstGeom prst="rect">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noAutofit/>
          </a:bodyPr>
          <a:lstStyle/>
          <a:p>
            <a:pPr lvl="0" algn="ctr">
              <a:defRPr/>
            </a:pPr>
            <a:r>
              <a:rPr lang="en-US" sz="1500" dirty="0">
                <a:solidFill>
                  <a:schemeClr val="tx1"/>
                </a:solidFill>
                <a:latin typeface="Roboto" panose="02000000000000000000" pitchFamily="2" charset="0"/>
                <a:ea typeface="Roboto" panose="02000000000000000000" pitchFamily="2" charset="0"/>
                <a:cs typeface="Roboto" panose="02000000000000000000" pitchFamily="2" charset="0"/>
              </a:rPr>
              <a:t>Adherence to Clinical Guidelines </a:t>
            </a:r>
          </a:p>
          <a:p>
            <a:pPr lvl="0" algn="ctr">
              <a:defRPr/>
            </a:pPr>
            <a:endParaRPr kumimoji="0" lang="en-US" sz="1500" b="0" i="0" u="none" strike="noStrike" kern="1200" cap="none" spc="0" normalizeH="0" baseline="0" noProof="0" dirty="0">
              <a:ln>
                <a:noFill/>
              </a:ln>
              <a:solidFill>
                <a:schemeClr val="accent5"/>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19" name="Oval 18">
            <a:extLst>
              <a:ext uri="{FF2B5EF4-FFF2-40B4-BE49-F238E27FC236}">
                <a16:creationId xmlns:a16="http://schemas.microsoft.com/office/drawing/2014/main" id="{AB898114-F4DE-0BE8-5AA8-9DC14C231323}"/>
              </a:ext>
            </a:extLst>
          </p:cNvPr>
          <p:cNvSpPr/>
          <p:nvPr/>
        </p:nvSpPr>
        <p:spPr>
          <a:xfrm>
            <a:off x="3334021" y="2926481"/>
            <a:ext cx="1097435" cy="1097435"/>
          </a:xfrm>
          <a:prstGeom prst="ellipse">
            <a:avLst/>
          </a:prstGeom>
          <a:solidFill>
            <a:srgbClr val="FFFFFF"/>
          </a:solidFill>
          <a:ln w="9525">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20" name="Rectangle 19">
            <a:extLst>
              <a:ext uri="{FF2B5EF4-FFF2-40B4-BE49-F238E27FC236}">
                <a16:creationId xmlns:a16="http://schemas.microsoft.com/office/drawing/2014/main" id="{D6305B64-1E8C-816B-5789-D9B0D5F7D7B9}"/>
              </a:ext>
            </a:extLst>
          </p:cNvPr>
          <p:cNvSpPr>
            <a:spLocks/>
          </p:cNvSpPr>
          <p:nvPr/>
        </p:nvSpPr>
        <p:spPr>
          <a:xfrm>
            <a:off x="1074325" y="4114531"/>
            <a:ext cx="1630972" cy="575148"/>
          </a:xfrm>
          <a:prstGeom prst="rect">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noAutofit/>
          </a:bodyPr>
          <a:lstStyle/>
          <a:p>
            <a:pPr lvl="0" algn="ctr">
              <a:defRPr/>
            </a:pPr>
            <a:r>
              <a:rPr lang="en-US" sz="1500" dirty="0">
                <a:solidFill>
                  <a:schemeClr val="tx1"/>
                </a:solidFill>
                <a:latin typeface="Roboto" panose="02000000000000000000" pitchFamily="2" charset="0"/>
                <a:ea typeface="Roboto" panose="02000000000000000000" pitchFamily="2" charset="0"/>
                <a:cs typeface="Roboto" panose="02000000000000000000" pitchFamily="2" charset="0"/>
              </a:rPr>
              <a:t>Active Participation </a:t>
            </a:r>
          </a:p>
        </p:txBody>
      </p:sp>
      <p:sp>
        <p:nvSpPr>
          <p:cNvPr id="21" name="Oval 20">
            <a:extLst>
              <a:ext uri="{FF2B5EF4-FFF2-40B4-BE49-F238E27FC236}">
                <a16:creationId xmlns:a16="http://schemas.microsoft.com/office/drawing/2014/main" id="{904028E0-890B-81FF-725B-037531E22F17}"/>
              </a:ext>
            </a:extLst>
          </p:cNvPr>
          <p:cNvSpPr/>
          <p:nvPr/>
        </p:nvSpPr>
        <p:spPr>
          <a:xfrm>
            <a:off x="1341790" y="2930490"/>
            <a:ext cx="1097435" cy="1097435"/>
          </a:xfrm>
          <a:prstGeom prst="ellipse">
            <a:avLst/>
          </a:prstGeom>
          <a:solidFill>
            <a:srgbClr val="FFFFFF"/>
          </a:solidFill>
          <a:ln w="9525">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22" name="Oval 21">
            <a:extLst>
              <a:ext uri="{FF2B5EF4-FFF2-40B4-BE49-F238E27FC236}">
                <a16:creationId xmlns:a16="http://schemas.microsoft.com/office/drawing/2014/main" id="{2715A522-0E34-711C-7188-B283FD117D94}"/>
              </a:ext>
            </a:extLst>
          </p:cNvPr>
          <p:cNvSpPr/>
          <p:nvPr/>
        </p:nvSpPr>
        <p:spPr bwMode="gray">
          <a:xfrm>
            <a:off x="3398106" y="2990566"/>
            <a:ext cx="969264" cy="969264"/>
          </a:xfrm>
          <a:prstGeom prst="ellipse">
            <a:avLst/>
          </a:prstGeom>
          <a:noFill/>
          <a:ln w="28575">
            <a:solidFill>
              <a:srgbClr val="05A1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latin typeface="Arial" panose="020B0604020202020204" pitchFamily="34" charset="0"/>
            </a:endParaRPr>
          </a:p>
        </p:txBody>
      </p:sp>
      <p:sp>
        <p:nvSpPr>
          <p:cNvPr id="23" name="Oval 22">
            <a:extLst>
              <a:ext uri="{FF2B5EF4-FFF2-40B4-BE49-F238E27FC236}">
                <a16:creationId xmlns:a16="http://schemas.microsoft.com/office/drawing/2014/main" id="{AEF44938-6A3D-5F52-69E7-B8EFAE0935D0}"/>
              </a:ext>
            </a:extLst>
          </p:cNvPr>
          <p:cNvSpPr/>
          <p:nvPr/>
        </p:nvSpPr>
        <p:spPr bwMode="gray">
          <a:xfrm>
            <a:off x="1405875" y="2994575"/>
            <a:ext cx="969264" cy="969264"/>
          </a:xfrm>
          <a:prstGeom prst="ellipse">
            <a:avLst/>
          </a:prstGeom>
          <a:noFill/>
          <a:ln w="28575">
            <a:solidFill>
              <a:srgbClr val="05A1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25" name="Rectangle 24">
            <a:extLst>
              <a:ext uri="{FF2B5EF4-FFF2-40B4-BE49-F238E27FC236}">
                <a16:creationId xmlns:a16="http://schemas.microsoft.com/office/drawing/2014/main" id="{2441816E-A009-5D0D-477D-911C4BEFBB94}"/>
              </a:ext>
            </a:extLst>
          </p:cNvPr>
          <p:cNvSpPr>
            <a:spLocks/>
          </p:cNvSpPr>
          <p:nvPr/>
        </p:nvSpPr>
        <p:spPr>
          <a:xfrm>
            <a:off x="7052639" y="4120990"/>
            <a:ext cx="1534870" cy="397744"/>
          </a:xfrm>
          <a:prstGeom prst="rect">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noAutofit/>
          </a:bodyPr>
          <a:lstStyle/>
          <a:p>
            <a:pPr lvl="0" algn="ctr">
              <a:defRPr/>
            </a:pPr>
            <a:r>
              <a:rPr lang="en-US" sz="1500" dirty="0">
                <a:solidFill>
                  <a:schemeClr val="tx1"/>
                </a:solidFill>
                <a:latin typeface="Roboto" panose="02000000000000000000" pitchFamily="2" charset="0"/>
                <a:ea typeface="Roboto" panose="02000000000000000000" pitchFamily="2" charset="0"/>
                <a:cs typeface="Roboto" panose="02000000000000000000" pitchFamily="2" charset="0"/>
              </a:rPr>
              <a:t>Communication </a:t>
            </a:r>
          </a:p>
        </p:txBody>
      </p:sp>
      <p:sp>
        <p:nvSpPr>
          <p:cNvPr id="27" name="Rectangle 26">
            <a:extLst>
              <a:ext uri="{FF2B5EF4-FFF2-40B4-BE49-F238E27FC236}">
                <a16:creationId xmlns:a16="http://schemas.microsoft.com/office/drawing/2014/main" id="{D6305B64-1E8C-816B-5789-D9B0D5F7D7B9}"/>
              </a:ext>
            </a:extLst>
          </p:cNvPr>
          <p:cNvSpPr>
            <a:spLocks/>
          </p:cNvSpPr>
          <p:nvPr/>
        </p:nvSpPr>
        <p:spPr>
          <a:xfrm>
            <a:off x="5054599" y="4116206"/>
            <a:ext cx="1697183" cy="573473"/>
          </a:xfrm>
          <a:prstGeom prst="rect">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noAutofit/>
          </a:bodyPr>
          <a:lstStyle/>
          <a:p>
            <a:pPr lvl="0" algn="ctr">
              <a:defRPr/>
            </a:pPr>
            <a:r>
              <a:rPr lang="en-US" sz="1500" dirty="0">
                <a:solidFill>
                  <a:schemeClr val="tx1"/>
                </a:solidFill>
                <a:latin typeface="Roboto" panose="02000000000000000000" pitchFamily="2" charset="0"/>
                <a:ea typeface="Roboto" panose="02000000000000000000" pitchFamily="2" charset="0"/>
                <a:cs typeface="Roboto" panose="02000000000000000000" pitchFamily="2" charset="0"/>
              </a:rPr>
              <a:t>Education and Empowerment </a:t>
            </a:r>
          </a:p>
        </p:txBody>
      </p:sp>
      <p:sp>
        <p:nvSpPr>
          <p:cNvPr id="28" name="Oval 27">
            <a:extLst>
              <a:ext uri="{FF2B5EF4-FFF2-40B4-BE49-F238E27FC236}">
                <a16:creationId xmlns:a16="http://schemas.microsoft.com/office/drawing/2014/main" id="{904028E0-890B-81FF-725B-037531E22F17}"/>
              </a:ext>
            </a:extLst>
          </p:cNvPr>
          <p:cNvSpPr/>
          <p:nvPr/>
        </p:nvSpPr>
        <p:spPr>
          <a:xfrm>
            <a:off x="5332394" y="2952808"/>
            <a:ext cx="1097435" cy="1097435"/>
          </a:xfrm>
          <a:prstGeom prst="ellipse">
            <a:avLst/>
          </a:prstGeom>
          <a:solidFill>
            <a:srgbClr val="FFFFFF"/>
          </a:solidFill>
          <a:ln w="9525">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31" name="Oval 30">
            <a:extLst>
              <a:ext uri="{FF2B5EF4-FFF2-40B4-BE49-F238E27FC236}">
                <a16:creationId xmlns:a16="http://schemas.microsoft.com/office/drawing/2014/main" id="{AEF44938-6A3D-5F52-69E7-B8EFAE0935D0}"/>
              </a:ext>
            </a:extLst>
          </p:cNvPr>
          <p:cNvSpPr/>
          <p:nvPr/>
        </p:nvSpPr>
        <p:spPr bwMode="gray">
          <a:xfrm>
            <a:off x="5396479" y="3016893"/>
            <a:ext cx="969264" cy="969264"/>
          </a:xfrm>
          <a:prstGeom prst="ellipse">
            <a:avLst/>
          </a:prstGeom>
          <a:solidFill>
            <a:srgbClr val="FFFFFF"/>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latin typeface="Arial" panose="020B0604020202020204" pitchFamily="34" charset="0"/>
            </a:endParaRPr>
          </a:p>
        </p:txBody>
      </p:sp>
      <p:sp>
        <p:nvSpPr>
          <p:cNvPr id="34" name="Rectangle 33">
            <a:extLst>
              <a:ext uri="{FF2B5EF4-FFF2-40B4-BE49-F238E27FC236}">
                <a16:creationId xmlns:a16="http://schemas.microsoft.com/office/drawing/2014/main" id="{2441816E-A009-5D0D-477D-911C4BEFBB94}"/>
              </a:ext>
            </a:extLst>
          </p:cNvPr>
          <p:cNvSpPr>
            <a:spLocks/>
          </p:cNvSpPr>
          <p:nvPr/>
        </p:nvSpPr>
        <p:spPr>
          <a:xfrm>
            <a:off x="8986982" y="4116217"/>
            <a:ext cx="1699491" cy="573462"/>
          </a:xfrm>
          <a:prstGeom prst="rect">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noAutofit/>
          </a:bodyPr>
          <a:lstStyle/>
          <a:p>
            <a:pPr lvl="0" algn="ctr">
              <a:defRPr/>
            </a:pPr>
            <a:r>
              <a:rPr lang="en-US" sz="1500" dirty="0">
                <a:solidFill>
                  <a:schemeClr val="tx1"/>
                </a:solidFill>
                <a:latin typeface="Roboto" panose="02000000000000000000" pitchFamily="2" charset="0"/>
                <a:ea typeface="Roboto" panose="02000000000000000000" pitchFamily="2" charset="0"/>
                <a:cs typeface="Roboto" panose="02000000000000000000" pitchFamily="2" charset="0"/>
              </a:rPr>
              <a:t>Personal Responsibility</a:t>
            </a:r>
            <a:endParaRPr kumimoji="0" lang="en-US" sz="1500" b="0" i="0" u="none" strike="noStrike" kern="1200" cap="none" spc="0" normalizeH="0" baseline="0" noProof="0" dirty="0">
              <a:ln>
                <a:noFill/>
              </a:ln>
              <a:solidFill>
                <a:schemeClr val="tx1"/>
              </a:solidFill>
              <a:effectLst/>
              <a:uLnTx/>
              <a:uFillTx/>
              <a:latin typeface="Roboto" panose="02000000000000000000" pitchFamily="2" charset="0"/>
              <a:ea typeface="Roboto" panose="02000000000000000000" pitchFamily="2" charset="0"/>
              <a:cs typeface="Roboto" panose="02000000000000000000" pitchFamily="2" charset="0"/>
            </a:endParaRPr>
          </a:p>
        </p:txBody>
      </p:sp>
      <p:pic>
        <p:nvPicPr>
          <p:cNvPr id="39" name="Graphic 22">
            <a:extLst>
              <a:ext uri="{FF2B5EF4-FFF2-40B4-BE49-F238E27FC236}">
                <a16:creationId xmlns:a16="http://schemas.microsoft.com/office/drawing/2014/main" id="{261A5BEF-E229-0D46-951A-765DD58691A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590862" y="3250922"/>
            <a:ext cx="580912" cy="548640"/>
          </a:xfrm>
          <a:prstGeom prst="rect">
            <a:avLst/>
          </a:prstGeom>
        </p:spPr>
      </p:pic>
      <p:sp>
        <p:nvSpPr>
          <p:cNvPr id="67" name="Content Placeholder 66"/>
          <p:cNvSpPr>
            <a:spLocks noGrp="1"/>
          </p:cNvSpPr>
          <p:nvPr>
            <p:ph idx="1"/>
          </p:nvPr>
        </p:nvSpPr>
        <p:spPr>
          <a:xfrm>
            <a:off x="609441" y="1243583"/>
            <a:ext cx="10969943" cy="1389965"/>
          </a:xfrm>
        </p:spPr>
        <p:txBody>
          <a:bodyPr/>
          <a:lstStyle/>
          <a:p>
            <a:r>
              <a:rPr lang="en-US" dirty="0"/>
              <a:t>The process of actively involving healthcare members in their own health and wellness that leads to </a:t>
            </a:r>
            <a:r>
              <a:rPr lang="en-US" dirty="0">
                <a:solidFill>
                  <a:schemeClr val="accent1"/>
                </a:solidFill>
                <a:latin typeface="Roboto Medium" panose="02000000000000000000" pitchFamily="2" charset="0"/>
                <a:ea typeface="Roboto Medium" panose="02000000000000000000" pitchFamily="2" charset="0"/>
                <a:cs typeface="Roboto Medium" panose="02000000000000000000" pitchFamily="2" charset="0"/>
              </a:rPr>
              <a:t>better health outcomes</a:t>
            </a:r>
            <a:r>
              <a:rPr lang="en-US" dirty="0"/>
              <a:t>, </a:t>
            </a:r>
            <a:r>
              <a:rPr lang="en-US" dirty="0">
                <a:solidFill>
                  <a:schemeClr val="accent1"/>
                </a:solidFill>
                <a:latin typeface="Roboto Medium" panose="02000000000000000000" pitchFamily="2" charset="0"/>
                <a:ea typeface="Roboto Medium" panose="02000000000000000000" pitchFamily="2" charset="0"/>
                <a:cs typeface="Roboto Medium" panose="02000000000000000000" pitchFamily="2" charset="0"/>
              </a:rPr>
              <a:t>cost savings </a:t>
            </a:r>
            <a:r>
              <a:rPr lang="en-US" dirty="0"/>
              <a:t>and </a:t>
            </a:r>
            <a:r>
              <a:rPr lang="en-US" dirty="0">
                <a:solidFill>
                  <a:schemeClr val="accent1"/>
                </a:solidFill>
                <a:latin typeface="Roboto Medium" panose="02000000000000000000" pitchFamily="2" charset="0"/>
                <a:ea typeface="Roboto Medium" panose="02000000000000000000" pitchFamily="2" charset="0"/>
                <a:cs typeface="Roboto Medium" panose="02000000000000000000" pitchFamily="2" charset="0"/>
              </a:rPr>
              <a:t>member satisfaction</a:t>
            </a:r>
            <a:r>
              <a:rPr lang="en-US" dirty="0"/>
              <a:t>.</a:t>
            </a:r>
          </a:p>
        </p:txBody>
      </p:sp>
      <p:sp>
        <p:nvSpPr>
          <p:cNvPr id="50" name="Title 1"/>
          <p:cNvSpPr>
            <a:spLocks noGrp="1"/>
          </p:cNvSpPr>
          <p:nvPr>
            <p:ph type="title"/>
          </p:nvPr>
        </p:nvSpPr>
        <p:spPr/>
        <p:txBody>
          <a:bodyPr>
            <a:noAutofit/>
          </a:bodyPr>
          <a:lstStyle/>
          <a:p>
            <a:r>
              <a:rPr lang="en-US" dirty="0"/>
              <a:t>What is Member Engagement?</a:t>
            </a:r>
            <a:br>
              <a:rPr lang="en-US" sz="2800" dirty="0"/>
            </a:br>
            <a:endParaRPr lang="en-US" sz="1800" b="0" dirty="0">
              <a:latin typeface="Roboto Light" pitchFamily="2" charset="0"/>
              <a:ea typeface="Roboto Light" pitchFamily="2" charset="0"/>
            </a:endParaRPr>
          </a:p>
        </p:txBody>
      </p:sp>
      <p:sp>
        <p:nvSpPr>
          <p:cNvPr id="53" name="Oval 52">
            <a:extLst>
              <a:ext uri="{FF2B5EF4-FFF2-40B4-BE49-F238E27FC236}">
                <a16:creationId xmlns:a16="http://schemas.microsoft.com/office/drawing/2014/main" id="{AB898114-F4DE-0BE8-5AA8-9DC14C231323}"/>
              </a:ext>
            </a:extLst>
          </p:cNvPr>
          <p:cNvSpPr/>
          <p:nvPr/>
        </p:nvSpPr>
        <p:spPr>
          <a:xfrm>
            <a:off x="7258909" y="2990566"/>
            <a:ext cx="1097435" cy="1097435"/>
          </a:xfrm>
          <a:prstGeom prst="ellipse">
            <a:avLst/>
          </a:prstGeom>
          <a:solidFill>
            <a:srgbClr val="FFFFFF"/>
          </a:solidFill>
          <a:ln w="9525">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54" name="Oval 53">
            <a:extLst>
              <a:ext uri="{FF2B5EF4-FFF2-40B4-BE49-F238E27FC236}">
                <a16:creationId xmlns:a16="http://schemas.microsoft.com/office/drawing/2014/main" id="{2715A522-0E34-711C-7188-B283FD117D94}"/>
              </a:ext>
            </a:extLst>
          </p:cNvPr>
          <p:cNvSpPr/>
          <p:nvPr/>
        </p:nvSpPr>
        <p:spPr bwMode="gray">
          <a:xfrm>
            <a:off x="7322994" y="3054651"/>
            <a:ext cx="969264" cy="969264"/>
          </a:xfrm>
          <a:prstGeom prst="ellipse">
            <a:avLst/>
          </a:prstGeom>
          <a:noFill/>
          <a:ln w="28575">
            <a:solidFill>
              <a:srgbClr val="05A1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latin typeface="Arial" panose="020B0604020202020204" pitchFamily="34" charset="0"/>
            </a:endParaRPr>
          </a:p>
        </p:txBody>
      </p:sp>
      <p:sp>
        <p:nvSpPr>
          <p:cNvPr id="55" name="Oval 54">
            <a:extLst>
              <a:ext uri="{FF2B5EF4-FFF2-40B4-BE49-F238E27FC236}">
                <a16:creationId xmlns:a16="http://schemas.microsoft.com/office/drawing/2014/main" id="{904028E0-890B-81FF-725B-037531E22F17}"/>
              </a:ext>
            </a:extLst>
          </p:cNvPr>
          <p:cNvSpPr/>
          <p:nvPr/>
        </p:nvSpPr>
        <p:spPr>
          <a:xfrm>
            <a:off x="9257282" y="3016893"/>
            <a:ext cx="1097435" cy="1097435"/>
          </a:xfrm>
          <a:prstGeom prst="ellipse">
            <a:avLst/>
          </a:prstGeom>
          <a:solidFill>
            <a:srgbClr val="FFFFFF"/>
          </a:solidFill>
          <a:ln w="9525">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56" name="Oval 55">
            <a:extLst>
              <a:ext uri="{FF2B5EF4-FFF2-40B4-BE49-F238E27FC236}">
                <a16:creationId xmlns:a16="http://schemas.microsoft.com/office/drawing/2014/main" id="{AEF44938-6A3D-5F52-69E7-B8EFAE0935D0}"/>
              </a:ext>
            </a:extLst>
          </p:cNvPr>
          <p:cNvSpPr/>
          <p:nvPr/>
        </p:nvSpPr>
        <p:spPr bwMode="gray">
          <a:xfrm>
            <a:off x="9321367" y="3080978"/>
            <a:ext cx="969264" cy="969264"/>
          </a:xfrm>
          <a:prstGeom prst="ellipse">
            <a:avLst/>
          </a:prstGeom>
          <a:solidFill>
            <a:srgbClr val="FFFFFF"/>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latin typeface="Arial" panose="020B0604020202020204" pitchFamily="34" charset="0"/>
            </a:endParaRPr>
          </a:p>
        </p:txBody>
      </p:sp>
      <p:pic>
        <p:nvPicPr>
          <p:cNvPr id="41" name="Graphic 34">
            <a:extLst>
              <a:ext uri="{FF2B5EF4-FFF2-40B4-BE49-F238E27FC236}">
                <a16:creationId xmlns:a16="http://schemas.microsoft.com/office/drawing/2014/main" id="{8D28353B-8586-0D49-A0CB-935BD2D10E8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469298" y="3250922"/>
            <a:ext cx="676656" cy="621792"/>
          </a:xfrm>
          <a:prstGeom prst="rect">
            <a:avLst/>
          </a:prstGeom>
        </p:spPr>
      </p:pic>
      <p:pic>
        <p:nvPicPr>
          <p:cNvPr id="42" name="Graphic 30">
            <a:extLst>
              <a:ext uri="{FF2B5EF4-FFF2-40B4-BE49-F238E27FC236}">
                <a16:creationId xmlns:a16="http://schemas.microsoft.com/office/drawing/2014/main" id="{03CD9E28-A15F-3943-97D5-3C95837316F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516003" y="3392654"/>
            <a:ext cx="579991" cy="338328"/>
          </a:xfrm>
          <a:prstGeom prst="rect">
            <a:avLst/>
          </a:prstGeom>
        </p:spPr>
      </p:pic>
      <p:pic>
        <p:nvPicPr>
          <p:cNvPr id="62" name="Graphic 10">
            <a:extLst>
              <a:ext uri="{FF2B5EF4-FFF2-40B4-BE49-F238E27FC236}">
                <a16:creationId xmlns:a16="http://schemas.microsoft.com/office/drawing/2014/main" id="{B44CC0CB-0FAC-BD9E-58A7-C2B2BE9983A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613117" y="3200878"/>
            <a:ext cx="548640" cy="548640"/>
          </a:xfrm>
          <a:prstGeom prst="rect">
            <a:avLst/>
          </a:prstGeom>
        </p:spPr>
      </p:pic>
      <p:pic>
        <p:nvPicPr>
          <p:cNvPr id="63" name="Graphic 50">
            <a:extLst>
              <a:ext uri="{FF2B5EF4-FFF2-40B4-BE49-F238E27FC236}">
                <a16:creationId xmlns:a16="http://schemas.microsoft.com/office/drawing/2014/main" id="{405AB55A-D97B-FD44-8CE7-AA01CC40A9CE}"/>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551545" y="3227205"/>
            <a:ext cx="666206" cy="548640"/>
          </a:xfrm>
          <a:prstGeom prst="rect">
            <a:avLst/>
          </a:prstGeom>
        </p:spPr>
      </p:pic>
    </p:spTree>
    <p:extLst>
      <p:ext uri="{BB962C8B-B14F-4D97-AF65-F5344CB8AC3E}">
        <p14:creationId xmlns:p14="http://schemas.microsoft.com/office/powerpoint/2010/main" val="36467766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Object 22" hidden="1">
            <a:extLst>
              <a:ext uri="{FF2B5EF4-FFF2-40B4-BE49-F238E27FC236}">
                <a16:creationId xmlns:a16="http://schemas.microsoft.com/office/drawing/2014/main" id="{C6686944-570D-417B-A754-2940E1CD1B9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73" imgH="473" progId="TCLayout.ActiveDocument.1">
                  <p:embed/>
                </p:oleObj>
              </mc:Choice>
              <mc:Fallback>
                <p:oleObj name="think-cell Slide" r:id="rId5" imgW="473" imgH="473" progId="TCLayout.ActiveDocument.1">
                  <p:embed/>
                  <p:pic>
                    <p:nvPicPr>
                      <p:cNvPr id="23" name="Object 22" hidden="1">
                        <a:extLst>
                          <a:ext uri="{FF2B5EF4-FFF2-40B4-BE49-F238E27FC236}">
                            <a16:creationId xmlns:a16="http://schemas.microsoft.com/office/drawing/2014/main" id="{C6686944-570D-417B-A754-2940E1CD1B9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2" name="Rectangle 21" hidden="1">
            <a:extLst>
              <a:ext uri="{FF2B5EF4-FFF2-40B4-BE49-F238E27FC236}">
                <a16:creationId xmlns:a16="http://schemas.microsoft.com/office/drawing/2014/main" id="{27405AA9-FEB8-4786-883B-307A74E2A451}"/>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2400" dirty="0">
              <a:latin typeface="Arial" panose="020B0604020202020204" pitchFamily="34" charset="0"/>
              <a:ea typeface="Roboto Medium" panose="02000000000000000000" pitchFamily="2" charset="0"/>
              <a:cs typeface="Arial" panose="020B0604020202020204" pitchFamily="34" charset="0"/>
              <a:sym typeface="Arial" panose="020B0604020202020204" pitchFamily="34" charset="0"/>
            </a:endParaRPr>
          </a:p>
        </p:txBody>
      </p:sp>
      <p:sp>
        <p:nvSpPr>
          <p:cNvPr id="2" name="Title 1">
            <a:extLst>
              <a:ext uri="{FF2B5EF4-FFF2-40B4-BE49-F238E27FC236}">
                <a16:creationId xmlns:a16="http://schemas.microsoft.com/office/drawing/2014/main" id="{FCC93339-5472-4379-B2B7-5126FBD17B75}"/>
              </a:ext>
            </a:extLst>
          </p:cNvPr>
          <p:cNvSpPr>
            <a:spLocks noGrp="1"/>
          </p:cNvSpPr>
          <p:nvPr>
            <p:ph type="title"/>
          </p:nvPr>
        </p:nvSpPr>
        <p:spPr>
          <a:xfrm>
            <a:off x="683582" y="1286649"/>
            <a:ext cx="3972098" cy="3995565"/>
          </a:xfrm>
          <a:noFill/>
          <a:ln/>
          <a:extLst>
            <a:ext uri="{909E8E84-426E-40DD-AFC4-6F175D3DCCD1}">
              <a14:hiddenFill xmlns:a14="http://schemas.microsoft.com/office/drawing/2010/main">
                <a:solidFill>
                  <a:srgbClr val="FFFFFF"/>
                </a:solidFill>
              </a14:hiddenFill>
            </a:ext>
          </a:extLst>
        </p:spPr>
        <p:txBody>
          <a:bodyPr wrap="square" anchor="ctr" anchorCtr="0">
            <a:noAutofit/>
          </a:bodyPr>
          <a:lstStyle/>
          <a:p>
            <a:r>
              <a:rPr lang="en-US" sz="4000" b="0" dirty="0">
                <a:solidFill>
                  <a:schemeClr val="tx1">
                    <a:lumMod val="75000"/>
                    <a:lumOff val="25000"/>
                  </a:schemeClr>
                </a:solidFill>
              </a:rPr>
              <a:t>Challenges in Member Engagement</a:t>
            </a:r>
          </a:p>
        </p:txBody>
      </p:sp>
      <p:grpSp>
        <p:nvGrpSpPr>
          <p:cNvPr id="11" name="Group 10">
            <a:extLst>
              <a:ext uri="{FF2B5EF4-FFF2-40B4-BE49-F238E27FC236}">
                <a16:creationId xmlns:a16="http://schemas.microsoft.com/office/drawing/2014/main" id="{639D3794-09D8-52B3-D029-0929374333FB}"/>
              </a:ext>
            </a:extLst>
          </p:cNvPr>
          <p:cNvGrpSpPr/>
          <p:nvPr/>
        </p:nvGrpSpPr>
        <p:grpSpPr>
          <a:xfrm>
            <a:off x="4905445" y="680268"/>
            <a:ext cx="202131" cy="5161446"/>
            <a:chOff x="4376057" y="680268"/>
            <a:chExt cx="202131" cy="5161446"/>
          </a:xfrm>
          <a:solidFill>
            <a:schemeClr val="accent6"/>
          </a:solidFill>
        </p:grpSpPr>
        <p:cxnSp>
          <p:nvCxnSpPr>
            <p:cNvPr id="12" name="Straight Connector 11">
              <a:extLst>
                <a:ext uri="{FF2B5EF4-FFF2-40B4-BE49-F238E27FC236}">
                  <a16:creationId xmlns:a16="http://schemas.microsoft.com/office/drawing/2014/main" id="{5637B4A9-E08A-7166-2FCD-CE0C7BFDDDEF}"/>
                </a:ext>
              </a:extLst>
            </p:cNvPr>
            <p:cNvCxnSpPr>
              <a:cxnSpLocks/>
            </p:cNvCxnSpPr>
            <p:nvPr/>
          </p:nvCxnSpPr>
          <p:spPr>
            <a:xfrm>
              <a:off x="4376057" y="680268"/>
              <a:ext cx="0" cy="5161446"/>
            </a:xfrm>
            <a:prstGeom prst="line">
              <a:avLst/>
            </a:prstGeom>
            <a:grpFill/>
            <a:ln w="19050">
              <a:gradFill>
                <a:gsLst>
                  <a:gs pos="0">
                    <a:schemeClr val="accent1">
                      <a:lumMod val="5000"/>
                      <a:lumOff val="95000"/>
                    </a:schemeClr>
                  </a:gs>
                  <a:gs pos="51000">
                    <a:schemeClr val="accent6"/>
                  </a:gs>
                  <a:gs pos="100000">
                    <a:schemeClr val="bg1"/>
                  </a:gs>
                </a:gsLst>
                <a:lin ang="5400000" scaled="1"/>
              </a:gradFill>
            </a:ln>
          </p:spPr>
          <p:style>
            <a:lnRef idx="1">
              <a:schemeClr val="accent1"/>
            </a:lnRef>
            <a:fillRef idx="0">
              <a:schemeClr val="accent1"/>
            </a:fillRef>
            <a:effectRef idx="0">
              <a:schemeClr val="accent1"/>
            </a:effectRef>
            <a:fontRef idx="minor">
              <a:schemeClr val="tx1"/>
            </a:fontRef>
          </p:style>
        </p:cxnSp>
        <p:sp>
          <p:nvSpPr>
            <p:cNvPr id="16" name="Triangle 15">
              <a:extLst>
                <a:ext uri="{FF2B5EF4-FFF2-40B4-BE49-F238E27FC236}">
                  <a16:creationId xmlns:a16="http://schemas.microsoft.com/office/drawing/2014/main" id="{3F0ADBB9-D7C9-F708-5149-D856A267212F}"/>
                </a:ext>
              </a:extLst>
            </p:cNvPr>
            <p:cNvSpPr/>
            <p:nvPr/>
          </p:nvSpPr>
          <p:spPr>
            <a:xfrm rot="5400000">
              <a:off x="4178740" y="3159926"/>
              <a:ext cx="596766" cy="20213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aphicFrame>
        <p:nvGraphicFramePr>
          <p:cNvPr id="3" name="Table 2"/>
          <p:cNvGraphicFramePr>
            <a:graphicFrameLocks noGrp="1"/>
          </p:cNvGraphicFramePr>
          <p:nvPr>
            <p:extLst>
              <p:ext uri="{D42A27DB-BD31-4B8C-83A1-F6EECF244321}">
                <p14:modId xmlns:p14="http://schemas.microsoft.com/office/powerpoint/2010/main" val="1048627638"/>
              </p:ext>
            </p:extLst>
          </p:nvPr>
        </p:nvGraphicFramePr>
        <p:xfrm>
          <a:off x="5350276" y="1284241"/>
          <a:ext cx="6013939" cy="3953500"/>
        </p:xfrm>
        <a:graphic>
          <a:graphicData uri="http://schemas.openxmlformats.org/drawingml/2006/table">
            <a:tbl>
              <a:tblPr firstRow="1" bandRow="1">
                <a:tableStyleId>{2D5ABB26-0587-4C30-8999-92F81FD0307C}</a:tableStyleId>
              </a:tblPr>
              <a:tblGrid>
                <a:gridCol w="6013939">
                  <a:extLst>
                    <a:ext uri="{9D8B030D-6E8A-4147-A177-3AD203B41FA5}">
                      <a16:colId xmlns:a16="http://schemas.microsoft.com/office/drawing/2014/main" val="1209369437"/>
                    </a:ext>
                  </a:extLst>
                </a:gridCol>
              </a:tblGrid>
              <a:tr h="988375">
                <a:tc>
                  <a:txBody>
                    <a:bodyPr/>
                    <a:lstStyle/>
                    <a:p>
                      <a:pPr marL="0" indent="0" algn="l" defTabSz="1080182" rtl="0" eaLnBrk="1" fontAlgn="base" latinLnBrk="0" hangingPunct="1">
                        <a:spcBef>
                          <a:spcPts val="400"/>
                        </a:spcBef>
                        <a:spcAft>
                          <a:spcPct val="0"/>
                        </a:spcAft>
                        <a:buClr>
                          <a:schemeClr val="bg1">
                            <a:lumMod val="50000"/>
                          </a:schemeClr>
                        </a:buClr>
                        <a:buFont typeface="Wingdings" panose="05000000000000000000" pitchFamily="2" charset="2"/>
                        <a:buNone/>
                      </a:pPr>
                      <a:r>
                        <a:rPr lang="en-US" sz="2000" kern="1200" dirty="0">
                          <a:solidFill>
                            <a:srgbClr val="05A1DE"/>
                          </a:solidFill>
                          <a:latin typeface="Roboto Medium" pitchFamily="2" charset="0"/>
                          <a:ea typeface="Roboto Medium" pitchFamily="2" charset="0"/>
                          <a:cs typeface="Arial" panose="020B0604020202020204" pitchFamily="34" charset="0"/>
                        </a:rPr>
                        <a:t>Lack of Understanding</a:t>
                      </a:r>
                    </a:p>
                    <a:p>
                      <a:pPr marL="0" indent="0">
                        <a:spcBef>
                          <a:spcPts val="400"/>
                        </a:spcBef>
                        <a:buNone/>
                      </a:pPr>
                      <a:r>
                        <a:rPr lang="en-US" sz="1600" kern="1200" dirty="0">
                          <a:solidFill>
                            <a:schemeClr val="tx1">
                              <a:lumMod val="90000"/>
                              <a:lumOff val="10000"/>
                            </a:schemeClr>
                          </a:solidFill>
                          <a:latin typeface="Roboto Light" pitchFamily="2" charset="0"/>
                          <a:ea typeface="Roboto Light" pitchFamily="2" charset="0"/>
                          <a:cs typeface="Arial" panose="020B0604020202020204" pitchFamily="34" charset="0"/>
                        </a:rPr>
                        <a:t>Members may not fully understand their benefits or healthcare options</a:t>
                      </a:r>
                    </a:p>
                  </a:txBody>
                  <a:tcPr/>
                </a:tc>
                <a:extLst>
                  <a:ext uri="{0D108BD9-81ED-4DB2-BD59-A6C34878D82A}">
                    <a16:rowId xmlns:a16="http://schemas.microsoft.com/office/drawing/2014/main" val="3877044695"/>
                  </a:ext>
                </a:extLst>
              </a:tr>
              <a:tr h="988375">
                <a:tc>
                  <a:txBody>
                    <a:bodyPr/>
                    <a:lstStyle/>
                    <a:p>
                      <a:pPr marL="0" indent="0" algn="l" defTabSz="1080182" rtl="0" eaLnBrk="1" fontAlgn="base" latinLnBrk="0" hangingPunct="1">
                        <a:spcBef>
                          <a:spcPts val="400"/>
                        </a:spcBef>
                        <a:spcAft>
                          <a:spcPct val="0"/>
                        </a:spcAft>
                        <a:buClr>
                          <a:schemeClr val="bg1">
                            <a:lumMod val="50000"/>
                          </a:schemeClr>
                        </a:buClr>
                        <a:buFont typeface="Wingdings" panose="05000000000000000000" pitchFamily="2" charset="2"/>
                        <a:buNone/>
                      </a:pPr>
                      <a:r>
                        <a:rPr lang="en-US" sz="2000" kern="1200" dirty="0">
                          <a:solidFill>
                            <a:srgbClr val="05A1DE"/>
                          </a:solidFill>
                          <a:latin typeface="Roboto Medium" pitchFamily="2" charset="0"/>
                          <a:ea typeface="Roboto Medium" pitchFamily="2" charset="0"/>
                          <a:cs typeface="Arial" panose="020B0604020202020204" pitchFamily="34" charset="0"/>
                        </a:rPr>
                        <a:t>Denial of Current or Future Conditions </a:t>
                      </a:r>
                    </a:p>
                    <a:p>
                      <a:pPr marL="0" indent="0">
                        <a:spcBef>
                          <a:spcPts val="400"/>
                        </a:spcBef>
                        <a:buNone/>
                      </a:pPr>
                      <a:r>
                        <a:rPr lang="en-US" sz="1600" kern="1200" dirty="0">
                          <a:solidFill>
                            <a:schemeClr val="tx1">
                              <a:lumMod val="90000"/>
                              <a:lumOff val="10000"/>
                            </a:schemeClr>
                          </a:solidFill>
                          <a:latin typeface="Roboto Light" pitchFamily="2" charset="0"/>
                          <a:ea typeface="Roboto Light" pitchFamily="2" charset="0"/>
                          <a:cs typeface="Arial" panose="020B0604020202020204" pitchFamily="34" charset="0"/>
                        </a:rPr>
                        <a:t>Member may deny having a condition or have a need for engagement and outreach</a:t>
                      </a:r>
                    </a:p>
                  </a:txBody>
                  <a:tcPr/>
                </a:tc>
                <a:extLst>
                  <a:ext uri="{0D108BD9-81ED-4DB2-BD59-A6C34878D82A}">
                    <a16:rowId xmlns:a16="http://schemas.microsoft.com/office/drawing/2014/main" val="3077508251"/>
                  </a:ext>
                </a:extLst>
              </a:tr>
              <a:tr h="988375">
                <a:tc>
                  <a:txBody>
                    <a:bodyPr/>
                    <a:lstStyle/>
                    <a:p>
                      <a:pPr marL="0" indent="0" algn="l" defTabSz="1080182" rtl="0" eaLnBrk="1" fontAlgn="base" latinLnBrk="0" hangingPunct="1">
                        <a:spcBef>
                          <a:spcPts val="400"/>
                        </a:spcBef>
                        <a:spcAft>
                          <a:spcPct val="0"/>
                        </a:spcAft>
                        <a:buClr>
                          <a:schemeClr val="bg1">
                            <a:lumMod val="50000"/>
                          </a:schemeClr>
                        </a:buClr>
                        <a:buFont typeface="Wingdings" panose="05000000000000000000" pitchFamily="2" charset="2"/>
                        <a:buNone/>
                      </a:pPr>
                      <a:r>
                        <a:rPr lang="en-US" sz="2000" kern="1200" dirty="0">
                          <a:solidFill>
                            <a:srgbClr val="05A1DE"/>
                          </a:solidFill>
                          <a:latin typeface="Roboto Medium" pitchFamily="2" charset="0"/>
                          <a:ea typeface="Roboto Medium" pitchFamily="2" charset="0"/>
                          <a:cs typeface="Arial" panose="020B0604020202020204" pitchFamily="34" charset="0"/>
                        </a:rPr>
                        <a:t>Technology Barriers</a:t>
                      </a:r>
                    </a:p>
                    <a:p>
                      <a:pPr marL="0" indent="0">
                        <a:spcBef>
                          <a:spcPts val="400"/>
                        </a:spcBef>
                        <a:buNone/>
                      </a:pPr>
                      <a:r>
                        <a:rPr lang="en-US" sz="1600" kern="1200" dirty="0">
                          <a:solidFill>
                            <a:schemeClr val="tx1">
                              <a:lumMod val="90000"/>
                              <a:lumOff val="10000"/>
                            </a:schemeClr>
                          </a:solidFill>
                          <a:latin typeface="Roboto Light" pitchFamily="2" charset="0"/>
                          <a:ea typeface="Roboto Light" pitchFamily="2" charset="0"/>
                          <a:cs typeface="Arial" panose="020B0604020202020204" pitchFamily="34" charset="0"/>
                        </a:rPr>
                        <a:t>Older populations or those without tech access may struggle to engage</a:t>
                      </a:r>
                    </a:p>
                  </a:txBody>
                  <a:tcPr/>
                </a:tc>
                <a:extLst>
                  <a:ext uri="{0D108BD9-81ED-4DB2-BD59-A6C34878D82A}">
                    <a16:rowId xmlns:a16="http://schemas.microsoft.com/office/drawing/2014/main" val="322809316"/>
                  </a:ext>
                </a:extLst>
              </a:tr>
              <a:tr h="988375">
                <a:tc>
                  <a:txBody>
                    <a:bodyPr/>
                    <a:lstStyle/>
                    <a:p>
                      <a:pPr marL="0" indent="0" algn="l" defTabSz="1080182" rtl="0" eaLnBrk="1" fontAlgn="base" latinLnBrk="0" hangingPunct="1">
                        <a:spcBef>
                          <a:spcPts val="400"/>
                        </a:spcBef>
                        <a:spcAft>
                          <a:spcPct val="0"/>
                        </a:spcAft>
                        <a:buClr>
                          <a:schemeClr val="bg1">
                            <a:lumMod val="50000"/>
                          </a:schemeClr>
                        </a:buClr>
                        <a:buFont typeface="Wingdings" panose="05000000000000000000" pitchFamily="2" charset="2"/>
                        <a:buNone/>
                      </a:pPr>
                      <a:r>
                        <a:rPr lang="en-US" sz="2000" kern="1200" dirty="0">
                          <a:solidFill>
                            <a:srgbClr val="05A1DE"/>
                          </a:solidFill>
                          <a:latin typeface="Roboto Medium" pitchFamily="2" charset="0"/>
                          <a:ea typeface="Roboto Medium" pitchFamily="2" charset="0"/>
                          <a:cs typeface="Arial" panose="020B0604020202020204" pitchFamily="34" charset="0"/>
                        </a:rPr>
                        <a:t>Overwhelming Information</a:t>
                      </a:r>
                    </a:p>
                    <a:p>
                      <a:pPr marL="0" indent="0">
                        <a:spcBef>
                          <a:spcPts val="400"/>
                        </a:spcBef>
                        <a:buNone/>
                      </a:pPr>
                      <a:r>
                        <a:rPr lang="en-US" sz="1600" kern="1200" dirty="0">
                          <a:solidFill>
                            <a:schemeClr val="tx1">
                              <a:lumMod val="90000"/>
                              <a:lumOff val="10000"/>
                            </a:schemeClr>
                          </a:solidFill>
                          <a:latin typeface="Roboto Light" pitchFamily="2" charset="0"/>
                          <a:ea typeface="Roboto Light" pitchFamily="2" charset="0"/>
                          <a:cs typeface="Arial" panose="020B0604020202020204" pitchFamily="34" charset="0"/>
                        </a:rPr>
                        <a:t>Too many solutions or communications can overwhelm members</a:t>
                      </a:r>
                    </a:p>
                  </a:txBody>
                  <a:tcPr/>
                </a:tc>
                <a:extLst>
                  <a:ext uri="{0D108BD9-81ED-4DB2-BD59-A6C34878D82A}">
                    <a16:rowId xmlns:a16="http://schemas.microsoft.com/office/drawing/2014/main" val="3450768228"/>
                  </a:ext>
                </a:extLst>
              </a:tr>
            </a:tbl>
          </a:graphicData>
        </a:graphic>
      </p:graphicFrame>
    </p:spTree>
    <p:extLst>
      <p:ext uri="{BB962C8B-B14F-4D97-AF65-F5344CB8AC3E}">
        <p14:creationId xmlns:p14="http://schemas.microsoft.com/office/powerpoint/2010/main" val="26443258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US" dirty="0"/>
              <a:t>Specialized clinical and digital tools or services designed to address specific healthcare needs (e.g., mental health, cancer, MSK, CKD, Diabetes, etc.)  </a:t>
            </a:r>
          </a:p>
          <a:p>
            <a:endParaRPr lang="en-US" dirty="0"/>
          </a:p>
        </p:txBody>
      </p:sp>
      <p:sp>
        <p:nvSpPr>
          <p:cNvPr id="3" name="Title 2"/>
          <p:cNvSpPr>
            <a:spLocks noGrp="1"/>
          </p:cNvSpPr>
          <p:nvPr>
            <p:ph type="title"/>
          </p:nvPr>
        </p:nvSpPr>
        <p:spPr/>
        <p:txBody>
          <a:bodyPr/>
          <a:lstStyle/>
          <a:p>
            <a:r>
              <a:rPr lang="en-US" dirty="0"/>
              <a:t>What Are Point Solutions in Healthcare?</a:t>
            </a:r>
          </a:p>
        </p:txBody>
      </p:sp>
      <p:pic>
        <p:nvPicPr>
          <p:cNvPr id="2" name="Picture 1">
            <a:extLst>
              <a:ext uri="{FF2B5EF4-FFF2-40B4-BE49-F238E27FC236}">
                <a16:creationId xmlns:a16="http://schemas.microsoft.com/office/drawing/2014/main" id="{C71F7801-4394-BF9C-1378-95788207C84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88924" y="2558414"/>
            <a:ext cx="5721220" cy="3371868"/>
          </a:xfrm>
          <a:prstGeom prst="rect">
            <a:avLst/>
          </a:prstGeom>
          <a:noFill/>
          <a:ln>
            <a:noFill/>
          </a:ln>
        </p:spPr>
      </p:pic>
    </p:spTree>
    <p:extLst>
      <p:ext uri="{BB962C8B-B14F-4D97-AF65-F5344CB8AC3E}">
        <p14:creationId xmlns:p14="http://schemas.microsoft.com/office/powerpoint/2010/main" val="286960259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sFFC7uMp8vP_75x_C2wMFA"/>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KkEW1Pu.QuOXi7oLJrhrL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P0rd.LIxj02ZKUtlZKHFI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P0rd.LIxj02ZKUtlZKHFI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P0rd.LIxj02ZKUtlZKHFIw"/>
</p:tagLst>
</file>

<file path=ppt/tags/tag5.xml><?xml version="1.0" encoding="utf-8"?>
<p:tagLst xmlns:a="http://schemas.openxmlformats.org/drawingml/2006/main" xmlns:r="http://schemas.openxmlformats.org/officeDocument/2006/relationships" xmlns:p="http://schemas.openxmlformats.org/presentationml/2006/main">
  <p:tag name="1LEVEL" val="4.45"/>
  <p:tag name="2LEVEL" val="2.22"/>
  <p:tag name="3LEVEL" val="1.11"/>
  <p:tag name="4LEVEL" val="0.56"/>
  <p:tag name="5LEVEL" val="0.28"/>
</p:tagLst>
</file>

<file path=ppt/tags/tag6.xml><?xml version="1.0" encoding="utf-8"?>
<p:tagLst xmlns:a="http://schemas.openxmlformats.org/drawingml/2006/main" xmlns:r="http://schemas.openxmlformats.org/officeDocument/2006/relationships" xmlns:p="http://schemas.openxmlformats.org/presentationml/2006/main">
  <p:tag name="1LEVEL" val="4.45"/>
  <p:tag name="2LEVEL" val="2.22"/>
  <p:tag name="3LEVEL" val="1.11"/>
  <p:tag name="4LEVEL" val="0.56"/>
  <p:tag name="5LEVEL" val="0.28"/>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sFFC7uMp8vP_75x_C2wMF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2_Background with footer bar">
  <a:themeElements>
    <a:clrScheme name="Conifer Health Color Palette">
      <a:dk1>
        <a:srgbClr val="000000"/>
      </a:dk1>
      <a:lt1>
        <a:srgbClr val="FFFFFF"/>
      </a:lt1>
      <a:dk2>
        <a:srgbClr val="000000"/>
      </a:dk2>
      <a:lt2>
        <a:srgbClr val="FFFFFF"/>
      </a:lt2>
      <a:accent1>
        <a:srgbClr val="05A1DE"/>
      </a:accent1>
      <a:accent2>
        <a:srgbClr val="F9A319"/>
      </a:accent2>
      <a:accent3>
        <a:srgbClr val="6FBF4C"/>
      </a:accent3>
      <a:accent4>
        <a:srgbClr val="801F73"/>
      </a:accent4>
      <a:accent5>
        <a:srgbClr val="30417B"/>
      </a:accent5>
      <a:accent6>
        <a:srgbClr val="AA1414"/>
      </a:accent6>
      <a:hlink>
        <a:srgbClr val="0000FF"/>
      </a:hlink>
      <a:folHlink>
        <a:srgbClr val="0000F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latin typeface="+mj-lt"/>
          </a:defRPr>
        </a:defPPr>
      </a:lstStyle>
    </a:txDef>
  </a:objectDefaults>
  <a:extraClrSchemeLst/>
  <a:extLst>
    <a:ext uri="{05A4C25C-085E-4340-85A3-A5531E510DB2}">
      <thm15:themeFamily xmlns:thm15="http://schemas.microsoft.com/office/thememl/2012/main" name="Conifer VBC Presentation to XXX_1.12.23" id="{9C37C91A-7BFF-41EA-8023-4393025A236D}" vid="{44E908FE-A46F-4F82-B5A3-4E13986AC15C}"/>
    </a:ext>
  </a:extLst>
</a:theme>
</file>

<file path=ppt/theme/theme2.xml><?xml version="1.0" encoding="utf-8"?>
<a:theme xmlns:a="http://schemas.openxmlformats.org/drawingml/2006/main" name="3_Background with footer bar">
  <a:themeElements>
    <a:clrScheme name="Conifer Health Color Palette">
      <a:dk1>
        <a:srgbClr val="000000"/>
      </a:dk1>
      <a:lt1>
        <a:srgbClr val="FFFFFF"/>
      </a:lt1>
      <a:dk2>
        <a:srgbClr val="000000"/>
      </a:dk2>
      <a:lt2>
        <a:srgbClr val="FFFFFF"/>
      </a:lt2>
      <a:accent1>
        <a:srgbClr val="05A1DE"/>
      </a:accent1>
      <a:accent2>
        <a:srgbClr val="F9A319"/>
      </a:accent2>
      <a:accent3>
        <a:srgbClr val="6FBF4C"/>
      </a:accent3>
      <a:accent4>
        <a:srgbClr val="801F73"/>
      </a:accent4>
      <a:accent5>
        <a:srgbClr val="30417B"/>
      </a:accent5>
      <a:accent6>
        <a:srgbClr val="AA1414"/>
      </a:accent6>
      <a:hlink>
        <a:srgbClr val="0000FF"/>
      </a:hlink>
      <a:folHlink>
        <a:srgbClr val="0000F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l">
          <a:defRPr dirty="0" smtClean="0">
            <a:latin typeface="Roboto" pitchFamily="2" charset="0"/>
            <a:ea typeface="Roboto" pitchFamily="2" charset="0"/>
          </a:defRPr>
        </a:defPPr>
      </a:lstStyle>
    </a:txDef>
  </a:objectDefaults>
  <a:extraClrSchemeLst/>
  <a:extLst>
    <a:ext uri="{05A4C25C-085E-4340-85A3-A5531E510DB2}">
      <thm15:themeFamily xmlns:thm15="http://schemas.microsoft.com/office/thememl/2012/main" name="Conifer VBC Presentation to XXX_1.12.23" id="{9C37C91A-7BFF-41EA-8023-4393025A236D}" vid="{0ECA8BBF-4A37-4CE9-B808-49AD2DD9FAD5}"/>
    </a:ext>
  </a:extLst>
</a:theme>
</file>

<file path=ppt/theme/theme3.xml><?xml version="1.0" encoding="utf-8"?>
<a:theme xmlns:a="http://schemas.openxmlformats.org/drawingml/2006/main" name="4_Background with footer bar">
  <a:themeElements>
    <a:clrScheme name="Conifer Health Color Palette">
      <a:dk1>
        <a:srgbClr val="000000"/>
      </a:dk1>
      <a:lt1>
        <a:srgbClr val="FFFFFF"/>
      </a:lt1>
      <a:dk2>
        <a:srgbClr val="000000"/>
      </a:dk2>
      <a:lt2>
        <a:srgbClr val="FFFFFF"/>
      </a:lt2>
      <a:accent1>
        <a:srgbClr val="05A1DE"/>
      </a:accent1>
      <a:accent2>
        <a:srgbClr val="F9A319"/>
      </a:accent2>
      <a:accent3>
        <a:srgbClr val="6FBF4C"/>
      </a:accent3>
      <a:accent4>
        <a:srgbClr val="801F73"/>
      </a:accent4>
      <a:accent5>
        <a:srgbClr val="30417B"/>
      </a:accent5>
      <a:accent6>
        <a:srgbClr val="AA1414"/>
      </a:accent6>
      <a:hlink>
        <a:srgbClr val="0000FF"/>
      </a:hlink>
      <a:folHlink>
        <a:srgbClr val="0000F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latin typeface="+mj-lt"/>
          </a:defRPr>
        </a:defPPr>
      </a:lstStyle>
    </a:txDef>
  </a:objectDefaults>
  <a:extraClrSchemeLst/>
  <a:extLst>
    <a:ext uri="{05A4C25C-085E-4340-85A3-A5531E510DB2}">
      <thm15:themeFamily xmlns:thm15="http://schemas.microsoft.com/office/thememl/2012/main" name="Conifer Health_PowerPoint Template_2023" id="{E8EC5205-8D39-4827-A79D-FE1571591389}" vid="{3234FEDB-983F-4FC1-B15C-C9076A15926B}"/>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B2A39C2FAF378488CEF609AA41AA115" ma:contentTypeVersion="5" ma:contentTypeDescription="Create a new document." ma:contentTypeScope="" ma:versionID="b1a112f547a8d27d32b283e8e2165870">
  <xsd:schema xmlns:xsd="http://www.w3.org/2001/XMLSchema" xmlns:xs="http://www.w3.org/2001/XMLSchema" xmlns:p="http://schemas.microsoft.com/office/2006/metadata/properties" xmlns:ns2="b8b642fe-c9f0-45ee-93f0-8476e1d2658b" xmlns:ns3="e3c20c9a-a5da-45d1-93ad-21fdb5f37125" targetNamespace="http://schemas.microsoft.com/office/2006/metadata/properties" ma:root="true" ma:fieldsID="e403df8bc2f927fd892efd162def0468" ns2:_="" ns3:_="">
    <xsd:import namespace="b8b642fe-c9f0-45ee-93f0-8476e1d2658b"/>
    <xsd:import namespace="e3c20c9a-a5da-45d1-93ad-21fdb5f3712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8b642fe-c9f0-45ee-93f0-8476e1d2658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3c20c9a-a5da-45d1-93ad-21fdb5f3712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488E705-03B4-41DF-9196-B9565A7CF52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8b642fe-c9f0-45ee-93f0-8476e1d2658b"/>
    <ds:schemaRef ds:uri="e3c20c9a-a5da-45d1-93ad-21fdb5f3712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BD6D73D-9782-4207-A7FD-B6B3E572B62A}">
  <ds:schemaRefs>
    <ds:schemaRef ds:uri="http://schemas.microsoft.com/office/2006/metadata/properties"/>
    <ds:schemaRef ds:uri="http://schemas.microsoft.com/office/2006/documentManagement/types"/>
    <ds:schemaRef ds:uri="http://www.w3.org/XML/1998/namespace"/>
    <ds:schemaRef ds:uri="http://purl.org/dc/elements/1.1/"/>
    <ds:schemaRef ds:uri="b8b642fe-c9f0-45ee-93f0-8476e1d2658b"/>
    <ds:schemaRef ds:uri="http://schemas.microsoft.com/office/infopath/2007/PartnerControls"/>
    <ds:schemaRef ds:uri="http://purl.org/dc/terms/"/>
    <ds:schemaRef ds:uri="http://schemas.openxmlformats.org/package/2006/metadata/core-properties"/>
    <ds:schemaRef ds:uri="e3c20c9a-a5da-45d1-93ad-21fdb5f37125"/>
    <ds:schemaRef ds:uri="http://purl.org/dc/dcmitype/"/>
  </ds:schemaRefs>
</ds:datastoreItem>
</file>

<file path=customXml/itemProps3.xml><?xml version="1.0" encoding="utf-8"?>
<ds:datastoreItem xmlns:ds="http://schemas.openxmlformats.org/officeDocument/2006/customXml" ds:itemID="{AA269315-9823-4F02-B0D3-370D2E1AA14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Conifer VBC Presentation to XXX_1.12.23</Template>
  <TotalTime>4170</TotalTime>
  <Words>1060</Words>
  <Application>Microsoft Office PowerPoint</Application>
  <PresentationFormat>Custom</PresentationFormat>
  <Paragraphs>155</Paragraphs>
  <Slides>19</Slides>
  <Notes>11</Notes>
  <HiddenSlides>0</HiddenSlides>
  <MMClips>0</MMClips>
  <ScaleCrop>false</ScaleCrop>
  <HeadingPairs>
    <vt:vector size="8" baseType="variant">
      <vt:variant>
        <vt:lpstr>Fonts Used</vt:lpstr>
      </vt:variant>
      <vt:variant>
        <vt:i4>7</vt:i4>
      </vt:variant>
      <vt:variant>
        <vt:lpstr>Theme</vt:lpstr>
      </vt:variant>
      <vt:variant>
        <vt:i4>3</vt:i4>
      </vt:variant>
      <vt:variant>
        <vt:lpstr>Embedded OLE Servers</vt:lpstr>
      </vt:variant>
      <vt:variant>
        <vt:i4>1</vt:i4>
      </vt:variant>
      <vt:variant>
        <vt:lpstr>Slide Titles</vt:lpstr>
      </vt:variant>
      <vt:variant>
        <vt:i4>19</vt:i4>
      </vt:variant>
    </vt:vector>
  </HeadingPairs>
  <TitlesOfParts>
    <vt:vector size="30" baseType="lpstr">
      <vt:lpstr>Arial</vt:lpstr>
      <vt:lpstr>Calibri</vt:lpstr>
      <vt:lpstr>Roboto</vt:lpstr>
      <vt:lpstr>Roboto Light</vt:lpstr>
      <vt:lpstr>Roboto Medium</vt:lpstr>
      <vt:lpstr>Roboto Thin</vt:lpstr>
      <vt:lpstr>Wingdings</vt:lpstr>
      <vt:lpstr>2_Background with footer bar</vt:lpstr>
      <vt:lpstr>3_Background with footer bar</vt:lpstr>
      <vt:lpstr>4_Background with footer bar</vt:lpstr>
      <vt:lpstr>think-cell Slide</vt:lpstr>
      <vt:lpstr>PowerPoint Presentation</vt:lpstr>
      <vt:lpstr>PowerPoint Presentation</vt:lpstr>
      <vt:lpstr>Introduction</vt:lpstr>
      <vt:lpstr>Conifer Health | At-A-Glance</vt:lpstr>
      <vt:lpstr>Population Health Management Overview  Lower the Cost of Care, Improve Health Outcomes, Provide Exceptional Member Experiences</vt:lpstr>
      <vt:lpstr>Taft-Hartley Experience Focus since 2015 </vt:lpstr>
      <vt:lpstr>What is Member Engagement? </vt:lpstr>
      <vt:lpstr>Challenges in Member Engagement</vt:lpstr>
      <vt:lpstr>What Are Point Solutions in Healthcare?</vt:lpstr>
      <vt:lpstr>Challenges with Unintegrated  Solutions</vt:lpstr>
      <vt:lpstr>Overall Impact of Unintegrated Solutions and Poor Member Engagement</vt:lpstr>
      <vt:lpstr>PowerPoint Presentation</vt:lpstr>
      <vt:lpstr>Path Forward</vt:lpstr>
      <vt:lpstr>Nurses Understand the Whole Person Advocating for Their Healthcare Needs</vt:lpstr>
      <vt:lpstr>Integration with Benefit Vendor Partners Coordination with Other Benefit Vendors is a Consistent Strength and Key Focus</vt:lpstr>
      <vt:lpstr>PowerPoint Presentation</vt:lpstr>
      <vt:lpstr>PowerPoint Presentation</vt:lpstr>
      <vt:lpstr>PowerPoint Presentation</vt:lpstr>
      <vt:lpstr>PowerPoint Presentation</vt:lpstr>
    </vt:vector>
  </TitlesOfParts>
  <Company>Conifer Health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Harris, Tim</dc:creator>
  <cp:lastModifiedBy>Charles Hamilton</cp:lastModifiedBy>
  <cp:revision>732</cp:revision>
  <cp:lastPrinted>2024-03-29T16:41:25Z</cp:lastPrinted>
  <dcterms:created xsi:type="dcterms:W3CDTF">2023-01-12T18:06:08Z</dcterms:created>
  <dcterms:modified xsi:type="dcterms:W3CDTF">2025-02-06T19:50:10Z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0x0101006B2A39C2FAF378488CEF609AA41AA115</vt:lpwstr>
  </property>
  <property fmtid="{D5CDD505-2E9C-101B-9397-08002B2CF9AE}" pid="3" name="Order">
    <vt:r8>11100</vt:r8>
  </property>
</Properties>
</file>